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1440" y="-9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97074" y="2597276"/>
            <a:ext cx="5149850" cy="513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1/3/2019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1/3/2019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1/3/2019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29361" y="64015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29361" y="991361"/>
            <a:ext cx="8686800" cy="0"/>
          </a:xfrm>
          <a:custGeom>
            <a:avLst/>
            <a:gdLst/>
            <a:ahLst/>
            <a:cxnLst/>
            <a:rect l="l" t="t" r="r" b="b"/>
            <a:pathLst>
              <a:path w="8686800">
                <a:moveTo>
                  <a:pt x="0" y="0"/>
                </a:moveTo>
                <a:lnTo>
                  <a:pt x="8686800" y="0"/>
                </a:lnTo>
              </a:path>
            </a:pathLst>
          </a:custGeom>
          <a:ln w="38100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79194" y="109220"/>
            <a:ext cx="5785611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33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6879" y="1138173"/>
            <a:ext cx="8270240" cy="349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878073" y="6540899"/>
            <a:ext cx="3386454" cy="16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29497" y="6520173"/>
            <a:ext cx="191134" cy="16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jpeg"/><Relationship Id="rId3" Type="http://schemas.openxmlformats.org/officeDocument/2006/relationships/image" Target="../media/image2.png"/><Relationship Id="rId7" Type="http://schemas.openxmlformats.org/officeDocument/2006/relationships/image" Target="../media/image2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jpeg"/><Relationship Id="rId5" Type="http://schemas.openxmlformats.org/officeDocument/2006/relationships/image" Target="../media/image277.jpeg"/><Relationship Id="rId4" Type="http://schemas.openxmlformats.org/officeDocument/2006/relationships/image" Target="../media/image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jpeg"/><Relationship Id="rId5" Type="http://schemas.openxmlformats.org/officeDocument/2006/relationships/image" Target="../media/image281.jpeg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.png"/><Relationship Id="rId7" Type="http://schemas.openxmlformats.org/officeDocument/2006/relationships/image" Target="../media/image2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jpeg"/><Relationship Id="rId5" Type="http://schemas.openxmlformats.org/officeDocument/2006/relationships/image" Target="../media/image283.jpeg"/><Relationship Id="rId10" Type="http://schemas.openxmlformats.org/officeDocument/2006/relationships/image" Target="../media/image288.png"/><Relationship Id="rId4" Type="http://schemas.openxmlformats.org/officeDocument/2006/relationships/image" Target="../media/image4.png"/><Relationship Id="rId9" Type="http://schemas.openxmlformats.org/officeDocument/2006/relationships/image" Target="../media/image28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89.png"/><Relationship Id="rId4" Type="http://schemas.openxmlformats.org/officeDocument/2006/relationships/image" Target="../media/image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8.png"/><Relationship Id="rId18" Type="http://schemas.openxmlformats.org/officeDocument/2006/relationships/image" Target="../media/image303.png"/><Relationship Id="rId3" Type="http://schemas.openxmlformats.org/officeDocument/2006/relationships/image" Target="../media/image2.png"/><Relationship Id="rId21" Type="http://schemas.openxmlformats.org/officeDocument/2006/relationships/image" Target="../media/image306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17" Type="http://schemas.openxmlformats.org/officeDocument/2006/relationships/image" Target="../media/image302.png"/><Relationship Id="rId2" Type="http://schemas.openxmlformats.org/officeDocument/2006/relationships/image" Target="../media/image1.jpeg"/><Relationship Id="rId16" Type="http://schemas.openxmlformats.org/officeDocument/2006/relationships/image" Target="../media/image301.png"/><Relationship Id="rId20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5" Type="http://schemas.openxmlformats.org/officeDocument/2006/relationships/image" Target="../media/image290.png"/><Relationship Id="rId15" Type="http://schemas.openxmlformats.org/officeDocument/2006/relationships/image" Target="../media/image300.png"/><Relationship Id="rId23" Type="http://schemas.openxmlformats.org/officeDocument/2006/relationships/image" Target="../media/image308.png"/><Relationship Id="rId10" Type="http://schemas.openxmlformats.org/officeDocument/2006/relationships/image" Target="../media/image295.png"/><Relationship Id="rId19" Type="http://schemas.openxmlformats.org/officeDocument/2006/relationships/image" Target="../media/image304.png"/><Relationship Id="rId4" Type="http://schemas.openxmlformats.org/officeDocument/2006/relationships/image" Target="../media/image4.png"/><Relationship Id="rId9" Type="http://schemas.openxmlformats.org/officeDocument/2006/relationships/image" Target="../media/image294.png"/><Relationship Id="rId14" Type="http://schemas.openxmlformats.org/officeDocument/2006/relationships/image" Target="../media/image299.png"/><Relationship Id="rId22" Type="http://schemas.openxmlformats.org/officeDocument/2006/relationships/image" Target="../media/image30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0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0.png"/><Relationship Id="rId4" Type="http://schemas.openxmlformats.org/officeDocument/2006/relationships/image" Target="../media/image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1.png"/><Relationship Id="rId4" Type="http://schemas.openxmlformats.org/officeDocument/2006/relationships/image" Target="../media/image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.png"/><Relationship Id="rId4" Type="http://schemas.openxmlformats.org/officeDocument/2006/relationships/image" Target="../media/image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2.png"/><Relationship Id="rId7" Type="http://schemas.openxmlformats.org/officeDocument/2006/relationships/image" Target="../media/image3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0" Type="http://schemas.openxmlformats.org/officeDocument/2006/relationships/image" Target="../media/image318.png"/><Relationship Id="rId4" Type="http://schemas.openxmlformats.org/officeDocument/2006/relationships/image" Target="../media/image4.png"/><Relationship Id="rId9" Type="http://schemas.openxmlformats.org/officeDocument/2006/relationships/image" Target="../media/image31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jpeg"/><Relationship Id="rId5" Type="http://schemas.openxmlformats.org/officeDocument/2006/relationships/image" Target="../media/image321.png"/><Relationship Id="rId4" Type="http://schemas.openxmlformats.org/officeDocument/2006/relationships/image" Target="../media/image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4.png"/><Relationship Id="rId4" Type="http://schemas.openxmlformats.org/officeDocument/2006/relationships/image" Target="../media/image4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2.png"/><Relationship Id="rId7" Type="http://schemas.openxmlformats.org/officeDocument/2006/relationships/image" Target="../media/image3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2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1.jpe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62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cfr.gov/cgi-bin/text-idx?SID=57e3d98742373709e9f8f17ed3759834&amp;amp;node=47:1.0.1.1.16.3.236.21&amp;amp;rgn=div8" TargetMode="Externa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73.jpeg"/><Relationship Id="rId12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77.png"/><Relationship Id="rId5" Type="http://schemas.openxmlformats.org/officeDocument/2006/relationships/image" Target="../media/image72.jpeg"/><Relationship Id="rId10" Type="http://schemas.openxmlformats.org/officeDocument/2006/relationships/image" Target="../media/image76.png"/><Relationship Id="rId4" Type="http://schemas.openxmlformats.org/officeDocument/2006/relationships/image" Target="../media/image4.png"/><Relationship Id="rId9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4.png"/><Relationship Id="rId9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90.jpeg"/><Relationship Id="rId5" Type="http://schemas.openxmlformats.org/officeDocument/2006/relationships/image" Target="../media/image85.jpeg"/><Relationship Id="rId10" Type="http://schemas.openxmlformats.org/officeDocument/2006/relationships/image" Target="../media/image89.png"/><Relationship Id="rId4" Type="http://schemas.openxmlformats.org/officeDocument/2006/relationships/image" Target="../media/image4.png"/><Relationship Id="rId9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2.png"/><Relationship Id="rId7" Type="http://schemas.openxmlformats.org/officeDocument/2006/relationships/image" Target="../media/image9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97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5" Type="http://schemas.openxmlformats.org/officeDocument/2006/relationships/image" Target="../media/image10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5" Type="http://schemas.openxmlformats.org/officeDocument/2006/relationships/image" Target="../media/image105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eg"/><Relationship Id="rId3" Type="http://schemas.openxmlformats.org/officeDocument/2006/relationships/image" Target="../media/image2.png"/><Relationship Id="rId7" Type="http://schemas.openxmlformats.org/officeDocument/2006/relationships/image" Target="../media/image10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11" Type="http://schemas.openxmlformats.org/officeDocument/2006/relationships/image" Target="../media/image113.jpe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4.png"/><Relationship Id="rId9" Type="http://schemas.openxmlformats.org/officeDocument/2006/relationships/image" Target="../media/image111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2.png"/><Relationship Id="rId7" Type="http://schemas.openxmlformats.org/officeDocument/2006/relationships/image" Target="../media/image1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../media/image2.png"/><Relationship Id="rId7" Type="http://schemas.openxmlformats.org/officeDocument/2006/relationships/image" Target="../media/image1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eg"/><Relationship Id="rId5" Type="http://schemas.openxmlformats.org/officeDocument/2006/relationships/image" Target="../media/image12.jpeg"/><Relationship Id="rId4" Type="http://schemas.openxmlformats.org/officeDocument/2006/relationships/image" Target="../media/image4.png"/><Relationship Id="rId9" Type="http://schemas.openxmlformats.org/officeDocument/2006/relationships/image" Target="../media/image122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3" Type="http://schemas.openxmlformats.org/officeDocument/2006/relationships/image" Target="../media/image2.png"/><Relationship Id="rId7" Type="http://schemas.openxmlformats.org/officeDocument/2006/relationships/image" Target="../media/image1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4.png"/><Relationship Id="rId9" Type="http://schemas.openxmlformats.org/officeDocument/2006/relationships/image" Target="../media/image1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49.png"/><Relationship Id="rId3" Type="http://schemas.openxmlformats.org/officeDocument/2006/relationships/image" Target="../media/image2.png"/><Relationship Id="rId21" Type="http://schemas.openxmlformats.org/officeDocument/2006/relationships/image" Target="../media/image144.png"/><Relationship Id="rId34" Type="http://schemas.openxmlformats.org/officeDocument/2006/relationships/image" Target="../media/image157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33" Type="http://schemas.openxmlformats.org/officeDocument/2006/relationships/image" Target="../media/image156.png"/><Relationship Id="rId2" Type="http://schemas.openxmlformats.org/officeDocument/2006/relationships/image" Target="../media/image1.jpe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29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32" Type="http://schemas.openxmlformats.org/officeDocument/2006/relationships/image" Target="../media/image155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1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31" Type="http://schemas.openxmlformats.org/officeDocument/2006/relationships/image" Target="../media/image154.png"/><Relationship Id="rId4" Type="http://schemas.openxmlformats.org/officeDocument/2006/relationships/image" Target="../media/image4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50.png"/><Relationship Id="rId30" Type="http://schemas.openxmlformats.org/officeDocument/2006/relationships/image" Target="../media/image15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2.png"/><Relationship Id="rId7" Type="http://schemas.openxmlformats.org/officeDocument/2006/relationships/image" Target="../media/image1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4.png"/><Relationship Id="rId9" Type="http://schemas.openxmlformats.org/officeDocument/2006/relationships/image" Target="../media/image16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2.png"/><Relationship Id="rId7" Type="http://schemas.openxmlformats.org/officeDocument/2006/relationships/image" Target="../media/image1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eg"/><Relationship Id="rId3" Type="http://schemas.openxmlformats.org/officeDocument/2006/relationships/image" Target="../media/image2.png"/><Relationship Id="rId7" Type="http://schemas.openxmlformats.org/officeDocument/2006/relationships/image" Target="../media/image16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4.png"/><Relationship Id="rId9" Type="http://schemas.openxmlformats.org/officeDocument/2006/relationships/image" Target="../media/image171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2.png"/><Relationship Id="rId7" Type="http://schemas.openxmlformats.org/officeDocument/2006/relationships/image" Target="../media/image1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2.png"/><Relationship Id="rId7" Type="http://schemas.openxmlformats.org/officeDocument/2006/relationships/image" Target="../media/image1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jpe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1.png"/><Relationship Id="rId18" Type="http://schemas.openxmlformats.org/officeDocument/2006/relationships/image" Target="../media/image196.png"/><Relationship Id="rId26" Type="http://schemas.openxmlformats.org/officeDocument/2006/relationships/image" Target="../media/image204.png"/><Relationship Id="rId39" Type="http://schemas.openxmlformats.org/officeDocument/2006/relationships/image" Target="../media/image217.png"/><Relationship Id="rId21" Type="http://schemas.openxmlformats.org/officeDocument/2006/relationships/image" Target="../media/image199.png"/><Relationship Id="rId34" Type="http://schemas.openxmlformats.org/officeDocument/2006/relationships/image" Target="../media/image212.png"/><Relationship Id="rId42" Type="http://schemas.openxmlformats.org/officeDocument/2006/relationships/image" Target="../media/image220.png"/><Relationship Id="rId47" Type="http://schemas.openxmlformats.org/officeDocument/2006/relationships/image" Target="../media/image225.png"/><Relationship Id="rId50" Type="http://schemas.openxmlformats.org/officeDocument/2006/relationships/image" Target="../media/image228.png"/><Relationship Id="rId55" Type="http://schemas.openxmlformats.org/officeDocument/2006/relationships/image" Target="../media/image233.png"/><Relationship Id="rId63" Type="http://schemas.openxmlformats.org/officeDocument/2006/relationships/image" Target="../media/image240.png"/><Relationship Id="rId68" Type="http://schemas.openxmlformats.org/officeDocument/2006/relationships/image" Target="../media/image245.png"/><Relationship Id="rId7" Type="http://schemas.openxmlformats.org/officeDocument/2006/relationships/image" Target="../media/image185.png"/><Relationship Id="rId71" Type="http://schemas.openxmlformats.org/officeDocument/2006/relationships/image" Target="../media/image248.png"/><Relationship Id="rId2" Type="http://schemas.openxmlformats.org/officeDocument/2006/relationships/image" Target="../media/image1.jpeg"/><Relationship Id="rId16" Type="http://schemas.openxmlformats.org/officeDocument/2006/relationships/image" Target="../media/image194.png"/><Relationship Id="rId29" Type="http://schemas.openxmlformats.org/officeDocument/2006/relationships/image" Target="../media/image207.png"/><Relationship Id="rId11" Type="http://schemas.openxmlformats.org/officeDocument/2006/relationships/image" Target="../media/image189.png"/><Relationship Id="rId24" Type="http://schemas.openxmlformats.org/officeDocument/2006/relationships/image" Target="../media/image202.png"/><Relationship Id="rId32" Type="http://schemas.openxmlformats.org/officeDocument/2006/relationships/image" Target="../media/image210.png"/><Relationship Id="rId37" Type="http://schemas.openxmlformats.org/officeDocument/2006/relationships/image" Target="../media/image215.png"/><Relationship Id="rId40" Type="http://schemas.openxmlformats.org/officeDocument/2006/relationships/image" Target="../media/image218.png"/><Relationship Id="rId45" Type="http://schemas.openxmlformats.org/officeDocument/2006/relationships/image" Target="../media/image223.png"/><Relationship Id="rId53" Type="http://schemas.openxmlformats.org/officeDocument/2006/relationships/image" Target="../media/image231.png"/><Relationship Id="rId58" Type="http://schemas.openxmlformats.org/officeDocument/2006/relationships/image" Target="../media/image236.png"/><Relationship Id="rId66" Type="http://schemas.openxmlformats.org/officeDocument/2006/relationships/image" Target="../media/image243.png"/><Relationship Id="rId74" Type="http://schemas.openxmlformats.org/officeDocument/2006/relationships/image" Target="../media/image251.png"/><Relationship Id="rId5" Type="http://schemas.openxmlformats.org/officeDocument/2006/relationships/image" Target="../media/image183.png"/><Relationship Id="rId15" Type="http://schemas.openxmlformats.org/officeDocument/2006/relationships/image" Target="../media/image193.png"/><Relationship Id="rId23" Type="http://schemas.openxmlformats.org/officeDocument/2006/relationships/image" Target="../media/image201.png"/><Relationship Id="rId28" Type="http://schemas.openxmlformats.org/officeDocument/2006/relationships/image" Target="../media/image206.png"/><Relationship Id="rId36" Type="http://schemas.openxmlformats.org/officeDocument/2006/relationships/image" Target="../media/image214.png"/><Relationship Id="rId49" Type="http://schemas.openxmlformats.org/officeDocument/2006/relationships/image" Target="../media/image227.png"/><Relationship Id="rId57" Type="http://schemas.openxmlformats.org/officeDocument/2006/relationships/image" Target="../media/image235.png"/><Relationship Id="rId61" Type="http://schemas.openxmlformats.org/officeDocument/2006/relationships/image" Target="../media/image136.png"/><Relationship Id="rId10" Type="http://schemas.openxmlformats.org/officeDocument/2006/relationships/image" Target="../media/image188.png"/><Relationship Id="rId19" Type="http://schemas.openxmlformats.org/officeDocument/2006/relationships/image" Target="../media/image197.png"/><Relationship Id="rId31" Type="http://schemas.openxmlformats.org/officeDocument/2006/relationships/image" Target="../media/image209.png"/><Relationship Id="rId44" Type="http://schemas.openxmlformats.org/officeDocument/2006/relationships/image" Target="../media/image222.png"/><Relationship Id="rId52" Type="http://schemas.openxmlformats.org/officeDocument/2006/relationships/image" Target="../media/image230.png"/><Relationship Id="rId60" Type="http://schemas.openxmlformats.org/officeDocument/2006/relationships/image" Target="../media/image238.png"/><Relationship Id="rId65" Type="http://schemas.openxmlformats.org/officeDocument/2006/relationships/image" Target="../media/image242.png"/><Relationship Id="rId73" Type="http://schemas.openxmlformats.org/officeDocument/2006/relationships/image" Target="../media/image250.png"/><Relationship Id="rId4" Type="http://schemas.openxmlformats.org/officeDocument/2006/relationships/image" Target="../media/image4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Relationship Id="rId22" Type="http://schemas.openxmlformats.org/officeDocument/2006/relationships/image" Target="../media/image200.png"/><Relationship Id="rId27" Type="http://schemas.openxmlformats.org/officeDocument/2006/relationships/image" Target="../media/image205.png"/><Relationship Id="rId30" Type="http://schemas.openxmlformats.org/officeDocument/2006/relationships/image" Target="../media/image208.png"/><Relationship Id="rId35" Type="http://schemas.openxmlformats.org/officeDocument/2006/relationships/image" Target="../media/image213.png"/><Relationship Id="rId43" Type="http://schemas.openxmlformats.org/officeDocument/2006/relationships/image" Target="../media/image221.png"/><Relationship Id="rId48" Type="http://schemas.openxmlformats.org/officeDocument/2006/relationships/image" Target="../media/image226.png"/><Relationship Id="rId56" Type="http://schemas.openxmlformats.org/officeDocument/2006/relationships/image" Target="../media/image234.png"/><Relationship Id="rId64" Type="http://schemas.openxmlformats.org/officeDocument/2006/relationships/image" Target="../media/image241.png"/><Relationship Id="rId69" Type="http://schemas.openxmlformats.org/officeDocument/2006/relationships/image" Target="../media/image246.png"/><Relationship Id="rId8" Type="http://schemas.openxmlformats.org/officeDocument/2006/relationships/image" Target="../media/image186.png"/><Relationship Id="rId51" Type="http://schemas.openxmlformats.org/officeDocument/2006/relationships/image" Target="../media/image229.png"/><Relationship Id="rId72" Type="http://schemas.openxmlformats.org/officeDocument/2006/relationships/image" Target="../media/image249.png"/><Relationship Id="rId3" Type="http://schemas.openxmlformats.org/officeDocument/2006/relationships/image" Target="../media/image2.png"/><Relationship Id="rId12" Type="http://schemas.openxmlformats.org/officeDocument/2006/relationships/image" Target="../media/image190.png"/><Relationship Id="rId17" Type="http://schemas.openxmlformats.org/officeDocument/2006/relationships/image" Target="../media/image195.png"/><Relationship Id="rId25" Type="http://schemas.openxmlformats.org/officeDocument/2006/relationships/image" Target="../media/image203.png"/><Relationship Id="rId33" Type="http://schemas.openxmlformats.org/officeDocument/2006/relationships/image" Target="../media/image211.png"/><Relationship Id="rId38" Type="http://schemas.openxmlformats.org/officeDocument/2006/relationships/image" Target="../media/image216.png"/><Relationship Id="rId46" Type="http://schemas.openxmlformats.org/officeDocument/2006/relationships/image" Target="../media/image224.png"/><Relationship Id="rId59" Type="http://schemas.openxmlformats.org/officeDocument/2006/relationships/image" Target="../media/image237.png"/><Relationship Id="rId67" Type="http://schemas.openxmlformats.org/officeDocument/2006/relationships/image" Target="../media/image244.png"/><Relationship Id="rId20" Type="http://schemas.openxmlformats.org/officeDocument/2006/relationships/image" Target="../media/image198.png"/><Relationship Id="rId41" Type="http://schemas.openxmlformats.org/officeDocument/2006/relationships/image" Target="../media/image219.png"/><Relationship Id="rId54" Type="http://schemas.openxmlformats.org/officeDocument/2006/relationships/image" Target="../media/image232.png"/><Relationship Id="rId62" Type="http://schemas.openxmlformats.org/officeDocument/2006/relationships/image" Target="../media/image239.png"/><Relationship Id="rId70" Type="http://schemas.openxmlformats.org/officeDocument/2006/relationships/image" Target="../media/image247.png"/><Relationship Id="rId75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jpeg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3" Type="http://schemas.openxmlformats.org/officeDocument/2006/relationships/image" Target="../media/image2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4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jpeg"/><Relationship Id="rId3" Type="http://schemas.openxmlformats.org/officeDocument/2006/relationships/image" Target="../media/image2.png"/><Relationship Id="rId7" Type="http://schemas.openxmlformats.org/officeDocument/2006/relationships/image" Target="../media/image2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jpeg"/><Relationship Id="rId11" Type="http://schemas.openxmlformats.org/officeDocument/2006/relationships/image" Target="../media/image276.png"/><Relationship Id="rId5" Type="http://schemas.openxmlformats.org/officeDocument/2006/relationships/image" Target="../media/image270.jpeg"/><Relationship Id="rId10" Type="http://schemas.openxmlformats.org/officeDocument/2006/relationships/image" Target="../media/image275.png"/><Relationship Id="rId4" Type="http://schemas.openxmlformats.org/officeDocument/2006/relationships/image" Target="../media/image4.png"/><Relationship Id="rId9" Type="http://schemas.openxmlformats.org/officeDocument/2006/relationships/image" Target="../media/image27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3613" y="131784"/>
            <a:ext cx="769620" cy="353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878073" y="6508191"/>
            <a:ext cx="3386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CanSat 2017 PDR: Team 5002 Manchester CanSat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Project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12302" y="6508191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343025" y="2046173"/>
            <a:ext cx="6457950" cy="1490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008505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CanSat </a:t>
            </a:r>
            <a:r>
              <a:rPr sz="3200" spc="-10" dirty="0"/>
              <a:t>2018  </a:t>
            </a:r>
            <a:r>
              <a:rPr sz="3200" spc="-5" dirty="0"/>
              <a:t>Preliminary Design </a:t>
            </a:r>
            <a:r>
              <a:rPr sz="3200" dirty="0"/>
              <a:t>Review</a:t>
            </a:r>
            <a:r>
              <a:rPr sz="3200" spc="-55" dirty="0"/>
              <a:t> </a:t>
            </a:r>
            <a:r>
              <a:rPr sz="3200" dirty="0"/>
              <a:t>(PDR)</a:t>
            </a:r>
            <a:endParaRPr sz="3200"/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r>
              <a:rPr sz="3200" dirty="0"/>
              <a:t>Outline</a:t>
            </a:r>
            <a:endParaRPr sz="3200"/>
          </a:p>
        </p:txBody>
      </p:sp>
      <p:sp>
        <p:nvSpPr>
          <p:cNvPr id="17" name="object 17"/>
          <p:cNvSpPr txBox="1"/>
          <p:nvPr/>
        </p:nvSpPr>
        <p:spPr>
          <a:xfrm>
            <a:off x="2585085" y="3509594"/>
            <a:ext cx="3975100" cy="1679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4240">
              <a:lnSpc>
                <a:spcPct val="100000"/>
              </a:lnSpc>
              <a:spcBef>
                <a:spcPts val="105"/>
              </a:spcBef>
            </a:pPr>
            <a:r>
              <a:rPr sz="3200" b="1" i="1" dirty="0">
                <a:solidFill>
                  <a:srgbClr val="333399"/>
                </a:solidFill>
                <a:latin typeface="Arial"/>
                <a:cs typeface="Arial"/>
              </a:rPr>
              <a:t>Version</a:t>
            </a:r>
            <a:r>
              <a:rPr sz="3200" b="1" i="1" spc="-3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200" b="1" i="1" spc="-5" dirty="0">
                <a:solidFill>
                  <a:srgbClr val="333399"/>
                </a:solidFill>
                <a:latin typeface="Arial"/>
                <a:cs typeface="Arial"/>
              </a:rPr>
              <a:t>1.0</a:t>
            </a:r>
            <a:endParaRPr sz="3200">
              <a:latin typeface="Arial"/>
              <a:cs typeface="Arial"/>
            </a:endParaRPr>
          </a:p>
          <a:p>
            <a:pPr marL="12700" marR="5080" indent="1068705">
              <a:lnSpc>
                <a:spcPct val="117100"/>
              </a:lnSpc>
              <a:spcBef>
                <a:spcPts val="2435"/>
              </a:spcBef>
            </a:pPr>
            <a:r>
              <a:rPr sz="2400" b="1" spc="-5" dirty="0">
                <a:latin typeface="Arial"/>
                <a:cs typeface="Arial"/>
              </a:rPr>
              <a:t>Team # 5002  Manchester CanSat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Project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System </a:t>
            </a:r>
            <a:r>
              <a:rPr spc="-5" dirty="0"/>
              <a:t>Level CanSat Configuration  Trade &amp;</a:t>
            </a:r>
            <a:r>
              <a:rPr spc="-10" dirty="0"/>
              <a:t> </a:t>
            </a:r>
            <a:r>
              <a:rPr dirty="0"/>
              <a:t>Selection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-6350" y="1099947"/>
          <a:ext cx="9144000" cy="2192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34205"/>
                <a:gridCol w="4709795"/>
              </a:tblGrid>
              <a:tr h="32385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CONCEPT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CONCEPT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Spring loaded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HS with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carbon fiber rods</a:t>
                      </a:r>
                      <a:r>
                        <a:rPr sz="14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skeleton.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Origami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Heatshield.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09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Removable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hatch door egg protection</a:t>
                      </a:r>
                      <a:r>
                        <a:rPr sz="14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structure.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Hinged door egg protection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structure.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97790" marR="3403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Deployment with movable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rotating mechanism</a:t>
                      </a:r>
                      <a:r>
                        <a:rPr sz="14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with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actuator.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Deployment with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rod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extension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mechanism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dynamo.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97790" marR="5969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HS passive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stability control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strategy with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fin-like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shape.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4159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HS passive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stability control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with grooves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oriented in</a:t>
                      </a:r>
                      <a:r>
                        <a:rPr sz="14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  spiral.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8EE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8429497" y="6504323"/>
            <a:ext cx="19177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365250" y="3540505"/>
          <a:ext cx="6096000" cy="888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Concept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Chosen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Rationale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CONCEPT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1489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Lighter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Mass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Easier to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Integrate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CDDE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478661" y="4557140"/>
            <a:ext cx="587819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Both concepts are compliant </a:t>
            </a:r>
            <a:r>
              <a:rPr sz="1400" spc="-5" dirty="0">
                <a:latin typeface="Arial"/>
                <a:cs typeface="Arial"/>
              </a:rPr>
              <a:t>with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requirements, </a:t>
            </a:r>
            <a:r>
              <a:rPr sz="1400" dirty="0">
                <a:latin typeface="Arial"/>
                <a:cs typeface="Arial"/>
              </a:rPr>
              <a:t>hence the </a:t>
            </a:r>
            <a:r>
              <a:rPr sz="1400" spc="-5" dirty="0">
                <a:latin typeface="Arial"/>
                <a:cs typeface="Arial"/>
              </a:rPr>
              <a:t>most  </a:t>
            </a:r>
            <a:r>
              <a:rPr sz="1400" dirty="0">
                <a:latin typeface="Arial"/>
                <a:cs typeface="Arial"/>
              </a:rPr>
              <a:t>important factor is </a:t>
            </a:r>
            <a:r>
              <a:rPr sz="1400" spc="-5" dirty="0">
                <a:latin typeface="Arial"/>
                <a:cs typeface="Arial"/>
              </a:rPr>
              <a:t>weight, followed </a:t>
            </a:r>
            <a:r>
              <a:rPr sz="1400" dirty="0">
                <a:latin typeface="Arial"/>
                <a:cs typeface="Arial"/>
              </a:rPr>
              <a:t>by integration and </a:t>
            </a:r>
            <a:r>
              <a:rPr sz="1400" spc="-5" dirty="0">
                <a:latin typeface="Arial"/>
                <a:cs typeface="Arial"/>
              </a:rPr>
              <a:t>manufacturing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effort.</a:t>
            </a:r>
            <a:endParaRPr sz="1400">
              <a:latin typeface="Arial"/>
              <a:cs typeface="Arial"/>
            </a:endParaRPr>
          </a:p>
          <a:p>
            <a:pPr marL="216535" marR="208915" algn="ctr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"/>
                <a:cs typeface="Arial"/>
              </a:rPr>
              <a:t>Concept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promises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lighter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easier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integrate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  simpler mechanisms and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structures.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36080" y="1066800"/>
            <a:ext cx="2407919" cy="1818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17862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GCS</a:t>
            </a:r>
            <a:r>
              <a:rPr spc="-70" dirty="0"/>
              <a:t> </a:t>
            </a:r>
            <a:r>
              <a:rPr spc="-5" dirty="0"/>
              <a:t>Design</a:t>
            </a:r>
          </a:p>
        </p:txBody>
      </p:sp>
      <p:sp>
        <p:nvSpPr>
          <p:cNvPr id="10" name="object 10"/>
          <p:cNvSpPr/>
          <p:nvPr/>
        </p:nvSpPr>
        <p:spPr>
          <a:xfrm>
            <a:off x="3429000" y="1588008"/>
            <a:ext cx="1660062" cy="1301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39483" y="1905000"/>
            <a:ext cx="1591055" cy="9799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2266" y="1209716"/>
            <a:ext cx="1828933" cy="12342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593850" y="4108450"/>
          <a:ext cx="6096000" cy="2091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/>
                <a:gridCol w="3048000"/>
              </a:tblGrid>
              <a:tr h="304800">
                <a:tc gridSpan="2"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Specifications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7020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Battery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 hours (from fully</a:t>
                      </a:r>
                      <a:r>
                        <a:rPr sz="14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charged)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64071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Overheating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Mitigation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Laptop Cooling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Pad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3702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Sun-shielding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umbrella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64071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Auto-update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Mitigation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Disable auto update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feature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Disable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Internet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connection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158292" y="2465958"/>
            <a:ext cx="19570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2.4 </a:t>
            </a:r>
            <a:r>
              <a:rPr sz="1400" b="1" spc="-5" dirty="0">
                <a:latin typeface="Arial"/>
                <a:cs typeface="Arial"/>
              </a:rPr>
              <a:t>GHz Handheld</a:t>
            </a:r>
            <a:r>
              <a:rPr sz="1400" b="1" spc="-9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Yagi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13175" y="1319530"/>
            <a:ext cx="8661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Arial"/>
                <a:cs typeface="Arial"/>
              </a:rPr>
              <a:t>XBee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S2C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95058" y="2923158"/>
            <a:ext cx="10521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Arial"/>
                <a:cs typeface="Arial"/>
              </a:rPr>
              <a:t>GCS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Laptop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943600" y="1219200"/>
            <a:ext cx="0" cy="838200"/>
          </a:xfrm>
          <a:custGeom>
            <a:avLst/>
            <a:gdLst/>
            <a:ahLst/>
            <a:cxnLst/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43600" y="2593848"/>
            <a:ext cx="0" cy="1120140"/>
          </a:xfrm>
          <a:custGeom>
            <a:avLst/>
            <a:gdLst/>
            <a:ahLst/>
            <a:cxnLst/>
            <a:rect l="l" t="t" r="r" b="b"/>
            <a:pathLst>
              <a:path h="1120139">
                <a:moveTo>
                  <a:pt x="0" y="0"/>
                </a:moveTo>
                <a:lnTo>
                  <a:pt x="0" y="1120139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19400" y="1219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19400" y="2670048"/>
            <a:ext cx="0" cy="1043940"/>
          </a:xfrm>
          <a:custGeom>
            <a:avLst/>
            <a:gdLst/>
            <a:ahLst/>
            <a:cxnLst/>
            <a:rect l="l" t="t" r="r" b="b"/>
            <a:pathLst>
              <a:path h="1043939">
                <a:moveTo>
                  <a:pt x="0" y="0"/>
                </a:moveTo>
                <a:lnTo>
                  <a:pt x="0" y="1043939"/>
                </a:lnTo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210305" y="2846958"/>
            <a:ext cx="234061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14400" marR="5080" indent="-902335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Parallax </a:t>
            </a:r>
            <a:r>
              <a:rPr sz="1400" b="1" spc="-5" dirty="0">
                <a:latin typeface="Arial"/>
                <a:cs typeface="Arial"/>
              </a:rPr>
              <a:t>XBee USB</a:t>
            </a:r>
            <a:r>
              <a:rPr sz="1400" b="1" spc="-9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Adapter  </a:t>
            </a:r>
            <a:r>
              <a:rPr sz="1400" b="1" spc="-5" dirty="0">
                <a:latin typeface="Arial"/>
                <a:cs typeface="Arial"/>
              </a:rPr>
              <a:t>Board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081009" y="6510948"/>
            <a:ext cx="40513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"/>
                <a:cs typeface="Arial"/>
              </a:rPr>
              <a:t>101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433440" y="2093722"/>
            <a:ext cx="10833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048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Mini </a:t>
            </a:r>
            <a:r>
              <a:rPr sz="1400" b="1" spc="-5" dirty="0">
                <a:latin typeface="Arial"/>
                <a:cs typeface="Arial"/>
              </a:rPr>
              <a:t>USB </a:t>
            </a:r>
            <a:r>
              <a:rPr sz="1400" b="1" dirty="0">
                <a:latin typeface="Arial"/>
                <a:cs typeface="Arial"/>
              </a:rPr>
              <a:t>to  </a:t>
            </a:r>
            <a:r>
              <a:rPr sz="1400" b="1" spc="-5" dirty="0">
                <a:latin typeface="Arial"/>
                <a:cs typeface="Arial"/>
              </a:rPr>
              <a:t>USB </a:t>
            </a:r>
            <a:r>
              <a:rPr sz="1400" b="1" dirty="0">
                <a:latin typeface="Arial"/>
                <a:cs typeface="Arial"/>
              </a:rPr>
              <a:t>2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Cable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56789" y="2169922"/>
            <a:ext cx="11372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Arial"/>
                <a:cs typeface="Arial"/>
              </a:rPr>
              <a:t>SMA </a:t>
            </a:r>
            <a:r>
              <a:rPr sz="1400" b="1" dirty="0">
                <a:latin typeface="Arial"/>
                <a:cs typeface="Arial"/>
              </a:rPr>
              <a:t>to</a:t>
            </a:r>
            <a:r>
              <a:rPr sz="1400" b="1" spc="-9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RP-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5" dirty="0">
                <a:latin typeface="Arial"/>
                <a:cs typeface="Arial"/>
              </a:rPr>
              <a:t>SMA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Adapter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648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GCS </a:t>
            </a:r>
            <a:r>
              <a:rPr spc="-5" dirty="0"/>
              <a:t>Antenna </a:t>
            </a:r>
            <a:r>
              <a:rPr dirty="0"/>
              <a:t>Trade &amp;</a:t>
            </a:r>
            <a:r>
              <a:rPr spc="-75" dirty="0"/>
              <a:t> </a:t>
            </a:r>
            <a:r>
              <a:rPr dirty="0"/>
              <a:t>Selection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98450" y="1487169"/>
          <a:ext cx="8458200" cy="2696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/>
                <a:gridCol w="990600"/>
                <a:gridCol w="2514600"/>
                <a:gridCol w="1295400"/>
                <a:gridCol w="1371600"/>
              </a:tblGrid>
              <a:tr h="60960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Antenna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Gain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1016000" marR="197485" indent="-79883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Horizontal/Vertical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Beam  Width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Connector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1873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Polarization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398780" marR="210185" indent="-169545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Parabolic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Grid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Antenna  Model: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TG-24-24-9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4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24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dBi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89598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9.5° /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13°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Female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306705" marR="284480" indent="62230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Vertical,  horizont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4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  <a:tr h="669925">
                <a:tc>
                  <a:txBody>
                    <a:bodyPr/>
                    <a:lstStyle/>
                    <a:p>
                      <a:pPr marL="358775" marR="339725" indent="254635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Yagi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Antenna  Model: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TY-24-17-20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168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17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dBi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011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25°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24°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Female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306705" marR="284480" indent="62230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Vertical,  horizont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168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Yagi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Antenna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Model: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TY-24-15-14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15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dBi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92011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30°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25°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Female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36893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Vertical,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0670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horizontal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83540" y="1170177"/>
            <a:ext cx="65100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GCS </a:t>
            </a:r>
            <a:r>
              <a:rPr sz="1400" dirty="0">
                <a:latin typeface="Arial"/>
                <a:cs typeface="Arial"/>
              </a:rPr>
              <a:t>antenna </a:t>
            </a:r>
            <a:r>
              <a:rPr sz="1400" spc="-5" dirty="0">
                <a:latin typeface="Arial"/>
                <a:cs typeface="Arial"/>
              </a:rPr>
              <a:t>will have </a:t>
            </a:r>
            <a:r>
              <a:rPr sz="1400" dirty="0">
                <a:latin typeface="Arial"/>
                <a:cs typeface="Arial"/>
              </a:rPr>
              <a:t>a 2.4 </a:t>
            </a:r>
            <a:r>
              <a:rPr sz="1400" spc="-5" dirty="0">
                <a:latin typeface="Arial"/>
                <a:cs typeface="Arial"/>
              </a:rPr>
              <a:t>GHz </a:t>
            </a:r>
            <a:r>
              <a:rPr sz="1400" dirty="0">
                <a:latin typeface="Arial"/>
                <a:cs typeface="Arial"/>
              </a:rPr>
              <a:t>operating </a:t>
            </a:r>
            <a:r>
              <a:rPr sz="1400" spc="-5" dirty="0">
                <a:latin typeface="Arial"/>
                <a:cs typeface="Arial"/>
              </a:rPr>
              <a:t>frequency, </a:t>
            </a:r>
            <a:r>
              <a:rPr sz="1400" dirty="0">
                <a:latin typeface="Arial"/>
                <a:cs typeface="Arial"/>
              </a:rPr>
              <a:t>because of XBee Pro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S2C.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45964" y="4343400"/>
            <a:ext cx="1802837" cy="19080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9240" y="4218813"/>
            <a:ext cx="49187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Antenna </a:t>
            </a:r>
            <a:r>
              <a:rPr sz="1400" b="1" spc="5" dirty="0">
                <a:latin typeface="Arial"/>
                <a:cs typeface="Arial"/>
              </a:rPr>
              <a:t>will </a:t>
            </a:r>
            <a:r>
              <a:rPr sz="1400" b="1" spc="-5" dirty="0">
                <a:latin typeface="Arial"/>
                <a:cs typeface="Arial"/>
              </a:rPr>
              <a:t>be handheld and </a:t>
            </a:r>
            <a:r>
              <a:rPr sz="1400" b="1" dirty="0">
                <a:latin typeface="Arial"/>
                <a:cs typeface="Arial"/>
              </a:rPr>
              <a:t>directed </a:t>
            </a:r>
            <a:r>
              <a:rPr sz="1400" b="1" spc="-5" dirty="0">
                <a:latin typeface="Arial"/>
                <a:cs typeface="Arial"/>
              </a:rPr>
              <a:t>by </a:t>
            </a:r>
            <a:r>
              <a:rPr sz="1400" b="1" dirty="0">
                <a:latin typeface="Arial"/>
                <a:cs typeface="Arial"/>
              </a:rPr>
              <a:t>a team</a:t>
            </a:r>
            <a:r>
              <a:rPr sz="1400" b="1" spc="-19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member.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04304" y="4343400"/>
            <a:ext cx="1815979" cy="19674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298450" y="4565650"/>
          <a:ext cx="4703445" cy="1752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2646045"/>
              </a:tblGrid>
              <a:tr h="3810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Choice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Rationale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Yagi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Antenna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Model: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TY-24-17-20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384175" marR="175260" indent="-286385">
                        <a:lnSpc>
                          <a:spcPct val="100000"/>
                        </a:lnSpc>
                        <a:spcBef>
                          <a:spcPts val="320"/>
                        </a:spcBef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Higher dBi than other</a:t>
                      </a:r>
                      <a:r>
                        <a:rPr sz="14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Yagi  with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comparable beam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width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175" marR="389890" indent="-286385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Larger beam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width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than  grid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antenna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101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0605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GCS</a:t>
            </a:r>
            <a:r>
              <a:rPr spc="-75" dirty="0"/>
              <a:t> </a:t>
            </a:r>
            <a:r>
              <a:rPr dirty="0"/>
              <a:t>Software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102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1038859"/>
            <a:ext cx="8782685" cy="4721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Arial"/>
                <a:cs typeface="Arial"/>
              </a:rPr>
              <a:t>COTS </a:t>
            </a:r>
            <a:r>
              <a:rPr sz="1400" b="1" dirty="0">
                <a:latin typeface="Arial"/>
                <a:cs typeface="Arial"/>
              </a:rPr>
              <a:t>Software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packages: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Python </a:t>
            </a:r>
            <a:r>
              <a:rPr sz="1400" dirty="0">
                <a:latin typeface="Arial"/>
                <a:cs typeface="Arial"/>
              </a:rPr>
              <a:t>2.7 – </a:t>
            </a:r>
            <a:r>
              <a:rPr sz="1400" spc="-5" dirty="0">
                <a:latin typeface="Arial"/>
                <a:cs typeface="Arial"/>
              </a:rPr>
              <a:t>Computational Environment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choice.</a:t>
            </a:r>
            <a:endParaRPr sz="1400">
              <a:latin typeface="Arial"/>
              <a:cs typeface="Arial"/>
            </a:endParaRPr>
          </a:p>
          <a:p>
            <a:pPr marL="12700" marR="739775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Anaconda </a:t>
            </a:r>
            <a:r>
              <a:rPr sz="1400" spc="-5" dirty="0">
                <a:latin typeface="Arial"/>
                <a:cs typeface="Arial"/>
              </a:rPr>
              <a:t>Python </a:t>
            </a:r>
            <a:r>
              <a:rPr sz="1400" dirty="0">
                <a:latin typeface="Arial"/>
                <a:cs typeface="Arial"/>
              </a:rPr>
              <a:t>Package– </a:t>
            </a:r>
            <a:r>
              <a:rPr sz="1400" spc="-5" dirty="0">
                <a:latin typeface="Arial"/>
                <a:cs typeface="Arial"/>
              </a:rPr>
              <a:t>encompasses </a:t>
            </a:r>
            <a:r>
              <a:rPr sz="1400" dirty="0">
                <a:latin typeface="Arial"/>
                <a:cs typeface="Arial"/>
              </a:rPr>
              <a:t>real </a:t>
            </a:r>
            <a:r>
              <a:rPr sz="1400" spc="-5" dirty="0">
                <a:latin typeface="Arial"/>
                <a:cs typeface="Arial"/>
              </a:rPr>
              <a:t>time </a:t>
            </a:r>
            <a:r>
              <a:rPr sz="1400" dirty="0">
                <a:latin typeface="Arial"/>
                <a:cs typeface="Arial"/>
              </a:rPr>
              <a:t>plotting and data manipulation utilities for</a:t>
            </a:r>
            <a:r>
              <a:rPr sz="1400" spc="-2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Python.  </a:t>
            </a:r>
            <a:r>
              <a:rPr sz="1400" dirty="0">
                <a:latin typeface="Arial"/>
                <a:cs typeface="Arial"/>
              </a:rPr>
              <a:t>XBEE </a:t>
            </a:r>
            <a:r>
              <a:rPr sz="1400" spc="-5" dirty="0">
                <a:latin typeface="Arial"/>
                <a:cs typeface="Arial"/>
              </a:rPr>
              <a:t>Python </a:t>
            </a:r>
            <a:r>
              <a:rPr sz="1400" dirty="0">
                <a:latin typeface="Arial"/>
                <a:cs typeface="Arial"/>
              </a:rPr>
              <a:t>Library – </a:t>
            </a:r>
            <a:r>
              <a:rPr sz="1400" spc="-5" dirty="0">
                <a:latin typeface="Arial"/>
                <a:cs typeface="Arial"/>
              </a:rPr>
              <a:t>encompasses </a:t>
            </a:r>
            <a:r>
              <a:rPr sz="1400" dirty="0">
                <a:latin typeface="Arial"/>
                <a:cs typeface="Arial"/>
              </a:rPr>
              <a:t>real </a:t>
            </a:r>
            <a:r>
              <a:rPr sz="1400" spc="-5" dirty="0">
                <a:latin typeface="Arial"/>
                <a:cs typeface="Arial"/>
              </a:rPr>
              <a:t>time </a:t>
            </a:r>
            <a:r>
              <a:rPr sz="1400" dirty="0">
                <a:latin typeface="Arial"/>
                <a:cs typeface="Arial"/>
              </a:rPr>
              <a:t>access to XBEE through </a:t>
            </a:r>
            <a:r>
              <a:rPr sz="1400" spc="-5" dirty="0">
                <a:latin typeface="Arial"/>
                <a:cs typeface="Arial"/>
              </a:rPr>
              <a:t>USB</a:t>
            </a:r>
            <a:r>
              <a:rPr sz="1400" spc="-2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interface.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SKLearn Python </a:t>
            </a:r>
            <a:r>
              <a:rPr sz="1400" dirty="0">
                <a:latin typeface="Arial"/>
                <a:cs typeface="Arial"/>
              </a:rPr>
              <a:t>Library – simple data filtering and data post-processing</a:t>
            </a:r>
            <a:r>
              <a:rPr sz="1400" spc="-2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utilities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Command </a:t>
            </a:r>
            <a:r>
              <a:rPr sz="1400" b="1" dirty="0">
                <a:latin typeface="Arial"/>
                <a:cs typeface="Arial"/>
              </a:rPr>
              <a:t>Software </a:t>
            </a:r>
            <a:r>
              <a:rPr sz="1400" b="1" spc="-5" dirty="0">
                <a:latin typeface="Arial"/>
                <a:cs typeface="Arial"/>
              </a:rPr>
              <a:t>and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interface: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No commands </a:t>
            </a:r>
            <a:r>
              <a:rPr sz="1400" dirty="0">
                <a:latin typeface="Arial"/>
                <a:cs typeface="Arial"/>
              </a:rPr>
              <a:t>are planned to be </a:t>
            </a:r>
            <a:r>
              <a:rPr sz="1400" spc="-5" dirty="0">
                <a:latin typeface="Arial"/>
                <a:cs typeface="Arial"/>
              </a:rPr>
              <a:t>incorporated, </a:t>
            </a:r>
            <a:r>
              <a:rPr sz="1400" dirty="0">
                <a:latin typeface="Arial"/>
                <a:cs typeface="Arial"/>
              </a:rPr>
              <a:t>as the </a:t>
            </a:r>
            <a:r>
              <a:rPr sz="1400" spc="-5" dirty="0">
                <a:latin typeface="Arial"/>
                <a:cs typeface="Arial"/>
              </a:rPr>
              <a:t>whole </a:t>
            </a:r>
            <a:r>
              <a:rPr sz="1400" dirty="0">
                <a:latin typeface="Arial"/>
                <a:cs typeface="Arial"/>
              </a:rPr>
              <a:t>operation </a:t>
            </a:r>
            <a:r>
              <a:rPr sz="1400" spc="-5" dirty="0">
                <a:latin typeface="Arial"/>
                <a:cs typeface="Arial"/>
              </a:rPr>
              <a:t>will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2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automated.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However,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commands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sent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Ground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Control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Station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CanSat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push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button.</a:t>
            </a:r>
            <a:endParaRPr sz="1400">
              <a:latin typeface="Arial"/>
              <a:cs typeface="Arial"/>
            </a:endParaRPr>
          </a:p>
          <a:p>
            <a:pPr marL="12700" marR="3175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The GCS </a:t>
            </a:r>
            <a:r>
              <a:rPr sz="1400" dirty="0">
                <a:latin typeface="Arial"/>
                <a:cs typeface="Arial"/>
              </a:rPr>
              <a:t>Script makes use of the XBEE </a:t>
            </a:r>
            <a:r>
              <a:rPr sz="1400" spc="-5" dirty="0">
                <a:latin typeface="Arial"/>
                <a:cs typeface="Arial"/>
              </a:rPr>
              <a:t>Python </a:t>
            </a:r>
            <a:r>
              <a:rPr sz="1400" dirty="0">
                <a:latin typeface="Arial"/>
                <a:cs typeface="Arial"/>
              </a:rPr>
              <a:t>Library to access the XBEE </a:t>
            </a:r>
            <a:r>
              <a:rPr sz="1400" spc="-5" dirty="0">
                <a:latin typeface="Arial"/>
                <a:cs typeface="Arial"/>
              </a:rPr>
              <a:t>receiver </a:t>
            </a:r>
            <a:r>
              <a:rPr sz="1400" dirty="0">
                <a:latin typeface="Arial"/>
                <a:cs typeface="Arial"/>
              </a:rPr>
              <a:t>through its </a:t>
            </a:r>
            <a:r>
              <a:rPr sz="1400" spc="-5" dirty="0">
                <a:latin typeface="Arial"/>
                <a:cs typeface="Arial"/>
              </a:rPr>
              <a:t>USB</a:t>
            </a:r>
            <a:r>
              <a:rPr sz="1400" spc="-2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interface,  in order to collect data in real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time.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Arial"/>
                <a:cs typeface="Arial"/>
              </a:rPr>
              <a:t>Telemetry </a:t>
            </a:r>
            <a:r>
              <a:rPr sz="1400" b="1" spc="-5" dirty="0">
                <a:latin typeface="Arial"/>
                <a:cs typeface="Arial"/>
              </a:rPr>
              <a:t>Data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Recording: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(temperature,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pressure,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etc.)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will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recorded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.csv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right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after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read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through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USB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interface,  </a:t>
            </a:r>
            <a:r>
              <a:rPr sz="1400" spc="-5" dirty="0">
                <a:latin typeface="Arial"/>
                <a:cs typeface="Arial"/>
              </a:rPr>
              <a:t>without </a:t>
            </a:r>
            <a:r>
              <a:rPr sz="1400" dirty="0">
                <a:latin typeface="Arial"/>
                <a:cs typeface="Arial"/>
              </a:rPr>
              <a:t>any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processing.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Data </a:t>
            </a:r>
            <a:r>
              <a:rPr sz="1400" dirty="0">
                <a:latin typeface="Arial"/>
                <a:cs typeface="Arial"/>
              </a:rPr>
              <a:t>from this .csv file </a:t>
            </a:r>
            <a:r>
              <a:rPr sz="1400" spc="-5" dirty="0">
                <a:latin typeface="Arial"/>
                <a:cs typeface="Arial"/>
              </a:rPr>
              <a:t>will </a:t>
            </a:r>
            <a:r>
              <a:rPr sz="1400" dirty="0">
                <a:latin typeface="Arial"/>
                <a:cs typeface="Arial"/>
              </a:rPr>
              <a:t>later be processed in </a:t>
            </a:r>
            <a:r>
              <a:rPr sz="1400" spc="-5" dirty="0">
                <a:latin typeface="Arial"/>
                <a:cs typeface="Arial"/>
              </a:rPr>
              <a:t>Python </a:t>
            </a:r>
            <a:r>
              <a:rPr sz="1400" dirty="0">
                <a:latin typeface="Arial"/>
                <a:cs typeface="Arial"/>
              </a:rPr>
              <a:t>or </a:t>
            </a:r>
            <a:r>
              <a:rPr sz="1400" spc="-5" dirty="0">
                <a:latin typeface="Arial"/>
                <a:cs typeface="Arial"/>
              </a:rPr>
              <a:t>MS Excel </a:t>
            </a:r>
            <a:r>
              <a:rPr sz="1400" dirty="0">
                <a:latin typeface="Arial"/>
                <a:cs typeface="Arial"/>
              </a:rPr>
              <a:t>to show at the</a:t>
            </a:r>
            <a:r>
              <a:rPr sz="1400" spc="-2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PFR.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During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flight,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(temperature,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pressure,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etc.)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processed,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checked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plotted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their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respective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plot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windows.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.csv file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creation:</a:t>
            </a:r>
            <a:endParaRPr sz="1400">
              <a:latin typeface="Arial"/>
              <a:cs typeface="Arial"/>
            </a:endParaRPr>
          </a:p>
          <a:p>
            <a:pPr marL="12700" marR="490855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.csv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creation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 relatively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simple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straight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forward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task.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.csv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 created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during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setup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  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GCS Python </a:t>
            </a:r>
            <a:r>
              <a:rPr sz="1400" dirty="0">
                <a:latin typeface="Arial"/>
                <a:cs typeface="Arial"/>
              </a:rPr>
              <a:t>script,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continuously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appended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arrives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packets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GCS.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031" y="3312477"/>
            <a:ext cx="6233272" cy="29888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0605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GCS</a:t>
            </a:r>
            <a:r>
              <a:rPr spc="-75" dirty="0"/>
              <a:t> </a:t>
            </a:r>
            <a:r>
              <a:rPr dirty="0"/>
              <a:t>Software</a:t>
            </a:r>
          </a:p>
        </p:txBody>
      </p:sp>
      <p:sp>
        <p:nvSpPr>
          <p:cNvPr id="10" name="object 10"/>
          <p:cNvSpPr/>
          <p:nvPr/>
        </p:nvSpPr>
        <p:spPr>
          <a:xfrm>
            <a:off x="6389948" y="3378279"/>
            <a:ext cx="2705649" cy="20923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89125" y="1091564"/>
            <a:ext cx="5924550" cy="1581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81100" y="2673121"/>
            <a:ext cx="6498336" cy="6751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85772" y="2662415"/>
            <a:ext cx="4870704" cy="7513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28344" y="2700527"/>
            <a:ext cx="6408420" cy="5852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28344" y="2700527"/>
            <a:ext cx="6408420" cy="585470"/>
          </a:xfrm>
          <a:prstGeom prst="rect">
            <a:avLst/>
          </a:prstGeom>
          <a:ln w="9144">
            <a:solidFill>
              <a:srgbClr val="2E2E97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600" b="1" spc="-5" dirty="0">
                <a:solidFill>
                  <a:srgbClr val="0D0D0D"/>
                </a:solidFill>
                <a:latin typeface="Arial"/>
                <a:cs typeface="Arial"/>
              </a:rPr>
              <a:t>Diagram </a:t>
            </a:r>
            <a:r>
              <a:rPr sz="1600" b="1" spc="-15" dirty="0">
                <a:solidFill>
                  <a:srgbClr val="0D0D0D"/>
                </a:solidFill>
                <a:latin typeface="Arial"/>
                <a:cs typeface="Arial"/>
              </a:rPr>
              <a:t>above </a:t>
            </a:r>
            <a:r>
              <a:rPr sz="1600" b="1" dirty="0">
                <a:solidFill>
                  <a:srgbClr val="0D0D0D"/>
                </a:solidFill>
                <a:latin typeface="Arial"/>
                <a:cs typeface="Arial"/>
              </a:rPr>
              <a:t>shows </a:t>
            </a:r>
            <a:r>
              <a:rPr sz="1600" b="1" spc="-10" dirty="0">
                <a:solidFill>
                  <a:srgbClr val="0D0D0D"/>
                </a:solidFill>
                <a:latin typeface="Arial"/>
                <a:cs typeface="Arial"/>
              </a:rPr>
              <a:t>GCS</a:t>
            </a:r>
            <a:r>
              <a:rPr sz="1600" b="1" spc="6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D0D0D"/>
                </a:solidFill>
                <a:latin typeface="Arial"/>
                <a:cs typeface="Arial"/>
              </a:rPr>
              <a:t>architecture.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b="1" spc="-5" dirty="0">
                <a:solidFill>
                  <a:srgbClr val="0D0D0D"/>
                </a:solidFill>
                <a:latin typeface="Arial"/>
                <a:cs typeface="Arial"/>
              </a:rPr>
              <a:t>Diagrams below </a:t>
            </a:r>
            <a:r>
              <a:rPr sz="1600" b="1" dirty="0">
                <a:solidFill>
                  <a:srgbClr val="0D0D0D"/>
                </a:solidFill>
                <a:latin typeface="Arial"/>
                <a:cs typeface="Arial"/>
              </a:rPr>
              <a:t>shows </a:t>
            </a:r>
            <a:r>
              <a:rPr sz="1600" b="1" spc="-10" dirty="0">
                <a:solidFill>
                  <a:srgbClr val="0D0D0D"/>
                </a:solidFill>
                <a:latin typeface="Arial"/>
                <a:cs typeface="Arial"/>
              </a:rPr>
              <a:t>GCS </a:t>
            </a:r>
            <a:r>
              <a:rPr sz="1600" b="1" spc="-5" dirty="0">
                <a:solidFill>
                  <a:srgbClr val="0D0D0D"/>
                </a:solidFill>
                <a:latin typeface="Arial"/>
                <a:cs typeface="Arial"/>
              </a:rPr>
              <a:t>Display</a:t>
            </a:r>
            <a:r>
              <a:rPr sz="1600" b="1" spc="60" dirty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D0D0D"/>
                </a:solidFill>
                <a:latin typeface="Arial"/>
                <a:cs typeface="Arial"/>
              </a:rPr>
              <a:t>prototype</a:t>
            </a:r>
            <a:r>
              <a:rPr sz="1400" b="1" spc="-10" dirty="0">
                <a:solidFill>
                  <a:srgbClr val="0D0D0D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103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6607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GCS </a:t>
            </a:r>
            <a:r>
              <a:rPr spc="-5" dirty="0"/>
              <a:t>Bonus </a:t>
            </a:r>
            <a:r>
              <a:rPr dirty="0"/>
              <a:t>Wind</a:t>
            </a:r>
            <a:r>
              <a:rPr spc="-100" dirty="0"/>
              <a:t> </a:t>
            </a:r>
            <a:r>
              <a:rPr spc="-5" dirty="0"/>
              <a:t>Sensor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081009" y="6489293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105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78073" y="6553911"/>
            <a:ext cx="3386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CanSat 2017 PDR: Team 5002 Manchester CanSat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Project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9740" y="1290574"/>
            <a:ext cx="8148955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Arial"/>
                <a:cs typeface="Arial"/>
              </a:rPr>
              <a:t>Signal received by Yagi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antenna</a:t>
            </a:r>
            <a:endParaRPr sz="20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– Buying additional </a:t>
            </a:r>
            <a:r>
              <a:rPr sz="2000" spc="-5" dirty="0">
                <a:latin typeface="Arial"/>
                <a:cs typeface="Arial"/>
              </a:rPr>
              <a:t>ISM </a:t>
            </a:r>
            <a:r>
              <a:rPr sz="2000" dirty="0">
                <a:latin typeface="Arial"/>
                <a:cs typeface="Arial"/>
              </a:rPr>
              <a:t>Band </a:t>
            </a:r>
            <a:r>
              <a:rPr sz="2000" spc="-5" dirty="0">
                <a:latin typeface="Arial"/>
                <a:cs typeface="Arial"/>
              </a:rPr>
              <a:t>Yagi </a:t>
            </a:r>
            <a:r>
              <a:rPr sz="2000" dirty="0">
                <a:latin typeface="Arial"/>
                <a:cs typeface="Arial"/>
              </a:rPr>
              <a:t>antenna was considered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  <a:p>
            <a:pPr marL="64198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rejected for practical purposes (additional antenna to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direct/weight)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Arial"/>
                <a:cs typeface="Arial"/>
              </a:rPr>
              <a:t>Designed </a:t>
            </a:r>
            <a:r>
              <a:rPr sz="2000" spc="-5" dirty="0">
                <a:latin typeface="Arial"/>
                <a:cs typeface="Arial"/>
              </a:rPr>
              <a:t>ISM </a:t>
            </a:r>
            <a:r>
              <a:rPr sz="2000" dirty="0">
                <a:latin typeface="Arial"/>
                <a:cs typeface="Arial"/>
              </a:rPr>
              <a:t>receiver connected to Yagi to pick up </a:t>
            </a:r>
            <a:r>
              <a:rPr sz="2000" spc="-5" dirty="0">
                <a:latin typeface="Arial"/>
                <a:cs typeface="Arial"/>
              </a:rPr>
              <a:t>ISM </a:t>
            </a:r>
            <a:r>
              <a:rPr sz="2000" dirty="0">
                <a:latin typeface="Arial"/>
                <a:cs typeface="Arial"/>
              </a:rPr>
              <a:t>Band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signal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Arial"/>
                <a:cs typeface="Arial"/>
              </a:rPr>
              <a:t>Tone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decoded</a:t>
            </a:r>
            <a:endParaRPr sz="2000">
              <a:latin typeface="Arial"/>
              <a:cs typeface="Arial"/>
            </a:endParaRPr>
          </a:p>
          <a:p>
            <a:pPr marL="241300" marR="2032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Arial"/>
                <a:cs typeface="Arial"/>
              </a:rPr>
              <a:t>Data is received and processed the same way as other telemetry,</a:t>
            </a:r>
            <a:r>
              <a:rPr sz="2000" spc="-25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  no difference except the USB Port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address.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Arial"/>
                <a:cs typeface="Arial"/>
              </a:rPr>
              <a:t>Wind speed will be plotted (magnitude only, as direction not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required)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9787" y="4514088"/>
            <a:ext cx="632460" cy="7696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92729" y="4953761"/>
            <a:ext cx="1153795" cy="586740"/>
          </a:xfrm>
          <a:prstGeom prst="rect">
            <a:avLst/>
          </a:prstGeom>
          <a:solidFill>
            <a:srgbClr val="D1D1EF"/>
          </a:solidFill>
          <a:ln w="25907">
            <a:solidFill>
              <a:srgbClr val="88A3A7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257810" marR="221615" indent="-29209">
              <a:lnSpc>
                <a:spcPct val="100000"/>
              </a:lnSpc>
              <a:spcBef>
                <a:spcPts val="835"/>
              </a:spcBef>
            </a:pPr>
            <a:r>
              <a:rPr sz="1200" b="1" dirty="0">
                <a:solidFill>
                  <a:srgbClr val="212168"/>
                </a:solidFill>
                <a:latin typeface="Arial"/>
                <a:cs typeface="Arial"/>
              </a:rPr>
              <a:t>ISM</a:t>
            </a:r>
            <a:r>
              <a:rPr sz="1200" b="1" spc="-100" dirty="0">
                <a:solidFill>
                  <a:srgbClr val="212168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212168"/>
                </a:solidFill>
                <a:latin typeface="Arial"/>
                <a:cs typeface="Arial"/>
              </a:rPr>
              <a:t>Band  </a:t>
            </a:r>
            <a:r>
              <a:rPr sz="1200" b="1" spc="-5" dirty="0">
                <a:solidFill>
                  <a:srgbClr val="212168"/>
                </a:solidFill>
                <a:latin typeface="Arial"/>
                <a:cs typeface="Arial"/>
              </a:rPr>
              <a:t>Receiver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10200" y="5171059"/>
            <a:ext cx="457200" cy="103505"/>
          </a:xfrm>
          <a:custGeom>
            <a:avLst/>
            <a:gdLst/>
            <a:ahLst/>
            <a:cxnLst/>
            <a:rect l="l" t="t" r="r" b="b"/>
            <a:pathLst>
              <a:path w="457200" h="103504">
                <a:moveTo>
                  <a:pt x="432090" y="51689"/>
                </a:moveTo>
                <a:lnTo>
                  <a:pt x="362203" y="92456"/>
                </a:lnTo>
                <a:lnTo>
                  <a:pt x="361188" y="96266"/>
                </a:lnTo>
                <a:lnTo>
                  <a:pt x="364744" y="102362"/>
                </a:lnTo>
                <a:lnTo>
                  <a:pt x="368553" y="103378"/>
                </a:lnTo>
                <a:lnTo>
                  <a:pt x="446309" y="58039"/>
                </a:lnTo>
                <a:lnTo>
                  <a:pt x="444626" y="58039"/>
                </a:lnTo>
                <a:lnTo>
                  <a:pt x="444626" y="57150"/>
                </a:lnTo>
                <a:lnTo>
                  <a:pt x="441451" y="57150"/>
                </a:lnTo>
                <a:lnTo>
                  <a:pt x="432090" y="51689"/>
                </a:lnTo>
                <a:close/>
              </a:path>
              <a:path w="457200" h="103504">
                <a:moveTo>
                  <a:pt x="421204" y="45339"/>
                </a:moveTo>
                <a:lnTo>
                  <a:pt x="0" y="45339"/>
                </a:lnTo>
                <a:lnTo>
                  <a:pt x="0" y="58039"/>
                </a:lnTo>
                <a:lnTo>
                  <a:pt x="421204" y="58039"/>
                </a:lnTo>
                <a:lnTo>
                  <a:pt x="432090" y="51689"/>
                </a:lnTo>
                <a:lnTo>
                  <a:pt x="421204" y="45339"/>
                </a:lnTo>
                <a:close/>
              </a:path>
              <a:path w="457200" h="103504">
                <a:moveTo>
                  <a:pt x="446309" y="45339"/>
                </a:moveTo>
                <a:lnTo>
                  <a:pt x="444626" y="45339"/>
                </a:lnTo>
                <a:lnTo>
                  <a:pt x="444626" y="58039"/>
                </a:lnTo>
                <a:lnTo>
                  <a:pt x="446309" y="58039"/>
                </a:lnTo>
                <a:lnTo>
                  <a:pt x="457200" y="51689"/>
                </a:lnTo>
                <a:lnTo>
                  <a:pt x="446309" y="45339"/>
                </a:lnTo>
                <a:close/>
              </a:path>
              <a:path w="457200" h="103504">
                <a:moveTo>
                  <a:pt x="441451" y="46228"/>
                </a:moveTo>
                <a:lnTo>
                  <a:pt x="432090" y="51689"/>
                </a:lnTo>
                <a:lnTo>
                  <a:pt x="441451" y="57150"/>
                </a:lnTo>
                <a:lnTo>
                  <a:pt x="441451" y="46228"/>
                </a:lnTo>
                <a:close/>
              </a:path>
              <a:path w="457200" h="103504">
                <a:moveTo>
                  <a:pt x="444626" y="46228"/>
                </a:moveTo>
                <a:lnTo>
                  <a:pt x="441451" y="46228"/>
                </a:lnTo>
                <a:lnTo>
                  <a:pt x="441451" y="57150"/>
                </a:lnTo>
                <a:lnTo>
                  <a:pt x="444626" y="57150"/>
                </a:lnTo>
                <a:lnTo>
                  <a:pt x="444626" y="46228"/>
                </a:lnTo>
                <a:close/>
              </a:path>
              <a:path w="457200" h="103504">
                <a:moveTo>
                  <a:pt x="368553" y="0"/>
                </a:moveTo>
                <a:lnTo>
                  <a:pt x="364744" y="1016"/>
                </a:lnTo>
                <a:lnTo>
                  <a:pt x="361188" y="7112"/>
                </a:lnTo>
                <a:lnTo>
                  <a:pt x="362203" y="10922"/>
                </a:lnTo>
                <a:lnTo>
                  <a:pt x="432090" y="51689"/>
                </a:lnTo>
                <a:lnTo>
                  <a:pt x="441451" y="46228"/>
                </a:lnTo>
                <a:lnTo>
                  <a:pt x="444626" y="46228"/>
                </a:lnTo>
                <a:lnTo>
                  <a:pt x="444626" y="45339"/>
                </a:lnTo>
                <a:lnTo>
                  <a:pt x="446309" y="45339"/>
                </a:lnTo>
                <a:lnTo>
                  <a:pt x="368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05600" y="5167121"/>
            <a:ext cx="771525" cy="103505"/>
          </a:xfrm>
          <a:custGeom>
            <a:avLst/>
            <a:gdLst/>
            <a:ahLst/>
            <a:cxnLst/>
            <a:rect l="l" t="t" r="r" b="b"/>
            <a:pathLst>
              <a:path w="771525" h="103504">
                <a:moveTo>
                  <a:pt x="760666" y="44830"/>
                </a:moveTo>
                <a:lnTo>
                  <a:pt x="758951" y="44830"/>
                </a:lnTo>
                <a:lnTo>
                  <a:pt x="758951" y="57530"/>
                </a:lnTo>
                <a:lnTo>
                  <a:pt x="735459" y="57692"/>
                </a:lnTo>
                <a:lnTo>
                  <a:pt x="676782" y="92455"/>
                </a:lnTo>
                <a:lnTo>
                  <a:pt x="675767" y="96392"/>
                </a:lnTo>
                <a:lnTo>
                  <a:pt x="677545" y="99313"/>
                </a:lnTo>
                <a:lnTo>
                  <a:pt x="679450" y="102361"/>
                </a:lnTo>
                <a:lnTo>
                  <a:pt x="683259" y="103377"/>
                </a:lnTo>
                <a:lnTo>
                  <a:pt x="771525" y="51053"/>
                </a:lnTo>
                <a:lnTo>
                  <a:pt x="760666" y="44830"/>
                </a:lnTo>
                <a:close/>
              </a:path>
              <a:path w="771525" h="103504">
                <a:moveTo>
                  <a:pt x="735507" y="44991"/>
                </a:moveTo>
                <a:lnTo>
                  <a:pt x="0" y="50037"/>
                </a:lnTo>
                <a:lnTo>
                  <a:pt x="0" y="62737"/>
                </a:lnTo>
                <a:lnTo>
                  <a:pt x="735459" y="57692"/>
                </a:lnTo>
                <a:lnTo>
                  <a:pt x="746359" y="51229"/>
                </a:lnTo>
                <a:lnTo>
                  <a:pt x="735507" y="44991"/>
                </a:lnTo>
                <a:close/>
              </a:path>
              <a:path w="771525" h="103504">
                <a:moveTo>
                  <a:pt x="746359" y="51229"/>
                </a:moveTo>
                <a:lnTo>
                  <a:pt x="735459" y="57692"/>
                </a:lnTo>
                <a:lnTo>
                  <a:pt x="758951" y="57530"/>
                </a:lnTo>
                <a:lnTo>
                  <a:pt x="758951" y="56641"/>
                </a:lnTo>
                <a:lnTo>
                  <a:pt x="755776" y="56641"/>
                </a:lnTo>
                <a:lnTo>
                  <a:pt x="746359" y="51229"/>
                </a:lnTo>
                <a:close/>
              </a:path>
              <a:path w="771525" h="103504">
                <a:moveTo>
                  <a:pt x="755650" y="45719"/>
                </a:moveTo>
                <a:lnTo>
                  <a:pt x="746359" y="51229"/>
                </a:lnTo>
                <a:lnTo>
                  <a:pt x="755776" y="56641"/>
                </a:lnTo>
                <a:lnTo>
                  <a:pt x="755650" y="45719"/>
                </a:lnTo>
                <a:close/>
              </a:path>
              <a:path w="771525" h="103504">
                <a:moveTo>
                  <a:pt x="758951" y="45719"/>
                </a:moveTo>
                <a:lnTo>
                  <a:pt x="755650" y="45719"/>
                </a:lnTo>
                <a:lnTo>
                  <a:pt x="755776" y="56641"/>
                </a:lnTo>
                <a:lnTo>
                  <a:pt x="758951" y="56641"/>
                </a:lnTo>
                <a:lnTo>
                  <a:pt x="758951" y="45719"/>
                </a:lnTo>
                <a:close/>
              </a:path>
              <a:path w="771525" h="103504">
                <a:moveTo>
                  <a:pt x="758951" y="44830"/>
                </a:moveTo>
                <a:lnTo>
                  <a:pt x="735507" y="44991"/>
                </a:lnTo>
                <a:lnTo>
                  <a:pt x="746359" y="51229"/>
                </a:lnTo>
                <a:lnTo>
                  <a:pt x="755650" y="45719"/>
                </a:lnTo>
                <a:lnTo>
                  <a:pt x="758951" y="45719"/>
                </a:lnTo>
                <a:lnTo>
                  <a:pt x="758951" y="44830"/>
                </a:lnTo>
                <a:close/>
              </a:path>
              <a:path w="771525" h="103504">
                <a:moveTo>
                  <a:pt x="682625" y="0"/>
                </a:moveTo>
                <a:lnTo>
                  <a:pt x="678688" y="1015"/>
                </a:lnTo>
                <a:lnTo>
                  <a:pt x="675131" y="7111"/>
                </a:lnTo>
                <a:lnTo>
                  <a:pt x="676275" y="11048"/>
                </a:lnTo>
                <a:lnTo>
                  <a:pt x="679323" y="12700"/>
                </a:lnTo>
                <a:lnTo>
                  <a:pt x="735507" y="44991"/>
                </a:lnTo>
                <a:lnTo>
                  <a:pt x="760666" y="44830"/>
                </a:lnTo>
                <a:lnTo>
                  <a:pt x="685546" y="1777"/>
                </a:lnTo>
                <a:lnTo>
                  <a:pt x="6826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24343" y="4818888"/>
            <a:ext cx="1591055" cy="979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1140" y="4217289"/>
            <a:ext cx="1716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ISM Band </a:t>
            </a:r>
            <a:r>
              <a:rPr sz="1200" b="1" spc="-20" dirty="0">
                <a:latin typeface="Arial"/>
                <a:cs typeface="Arial"/>
              </a:rPr>
              <a:t>Yagi</a:t>
            </a:r>
            <a:r>
              <a:rPr sz="1200" b="1" spc="-12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Antenna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82714" y="4871720"/>
            <a:ext cx="347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USB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05661" y="4891278"/>
            <a:ext cx="1257300" cy="748665"/>
          </a:xfrm>
          <a:custGeom>
            <a:avLst/>
            <a:gdLst/>
            <a:ahLst/>
            <a:cxnLst/>
            <a:rect l="l" t="t" r="r" b="b"/>
            <a:pathLst>
              <a:path w="1257300" h="748664">
                <a:moveTo>
                  <a:pt x="0" y="748284"/>
                </a:moveTo>
                <a:lnTo>
                  <a:pt x="1257300" y="748284"/>
                </a:lnTo>
                <a:lnTo>
                  <a:pt x="1257300" y="0"/>
                </a:lnTo>
                <a:lnTo>
                  <a:pt x="0" y="0"/>
                </a:lnTo>
                <a:lnTo>
                  <a:pt x="0" y="748284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05661" y="4891278"/>
            <a:ext cx="1257300" cy="748665"/>
          </a:xfrm>
          <a:prstGeom prst="rect">
            <a:avLst/>
          </a:prstGeom>
          <a:ln w="25908">
            <a:solidFill>
              <a:srgbClr val="88A3A7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292100" marR="287655" algn="just">
              <a:lnSpc>
                <a:spcPct val="100000"/>
              </a:lnSpc>
              <a:spcBef>
                <a:spcPts val="755"/>
              </a:spcBef>
            </a:pPr>
            <a:r>
              <a:rPr sz="1200" b="1" spc="-5" dirty="0">
                <a:solidFill>
                  <a:srgbClr val="212168"/>
                </a:solidFill>
                <a:latin typeface="Arial"/>
                <a:cs typeface="Arial"/>
              </a:rPr>
              <a:t>Ma</a:t>
            </a:r>
            <a:r>
              <a:rPr sz="1200" b="1" dirty="0">
                <a:solidFill>
                  <a:srgbClr val="212168"/>
                </a:solidFill>
                <a:latin typeface="Arial"/>
                <a:cs typeface="Arial"/>
              </a:rPr>
              <a:t>tching  Circuit</a:t>
            </a:r>
            <a:r>
              <a:rPr sz="1200" b="1" spc="-95" dirty="0">
                <a:solidFill>
                  <a:srgbClr val="212168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212168"/>
                </a:solidFill>
                <a:latin typeface="Arial"/>
                <a:cs typeface="Arial"/>
              </a:rPr>
              <a:t>(if  needed)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313432" y="5206110"/>
            <a:ext cx="457200" cy="103505"/>
          </a:xfrm>
          <a:custGeom>
            <a:avLst/>
            <a:gdLst/>
            <a:ahLst/>
            <a:cxnLst/>
            <a:rect l="l" t="t" r="r" b="b"/>
            <a:pathLst>
              <a:path w="457200" h="103504">
                <a:moveTo>
                  <a:pt x="432090" y="51688"/>
                </a:moveTo>
                <a:lnTo>
                  <a:pt x="362204" y="92455"/>
                </a:lnTo>
                <a:lnTo>
                  <a:pt x="361188" y="96265"/>
                </a:lnTo>
                <a:lnTo>
                  <a:pt x="364744" y="102361"/>
                </a:lnTo>
                <a:lnTo>
                  <a:pt x="368554" y="103377"/>
                </a:lnTo>
                <a:lnTo>
                  <a:pt x="446309" y="58038"/>
                </a:lnTo>
                <a:lnTo>
                  <a:pt x="444626" y="58038"/>
                </a:lnTo>
                <a:lnTo>
                  <a:pt x="444626" y="57150"/>
                </a:lnTo>
                <a:lnTo>
                  <a:pt x="441451" y="57150"/>
                </a:lnTo>
                <a:lnTo>
                  <a:pt x="432090" y="51688"/>
                </a:lnTo>
                <a:close/>
              </a:path>
              <a:path w="457200" h="103504">
                <a:moveTo>
                  <a:pt x="421204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421204" y="58038"/>
                </a:lnTo>
                <a:lnTo>
                  <a:pt x="432090" y="51688"/>
                </a:lnTo>
                <a:lnTo>
                  <a:pt x="421204" y="45338"/>
                </a:lnTo>
                <a:close/>
              </a:path>
              <a:path w="457200" h="103504">
                <a:moveTo>
                  <a:pt x="446309" y="45338"/>
                </a:moveTo>
                <a:lnTo>
                  <a:pt x="444626" y="45338"/>
                </a:lnTo>
                <a:lnTo>
                  <a:pt x="444626" y="58038"/>
                </a:lnTo>
                <a:lnTo>
                  <a:pt x="446309" y="58038"/>
                </a:lnTo>
                <a:lnTo>
                  <a:pt x="457200" y="51688"/>
                </a:lnTo>
                <a:lnTo>
                  <a:pt x="446309" y="45338"/>
                </a:lnTo>
                <a:close/>
              </a:path>
              <a:path w="457200" h="103504">
                <a:moveTo>
                  <a:pt x="441451" y="46227"/>
                </a:moveTo>
                <a:lnTo>
                  <a:pt x="432090" y="51688"/>
                </a:lnTo>
                <a:lnTo>
                  <a:pt x="441451" y="57150"/>
                </a:lnTo>
                <a:lnTo>
                  <a:pt x="441451" y="46227"/>
                </a:lnTo>
                <a:close/>
              </a:path>
              <a:path w="457200" h="103504">
                <a:moveTo>
                  <a:pt x="444626" y="46227"/>
                </a:moveTo>
                <a:lnTo>
                  <a:pt x="441451" y="46227"/>
                </a:lnTo>
                <a:lnTo>
                  <a:pt x="441451" y="57150"/>
                </a:lnTo>
                <a:lnTo>
                  <a:pt x="444626" y="57150"/>
                </a:lnTo>
                <a:lnTo>
                  <a:pt x="444626" y="46227"/>
                </a:lnTo>
                <a:close/>
              </a:path>
              <a:path w="457200" h="103504">
                <a:moveTo>
                  <a:pt x="368554" y="0"/>
                </a:moveTo>
                <a:lnTo>
                  <a:pt x="364744" y="1015"/>
                </a:lnTo>
                <a:lnTo>
                  <a:pt x="361188" y="7112"/>
                </a:lnTo>
                <a:lnTo>
                  <a:pt x="362204" y="10921"/>
                </a:lnTo>
                <a:lnTo>
                  <a:pt x="432090" y="51688"/>
                </a:lnTo>
                <a:lnTo>
                  <a:pt x="441451" y="46227"/>
                </a:lnTo>
                <a:lnTo>
                  <a:pt x="444626" y="46227"/>
                </a:lnTo>
                <a:lnTo>
                  <a:pt x="444626" y="45338"/>
                </a:lnTo>
                <a:lnTo>
                  <a:pt x="446309" y="45338"/>
                </a:lnTo>
                <a:lnTo>
                  <a:pt x="3685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868161" y="4725161"/>
            <a:ext cx="1043940" cy="955675"/>
          </a:xfrm>
          <a:prstGeom prst="rect">
            <a:avLst/>
          </a:prstGeom>
          <a:solidFill>
            <a:srgbClr val="D1D1EF"/>
          </a:solidFill>
          <a:ln w="25907">
            <a:solidFill>
              <a:srgbClr val="88A3A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53035" marR="144145" indent="165735">
              <a:lnSpc>
                <a:spcPct val="100000"/>
              </a:lnSpc>
              <a:spcBef>
                <a:spcPts val="795"/>
              </a:spcBef>
            </a:pPr>
            <a:r>
              <a:rPr sz="1200" b="1" dirty="0">
                <a:solidFill>
                  <a:srgbClr val="212168"/>
                </a:solidFill>
                <a:latin typeface="Arial"/>
                <a:cs typeface="Arial"/>
              </a:rPr>
              <a:t>Micro  proc</a:t>
            </a:r>
            <a:r>
              <a:rPr sz="1200" b="1" spc="-5" dirty="0">
                <a:solidFill>
                  <a:srgbClr val="212168"/>
                </a:solidFill>
                <a:latin typeface="Arial"/>
                <a:cs typeface="Arial"/>
              </a:rPr>
              <a:t>essor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09694" y="4941570"/>
            <a:ext cx="1153795" cy="586740"/>
          </a:xfrm>
          <a:prstGeom prst="rect">
            <a:avLst/>
          </a:prstGeom>
          <a:solidFill>
            <a:srgbClr val="D1D1EF"/>
          </a:solidFill>
          <a:ln w="25907">
            <a:solidFill>
              <a:srgbClr val="88A3A7"/>
            </a:solidFill>
          </a:ln>
        </p:spPr>
        <p:txBody>
          <a:bodyPr vert="horz" wrap="square" lIns="0" tIns="1066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40"/>
              </a:spcBef>
            </a:pPr>
            <a:r>
              <a:rPr sz="1200" b="1" spc="-25" dirty="0">
                <a:solidFill>
                  <a:srgbClr val="212168"/>
                </a:solidFill>
                <a:latin typeface="Arial"/>
                <a:cs typeface="Arial"/>
              </a:rPr>
              <a:t>Tone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b="1" dirty="0">
                <a:solidFill>
                  <a:srgbClr val="212168"/>
                </a:solidFill>
                <a:latin typeface="Arial"/>
                <a:cs typeface="Arial"/>
              </a:rPr>
              <a:t>Decoder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51732" y="5187822"/>
            <a:ext cx="457200" cy="103505"/>
          </a:xfrm>
          <a:custGeom>
            <a:avLst/>
            <a:gdLst/>
            <a:ahLst/>
            <a:cxnLst/>
            <a:rect l="l" t="t" r="r" b="b"/>
            <a:pathLst>
              <a:path w="457200" h="103504">
                <a:moveTo>
                  <a:pt x="432090" y="51688"/>
                </a:moveTo>
                <a:lnTo>
                  <a:pt x="362203" y="92455"/>
                </a:lnTo>
                <a:lnTo>
                  <a:pt x="361188" y="96265"/>
                </a:lnTo>
                <a:lnTo>
                  <a:pt x="364743" y="102361"/>
                </a:lnTo>
                <a:lnTo>
                  <a:pt x="368553" y="103377"/>
                </a:lnTo>
                <a:lnTo>
                  <a:pt x="446309" y="58038"/>
                </a:lnTo>
                <a:lnTo>
                  <a:pt x="444626" y="58038"/>
                </a:lnTo>
                <a:lnTo>
                  <a:pt x="444626" y="57149"/>
                </a:lnTo>
                <a:lnTo>
                  <a:pt x="441451" y="57149"/>
                </a:lnTo>
                <a:lnTo>
                  <a:pt x="432090" y="51688"/>
                </a:lnTo>
                <a:close/>
              </a:path>
              <a:path w="457200" h="103504">
                <a:moveTo>
                  <a:pt x="421204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421204" y="58038"/>
                </a:lnTo>
                <a:lnTo>
                  <a:pt x="432090" y="51688"/>
                </a:lnTo>
                <a:lnTo>
                  <a:pt x="421204" y="45338"/>
                </a:lnTo>
                <a:close/>
              </a:path>
              <a:path w="457200" h="103504">
                <a:moveTo>
                  <a:pt x="446309" y="45338"/>
                </a:moveTo>
                <a:lnTo>
                  <a:pt x="444626" y="45338"/>
                </a:lnTo>
                <a:lnTo>
                  <a:pt x="444626" y="58038"/>
                </a:lnTo>
                <a:lnTo>
                  <a:pt x="446309" y="58038"/>
                </a:lnTo>
                <a:lnTo>
                  <a:pt x="457200" y="51688"/>
                </a:lnTo>
                <a:lnTo>
                  <a:pt x="446309" y="45338"/>
                </a:lnTo>
                <a:close/>
              </a:path>
              <a:path w="457200" h="103504">
                <a:moveTo>
                  <a:pt x="441451" y="46227"/>
                </a:moveTo>
                <a:lnTo>
                  <a:pt x="432090" y="51688"/>
                </a:lnTo>
                <a:lnTo>
                  <a:pt x="441451" y="57149"/>
                </a:lnTo>
                <a:lnTo>
                  <a:pt x="441451" y="46227"/>
                </a:lnTo>
                <a:close/>
              </a:path>
              <a:path w="457200" h="103504">
                <a:moveTo>
                  <a:pt x="444626" y="46227"/>
                </a:moveTo>
                <a:lnTo>
                  <a:pt x="441451" y="46227"/>
                </a:lnTo>
                <a:lnTo>
                  <a:pt x="441451" y="57149"/>
                </a:lnTo>
                <a:lnTo>
                  <a:pt x="444626" y="57149"/>
                </a:lnTo>
                <a:lnTo>
                  <a:pt x="444626" y="46227"/>
                </a:lnTo>
                <a:close/>
              </a:path>
              <a:path w="457200" h="103504">
                <a:moveTo>
                  <a:pt x="368553" y="0"/>
                </a:moveTo>
                <a:lnTo>
                  <a:pt x="364743" y="1015"/>
                </a:lnTo>
                <a:lnTo>
                  <a:pt x="361188" y="7112"/>
                </a:lnTo>
                <a:lnTo>
                  <a:pt x="362203" y="10921"/>
                </a:lnTo>
                <a:lnTo>
                  <a:pt x="432090" y="51688"/>
                </a:lnTo>
                <a:lnTo>
                  <a:pt x="441451" y="46227"/>
                </a:lnTo>
                <a:lnTo>
                  <a:pt x="444626" y="46227"/>
                </a:lnTo>
                <a:lnTo>
                  <a:pt x="444626" y="45338"/>
                </a:lnTo>
                <a:lnTo>
                  <a:pt x="446309" y="45338"/>
                </a:lnTo>
                <a:lnTo>
                  <a:pt x="368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3613" y="131784"/>
            <a:ext cx="769620" cy="353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878073" y="6508191"/>
            <a:ext cx="3386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CanSat 2017 PDR: Team 5002 Manchester CanSat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Project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72093" y="6508191"/>
            <a:ext cx="236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106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864232" y="2597276"/>
            <a:ext cx="54146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CanSat Integration and</a:t>
            </a:r>
            <a:r>
              <a:rPr sz="3200" spc="-155" dirty="0"/>
              <a:t> </a:t>
            </a:r>
            <a:r>
              <a:rPr sz="3200" spc="-5" dirty="0"/>
              <a:t>Test</a:t>
            </a:r>
            <a:endParaRPr sz="3200"/>
          </a:p>
        </p:txBody>
      </p:sp>
      <p:sp>
        <p:nvSpPr>
          <p:cNvPr id="17" name="object 17"/>
          <p:cNvSpPr txBox="1"/>
          <p:nvPr/>
        </p:nvSpPr>
        <p:spPr>
          <a:xfrm>
            <a:off x="2141982" y="3454730"/>
            <a:ext cx="50215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Presenter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latin typeface="Arial"/>
                <a:cs typeface="Arial"/>
              </a:rPr>
              <a:t>Lawrence Allegranza </a:t>
            </a:r>
            <a:r>
              <a:rPr sz="2400" b="1" spc="-5" dirty="0">
                <a:latin typeface="Arial"/>
                <a:cs typeface="Arial"/>
              </a:rPr>
              <a:t>France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(LAF)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109220"/>
            <a:ext cx="40697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CanSat </a:t>
            </a:r>
            <a:r>
              <a:rPr dirty="0"/>
              <a:t>Integration and</a:t>
            </a:r>
            <a:r>
              <a:rPr spc="-95" dirty="0"/>
              <a:t> </a:t>
            </a:r>
            <a:r>
              <a:rPr spc="-5" dirty="0"/>
              <a:t>Test  Overview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27047" y="3854196"/>
            <a:ext cx="1818131" cy="1612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74291" y="3884676"/>
            <a:ext cx="1726692" cy="15102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74291" y="3884676"/>
            <a:ext cx="1727200" cy="1510665"/>
          </a:xfrm>
          <a:custGeom>
            <a:avLst/>
            <a:gdLst/>
            <a:ahLst/>
            <a:cxnLst/>
            <a:rect l="l" t="t" r="r" b="b"/>
            <a:pathLst>
              <a:path w="1727200" h="1510664">
                <a:moveTo>
                  <a:pt x="0" y="226568"/>
                </a:moveTo>
                <a:lnTo>
                  <a:pt x="971550" y="226568"/>
                </a:lnTo>
                <a:lnTo>
                  <a:pt x="971550" y="0"/>
                </a:lnTo>
                <a:lnTo>
                  <a:pt x="1726692" y="755142"/>
                </a:lnTo>
                <a:lnTo>
                  <a:pt x="971550" y="1510284"/>
                </a:lnTo>
                <a:lnTo>
                  <a:pt x="971550" y="1283716"/>
                </a:lnTo>
                <a:lnTo>
                  <a:pt x="0" y="1283716"/>
                </a:lnTo>
                <a:lnTo>
                  <a:pt x="0" y="226568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01496" y="4125455"/>
            <a:ext cx="1255776" cy="10546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17319" y="4401311"/>
            <a:ext cx="1025664" cy="5257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48739" y="4149852"/>
            <a:ext cx="1165860" cy="9646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48739" y="4149852"/>
            <a:ext cx="1165860" cy="965200"/>
          </a:xfrm>
          <a:custGeom>
            <a:avLst/>
            <a:gdLst/>
            <a:ahLst/>
            <a:cxnLst/>
            <a:rect l="l" t="t" r="r" b="b"/>
            <a:pathLst>
              <a:path w="1165860" h="965200">
                <a:moveTo>
                  <a:pt x="0" y="482346"/>
                </a:moveTo>
                <a:lnTo>
                  <a:pt x="2382" y="438434"/>
                </a:lnTo>
                <a:lnTo>
                  <a:pt x="9391" y="395629"/>
                </a:lnTo>
                <a:lnTo>
                  <a:pt x="20822" y="354100"/>
                </a:lnTo>
                <a:lnTo>
                  <a:pt x="36469" y="314018"/>
                </a:lnTo>
                <a:lnTo>
                  <a:pt x="56125" y="275552"/>
                </a:lnTo>
                <a:lnTo>
                  <a:pt x="79586" y="238872"/>
                </a:lnTo>
                <a:lnTo>
                  <a:pt x="106645" y="204150"/>
                </a:lnTo>
                <a:lnTo>
                  <a:pt x="137097" y="171554"/>
                </a:lnTo>
                <a:lnTo>
                  <a:pt x="170735" y="141255"/>
                </a:lnTo>
                <a:lnTo>
                  <a:pt x="207354" y="113424"/>
                </a:lnTo>
                <a:lnTo>
                  <a:pt x="246749" y="88229"/>
                </a:lnTo>
                <a:lnTo>
                  <a:pt x="288713" y="65842"/>
                </a:lnTo>
                <a:lnTo>
                  <a:pt x="333040" y="46432"/>
                </a:lnTo>
                <a:lnTo>
                  <a:pt x="379526" y="30170"/>
                </a:lnTo>
                <a:lnTo>
                  <a:pt x="427963" y="17226"/>
                </a:lnTo>
                <a:lnTo>
                  <a:pt x="478147" y="7769"/>
                </a:lnTo>
                <a:lnTo>
                  <a:pt x="529871" y="1970"/>
                </a:lnTo>
                <a:lnTo>
                  <a:pt x="582929" y="0"/>
                </a:lnTo>
                <a:lnTo>
                  <a:pt x="635988" y="1970"/>
                </a:lnTo>
                <a:lnTo>
                  <a:pt x="687712" y="7769"/>
                </a:lnTo>
                <a:lnTo>
                  <a:pt x="737896" y="17226"/>
                </a:lnTo>
                <a:lnTo>
                  <a:pt x="786333" y="30170"/>
                </a:lnTo>
                <a:lnTo>
                  <a:pt x="832819" y="46432"/>
                </a:lnTo>
                <a:lnTo>
                  <a:pt x="877146" y="65842"/>
                </a:lnTo>
                <a:lnTo>
                  <a:pt x="919110" y="88229"/>
                </a:lnTo>
                <a:lnTo>
                  <a:pt x="958505" y="113424"/>
                </a:lnTo>
                <a:lnTo>
                  <a:pt x="995124" y="141255"/>
                </a:lnTo>
                <a:lnTo>
                  <a:pt x="1028762" y="171554"/>
                </a:lnTo>
                <a:lnTo>
                  <a:pt x="1059214" y="204150"/>
                </a:lnTo>
                <a:lnTo>
                  <a:pt x="1086273" y="238872"/>
                </a:lnTo>
                <a:lnTo>
                  <a:pt x="1109734" y="275552"/>
                </a:lnTo>
                <a:lnTo>
                  <a:pt x="1129390" y="314018"/>
                </a:lnTo>
                <a:lnTo>
                  <a:pt x="1145037" y="354100"/>
                </a:lnTo>
                <a:lnTo>
                  <a:pt x="1156468" y="395629"/>
                </a:lnTo>
                <a:lnTo>
                  <a:pt x="1163477" y="438434"/>
                </a:lnTo>
                <a:lnTo>
                  <a:pt x="1165860" y="482346"/>
                </a:lnTo>
                <a:lnTo>
                  <a:pt x="1163477" y="526257"/>
                </a:lnTo>
                <a:lnTo>
                  <a:pt x="1156468" y="569062"/>
                </a:lnTo>
                <a:lnTo>
                  <a:pt x="1145037" y="610591"/>
                </a:lnTo>
                <a:lnTo>
                  <a:pt x="1129390" y="650673"/>
                </a:lnTo>
                <a:lnTo>
                  <a:pt x="1109734" y="689139"/>
                </a:lnTo>
                <a:lnTo>
                  <a:pt x="1086273" y="725819"/>
                </a:lnTo>
                <a:lnTo>
                  <a:pt x="1059214" y="760541"/>
                </a:lnTo>
                <a:lnTo>
                  <a:pt x="1028762" y="793137"/>
                </a:lnTo>
                <a:lnTo>
                  <a:pt x="995124" y="823436"/>
                </a:lnTo>
                <a:lnTo>
                  <a:pt x="958505" y="851267"/>
                </a:lnTo>
                <a:lnTo>
                  <a:pt x="919110" y="876462"/>
                </a:lnTo>
                <a:lnTo>
                  <a:pt x="877146" y="898849"/>
                </a:lnTo>
                <a:lnTo>
                  <a:pt x="832819" y="918259"/>
                </a:lnTo>
                <a:lnTo>
                  <a:pt x="786333" y="934521"/>
                </a:lnTo>
                <a:lnTo>
                  <a:pt x="737896" y="947465"/>
                </a:lnTo>
                <a:lnTo>
                  <a:pt x="687712" y="956922"/>
                </a:lnTo>
                <a:lnTo>
                  <a:pt x="635988" y="962721"/>
                </a:lnTo>
                <a:lnTo>
                  <a:pt x="582929" y="964692"/>
                </a:lnTo>
                <a:lnTo>
                  <a:pt x="529871" y="962721"/>
                </a:lnTo>
                <a:lnTo>
                  <a:pt x="478147" y="956922"/>
                </a:lnTo>
                <a:lnTo>
                  <a:pt x="427963" y="947465"/>
                </a:lnTo>
                <a:lnTo>
                  <a:pt x="379526" y="934521"/>
                </a:lnTo>
                <a:lnTo>
                  <a:pt x="333040" y="918259"/>
                </a:lnTo>
                <a:lnTo>
                  <a:pt x="288713" y="898849"/>
                </a:lnTo>
                <a:lnTo>
                  <a:pt x="246749" y="876462"/>
                </a:lnTo>
                <a:lnTo>
                  <a:pt x="207354" y="851267"/>
                </a:lnTo>
                <a:lnTo>
                  <a:pt x="170735" y="823436"/>
                </a:lnTo>
                <a:lnTo>
                  <a:pt x="137097" y="793137"/>
                </a:lnTo>
                <a:lnTo>
                  <a:pt x="106645" y="760541"/>
                </a:lnTo>
                <a:lnTo>
                  <a:pt x="79586" y="725819"/>
                </a:lnTo>
                <a:lnTo>
                  <a:pt x="56125" y="689139"/>
                </a:lnTo>
                <a:lnTo>
                  <a:pt x="36469" y="650673"/>
                </a:lnTo>
                <a:lnTo>
                  <a:pt x="20822" y="610591"/>
                </a:lnTo>
                <a:lnTo>
                  <a:pt x="9391" y="569062"/>
                </a:lnTo>
                <a:lnTo>
                  <a:pt x="2382" y="526257"/>
                </a:lnTo>
                <a:lnTo>
                  <a:pt x="0" y="482346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30858" y="4448302"/>
            <a:ext cx="802640" cy="34480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52400" marR="5080" indent="-140335">
              <a:lnSpc>
                <a:spcPts val="1190"/>
              </a:lnSpc>
              <a:spcBef>
                <a:spcPts val="250"/>
              </a:spcBef>
            </a:pP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omp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nt  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47871" y="3854196"/>
            <a:ext cx="1816607" cy="16123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95115" y="3884676"/>
            <a:ext cx="1725168" cy="15102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95115" y="3884676"/>
            <a:ext cx="1725295" cy="1510665"/>
          </a:xfrm>
          <a:custGeom>
            <a:avLst/>
            <a:gdLst/>
            <a:ahLst/>
            <a:cxnLst/>
            <a:rect l="l" t="t" r="r" b="b"/>
            <a:pathLst>
              <a:path w="1725295" h="1510664">
                <a:moveTo>
                  <a:pt x="0" y="226568"/>
                </a:moveTo>
                <a:lnTo>
                  <a:pt x="970026" y="226568"/>
                </a:lnTo>
                <a:lnTo>
                  <a:pt x="970026" y="0"/>
                </a:lnTo>
                <a:lnTo>
                  <a:pt x="1725168" y="755142"/>
                </a:lnTo>
                <a:lnTo>
                  <a:pt x="970026" y="1510284"/>
                </a:lnTo>
                <a:lnTo>
                  <a:pt x="970026" y="1283716"/>
                </a:lnTo>
                <a:lnTo>
                  <a:pt x="0" y="1283716"/>
                </a:lnTo>
                <a:lnTo>
                  <a:pt x="0" y="226568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34511" y="4183367"/>
            <a:ext cx="1165860" cy="9540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38144" y="4419587"/>
            <a:ext cx="955548" cy="5059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81755" y="4207764"/>
            <a:ext cx="1075944" cy="8641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81755" y="4207764"/>
            <a:ext cx="1076325" cy="864235"/>
          </a:xfrm>
          <a:custGeom>
            <a:avLst/>
            <a:gdLst/>
            <a:ahLst/>
            <a:cxnLst/>
            <a:rect l="l" t="t" r="r" b="b"/>
            <a:pathLst>
              <a:path w="1076325" h="864235">
                <a:moveTo>
                  <a:pt x="0" y="432054"/>
                </a:moveTo>
                <a:lnTo>
                  <a:pt x="2463" y="390441"/>
                </a:lnTo>
                <a:lnTo>
                  <a:pt x="9702" y="349949"/>
                </a:lnTo>
                <a:lnTo>
                  <a:pt x="21492" y="310757"/>
                </a:lnTo>
                <a:lnTo>
                  <a:pt x="37607" y="273047"/>
                </a:lnTo>
                <a:lnTo>
                  <a:pt x="57820" y="236999"/>
                </a:lnTo>
                <a:lnTo>
                  <a:pt x="81907" y="202795"/>
                </a:lnTo>
                <a:lnTo>
                  <a:pt x="109642" y="170616"/>
                </a:lnTo>
                <a:lnTo>
                  <a:pt x="140799" y="140642"/>
                </a:lnTo>
                <a:lnTo>
                  <a:pt x="175153" y="113055"/>
                </a:lnTo>
                <a:lnTo>
                  <a:pt x="212477" y="88036"/>
                </a:lnTo>
                <a:lnTo>
                  <a:pt x="252546" y="65765"/>
                </a:lnTo>
                <a:lnTo>
                  <a:pt x="295135" y="46424"/>
                </a:lnTo>
                <a:lnTo>
                  <a:pt x="340017" y="30194"/>
                </a:lnTo>
                <a:lnTo>
                  <a:pt x="386968" y="17255"/>
                </a:lnTo>
                <a:lnTo>
                  <a:pt x="435761" y="7789"/>
                </a:lnTo>
                <a:lnTo>
                  <a:pt x="486171" y="1977"/>
                </a:lnTo>
                <a:lnTo>
                  <a:pt x="537972" y="0"/>
                </a:lnTo>
                <a:lnTo>
                  <a:pt x="589772" y="1977"/>
                </a:lnTo>
                <a:lnTo>
                  <a:pt x="640182" y="7789"/>
                </a:lnTo>
                <a:lnTo>
                  <a:pt x="688975" y="17255"/>
                </a:lnTo>
                <a:lnTo>
                  <a:pt x="735926" y="30194"/>
                </a:lnTo>
                <a:lnTo>
                  <a:pt x="780808" y="46424"/>
                </a:lnTo>
                <a:lnTo>
                  <a:pt x="823397" y="65765"/>
                </a:lnTo>
                <a:lnTo>
                  <a:pt x="863466" y="88036"/>
                </a:lnTo>
                <a:lnTo>
                  <a:pt x="900790" y="113055"/>
                </a:lnTo>
                <a:lnTo>
                  <a:pt x="935144" y="140642"/>
                </a:lnTo>
                <a:lnTo>
                  <a:pt x="966301" y="170616"/>
                </a:lnTo>
                <a:lnTo>
                  <a:pt x="994036" y="202795"/>
                </a:lnTo>
                <a:lnTo>
                  <a:pt x="1018123" y="236999"/>
                </a:lnTo>
                <a:lnTo>
                  <a:pt x="1038336" y="273047"/>
                </a:lnTo>
                <a:lnTo>
                  <a:pt x="1054451" y="310757"/>
                </a:lnTo>
                <a:lnTo>
                  <a:pt x="1066241" y="349949"/>
                </a:lnTo>
                <a:lnTo>
                  <a:pt x="1073480" y="390441"/>
                </a:lnTo>
                <a:lnTo>
                  <a:pt x="1075944" y="432054"/>
                </a:lnTo>
                <a:lnTo>
                  <a:pt x="1073480" y="473666"/>
                </a:lnTo>
                <a:lnTo>
                  <a:pt x="1066241" y="514158"/>
                </a:lnTo>
                <a:lnTo>
                  <a:pt x="1054451" y="553350"/>
                </a:lnTo>
                <a:lnTo>
                  <a:pt x="1038336" y="591060"/>
                </a:lnTo>
                <a:lnTo>
                  <a:pt x="1018123" y="627108"/>
                </a:lnTo>
                <a:lnTo>
                  <a:pt x="994036" y="661312"/>
                </a:lnTo>
                <a:lnTo>
                  <a:pt x="966301" y="693491"/>
                </a:lnTo>
                <a:lnTo>
                  <a:pt x="935144" y="723465"/>
                </a:lnTo>
                <a:lnTo>
                  <a:pt x="900790" y="751052"/>
                </a:lnTo>
                <a:lnTo>
                  <a:pt x="863466" y="776071"/>
                </a:lnTo>
                <a:lnTo>
                  <a:pt x="823397" y="798342"/>
                </a:lnTo>
                <a:lnTo>
                  <a:pt x="780808" y="817683"/>
                </a:lnTo>
                <a:lnTo>
                  <a:pt x="735926" y="833913"/>
                </a:lnTo>
                <a:lnTo>
                  <a:pt x="688975" y="846852"/>
                </a:lnTo>
                <a:lnTo>
                  <a:pt x="640182" y="856318"/>
                </a:lnTo>
                <a:lnTo>
                  <a:pt x="589772" y="862130"/>
                </a:lnTo>
                <a:lnTo>
                  <a:pt x="537972" y="864108"/>
                </a:lnTo>
                <a:lnTo>
                  <a:pt x="486171" y="862130"/>
                </a:lnTo>
                <a:lnTo>
                  <a:pt x="435761" y="856318"/>
                </a:lnTo>
                <a:lnTo>
                  <a:pt x="386968" y="846852"/>
                </a:lnTo>
                <a:lnTo>
                  <a:pt x="340017" y="833913"/>
                </a:lnTo>
                <a:lnTo>
                  <a:pt x="295135" y="817683"/>
                </a:lnTo>
                <a:lnTo>
                  <a:pt x="252546" y="798342"/>
                </a:lnTo>
                <a:lnTo>
                  <a:pt x="212477" y="776071"/>
                </a:lnTo>
                <a:lnTo>
                  <a:pt x="175153" y="751052"/>
                </a:lnTo>
                <a:lnTo>
                  <a:pt x="140799" y="723465"/>
                </a:lnTo>
                <a:lnTo>
                  <a:pt x="109642" y="693491"/>
                </a:lnTo>
                <a:lnTo>
                  <a:pt x="81907" y="661312"/>
                </a:lnTo>
                <a:lnTo>
                  <a:pt x="57820" y="627108"/>
                </a:lnTo>
                <a:lnTo>
                  <a:pt x="37607" y="591060"/>
                </a:lnTo>
                <a:lnTo>
                  <a:pt x="21492" y="553350"/>
                </a:lnTo>
                <a:lnTo>
                  <a:pt x="9702" y="514158"/>
                </a:lnTo>
                <a:lnTo>
                  <a:pt x="2463" y="473666"/>
                </a:lnTo>
                <a:lnTo>
                  <a:pt x="0" y="432054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549777" y="4464177"/>
            <a:ext cx="739140" cy="33020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31445" marR="5080" indent="-119380">
              <a:lnSpc>
                <a:spcPts val="1130"/>
              </a:lnSpc>
              <a:spcBef>
                <a:spcPts val="250"/>
              </a:spcBef>
            </a:pPr>
            <a:r>
              <a:rPr sz="1050" b="1" dirty="0">
                <a:solidFill>
                  <a:srgbClr val="FFFFFF"/>
                </a:solidFill>
                <a:latin typeface="Arial"/>
                <a:cs typeface="Arial"/>
              </a:rPr>
              <a:t>Subs</a:t>
            </a:r>
            <a:r>
              <a:rPr sz="1050" b="1" spc="-2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50" b="1" dirty="0">
                <a:solidFill>
                  <a:srgbClr val="FFFFFF"/>
                </a:solidFill>
                <a:latin typeface="Arial"/>
                <a:cs typeface="Arial"/>
              </a:rPr>
              <a:t>stem  Testing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567171" y="3854196"/>
            <a:ext cx="1816607" cy="16123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14415" y="3884676"/>
            <a:ext cx="1725167" cy="15102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14415" y="3884676"/>
            <a:ext cx="1725295" cy="1510665"/>
          </a:xfrm>
          <a:custGeom>
            <a:avLst/>
            <a:gdLst/>
            <a:ahLst/>
            <a:cxnLst/>
            <a:rect l="l" t="t" r="r" b="b"/>
            <a:pathLst>
              <a:path w="1725295" h="1510664">
                <a:moveTo>
                  <a:pt x="0" y="226568"/>
                </a:moveTo>
                <a:lnTo>
                  <a:pt x="970026" y="226568"/>
                </a:lnTo>
                <a:lnTo>
                  <a:pt x="970026" y="0"/>
                </a:lnTo>
                <a:lnTo>
                  <a:pt x="1725167" y="755142"/>
                </a:lnTo>
                <a:lnTo>
                  <a:pt x="970026" y="1510284"/>
                </a:lnTo>
                <a:lnTo>
                  <a:pt x="970026" y="1283716"/>
                </a:lnTo>
                <a:lnTo>
                  <a:pt x="0" y="1283716"/>
                </a:lnTo>
                <a:lnTo>
                  <a:pt x="0" y="226568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53811" y="4183367"/>
            <a:ext cx="1165860" cy="9540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64123" y="4408932"/>
            <a:ext cx="783323" cy="5257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01055" y="4207764"/>
            <a:ext cx="1075944" cy="8641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01055" y="4207764"/>
            <a:ext cx="1076325" cy="864235"/>
          </a:xfrm>
          <a:custGeom>
            <a:avLst/>
            <a:gdLst/>
            <a:ahLst/>
            <a:cxnLst/>
            <a:rect l="l" t="t" r="r" b="b"/>
            <a:pathLst>
              <a:path w="1076325" h="864235">
                <a:moveTo>
                  <a:pt x="0" y="432054"/>
                </a:moveTo>
                <a:lnTo>
                  <a:pt x="2463" y="390441"/>
                </a:lnTo>
                <a:lnTo>
                  <a:pt x="9702" y="349949"/>
                </a:lnTo>
                <a:lnTo>
                  <a:pt x="21492" y="310757"/>
                </a:lnTo>
                <a:lnTo>
                  <a:pt x="37607" y="273047"/>
                </a:lnTo>
                <a:lnTo>
                  <a:pt x="57820" y="236999"/>
                </a:lnTo>
                <a:lnTo>
                  <a:pt x="81907" y="202795"/>
                </a:lnTo>
                <a:lnTo>
                  <a:pt x="109642" y="170616"/>
                </a:lnTo>
                <a:lnTo>
                  <a:pt x="140799" y="140642"/>
                </a:lnTo>
                <a:lnTo>
                  <a:pt x="175153" y="113055"/>
                </a:lnTo>
                <a:lnTo>
                  <a:pt x="212477" y="88036"/>
                </a:lnTo>
                <a:lnTo>
                  <a:pt x="252546" y="65765"/>
                </a:lnTo>
                <a:lnTo>
                  <a:pt x="295135" y="46424"/>
                </a:lnTo>
                <a:lnTo>
                  <a:pt x="340017" y="30194"/>
                </a:lnTo>
                <a:lnTo>
                  <a:pt x="386968" y="17255"/>
                </a:lnTo>
                <a:lnTo>
                  <a:pt x="435761" y="7789"/>
                </a:lnTo>
                <a:lnTo>
                  <a:pt x="486171" y="1977"/>
                </a:lnTo>
                <a:lnTo>
                  <a:pt x="537972" y="0"/>
                </a:lnTo>
                <a:lnTo>
                  <a:pt x="589772" y="1977"/>
                </a:lnTo>
                <a:lnTo>
                  <a:pt x="640182" y="7789"/>
                </a:lnTo>
                <a:lnTo>
                  <a:pt x="688975" y="17255"/>
                </a:lnTo>
                <a:lnTo>
                  <a:pt x="735926" y="30194"/>
                </a:lnTo>
                <a:lnTo>
                  <a:pt x="780808" y="46424"/>
                </a:lnTo>
                <a:lnTo>
                  <a:pt x="823397" y="65765"/>
                </a:lnTo>
                <a:lnTo>
                  <a:pt x="863466" y="88036"/>
                </a:lnTo>
                <a:lnTo>
                  <a:pt x="900790" y="113055"/>
                </a:lnTo>
                <a:lnTo>
                  <a:pt x="935144" y="140642"/>
                </a:lnTo>
                <a:lnTo>
                  <a:pt x="966301" y="170616"/>
                </a:lnTo>
                <a:lnTo>
                  <a:pt x="994036" y="202795"/>
                </a:lnTo>
                <a:lnTo>
                  <a:pt x="1018123" y="236999"/>
                </a:lnTo>
                <a:lnTo>
                  <a:pt x="1038336" y="273047"/>
                </a:lnTo>
                <a:lnTo>
                  <a:pt x="1054451" y="310757"/>
                </a:lnTo>
                <a:lnTo>
                  <a:pt x="1066241" y="349949"/>
                </a:lnTo>
                <a:lnTo>
                  <a:pt x="1073480" y="390441"/>
                </a:lnTo>
                <a:lnTo>
                  <a:pt x="1075944" y="432054"/>
                </a:lnTo>
                <a:lnTo>
                  <a:pt x="1073480" y="473666"/>
                </a:lnTo>
                <a:lnTo>
                  <a:pt x="1066241" y="514158"/>
                </a:lnTo>
                <a:lnTo>
                  <a:pt x="1054451" y="553350"/>
                </a:lnTo>
                <a:lnTo>
                  <a:pt x="1038336" y="591060"/>
                </a:lnTo>
                <a:lnTo>
                  <a:pt x="1018123" y="627108"/>
                </a:lnTo>
                <a:lnTo>
                  <a:pt x="994036" y="661312"/>
                </a:lnTo>
                <a:lnTo>
                  <a:pt x="966301" y="693491"/>
                </a:lnTo>
                <a:lnTo>
                  <a:pt x="935144" y="723465"/>
                </a:lnTo>
                <a:lnTo>
                  <a:pt x="900790" y="751052"/>
                </a:lnTo>
                <a:lnTo>
                  <a:pt x="863466" y="776071"/>
                </a:lnTo>
                <a:lnTo>
                  <a:pt x="823397" y="798342"/>
                </a:lnTo>
                <a:lnTo>
                  <a:pt x="780808" y="817683"/>
                </a:lnTo>
                <a:lnTo>
                  <a:pt x="735926" y="833913"/>
                </a:lnTo>
                <a:lnTo>
                  <a:pt x="688975" y="846852"/>
                </a:lnTo>
                <a:lnTo>
                  <a:pt x="640182" y="856318"/>
                </a:lnTo>
                <a:lnTo>
                  <a:pt x="589772" y="862130"/>
                </a:lnTo>
                <a:lnTo>
                  <a:pt x="537972" y="864108"/>
                </a:lnTo>
                <a:lnTo>
                  <a:pt x="486171" y="862130"/>
                </a:lnTo>
                <a:lnTo>
                  <a:pt x="435761" y="856318"/>
                </a:lnTo>
                <a:lnTo>
                  <a:pt x="386968" y="846852"/>
                </a:lnTo>
                <a:lnTo>
                  <a:pt x="340017" y="833913"/>
                </a:lnTo>
                <a:lnTo>
                  <a:pt x="295135" y="817683"/>
                </a:lnTo>
                <a:lnTo>
                  <a:pt x="252546" y="798342"/>
                </a:lnTo>
                <a:lnTo>
                  <a:pt x="212477" y="776071"/>
                </a:lnTo>
                <a:lnTo>
                  <a:pt x="175153" y="751052"/>
                </a:lnTo>
                <a:lnTo>
                  <a:pt x="140799" y="723465"/>
                </a:lnTo>
                <a:lnTo>
                  <a:pt x="109642" y="693491"/>
                </a:lnTo>
                <a:lnTo>
                  <a:pt x="81907" y="661312"/>
                </a:lnTo>
                <a:lnTo>
                  <a:pt x="57820" y="627108"/>
                </a:lnTo>
                <a:lnTo>
                  <a:pt x="37607" y="591060"/>
                </a:lnTo>
                <a:lnTo>
                  <a:pt x="21492" y="553350"/>
                </a:lnTo>
                <a:lnTo>
                  <a:pt x="9702" y="514158"/>
                </a:lnTo>
                <a:lnTo>
                  <a:pt x="2463" y="473666"/>
                </a:lnTo>
                <a:lnTo>
                  <a:pt x="0" y="432054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679440" y="4455921"/>
            <a:ext cx="520700" cy="34480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9209" marR="5080" indent="-17145">
              <a:lnSpc>
                <a:spcPts val="1190"/>
              </a:lnSpc>
              <a:spcBef>
                <a:spcPts val="250"/>
              </a:spcBef>
            </a:pP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b="1" spc="-3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stem  testing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638300" y="5231891"/>
            <a:ext cx="2342388" cy="6614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84908" y="5256276"/>
            <a:ext cx="2253107" cy="5715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84908" y="5256276"/>
            <a:ext cx="2253615" cy="571500"/>
          </a:xfrm>
          <a:custGeom>
            <a:avLst/>
            <a:gdLst/>
            <a:ahLst/>
            <a:cxnLst/>
            <a:rect l="l" t="t" r="r" b="b"/>
            <a:pathLst>
              <a:path w="2253615" h="571500">
                <a:moveTo>
                  <a:pt x="1145794" y="570141"/>
                </a:moveTo>
                <a:lnTo>
                  <a:pt x="1207896" y="566747"/>
                </a:lnTo>
                <a:lnTo>
                  <a:pt x="1268817" y="561387"/>
                </a:lnTo>
                <a:lnTo>
                  <a:pt x="1328453" y="554122"/>
                </a:lnTo>
                <a:lnTo>
                  <a:pt x="1386702" y="545010"/>
                </a:lnTo>
                <a:lnTo>
                  <a:pt x="1443463" y="534114"/>
                </a:lnTo>
                <a:lnTo>
                  <a:pt x="1498631" y="521493"/>
                </a:lnTo>
                <a:lnTo>
                  <a:pt x="1552106" y="507208"/>
                </a:lnTo>
                <a:lnTo>
                  <a:pt x="1603785" y="491319"/>
                </a:lnTo>
                <a:lnTo>
                  <a:pt x="1653566" y="473887"/>
                </a:lnTo>
                <a:lnTo>
                  <a:pt x="1701345" y="454972"/>
                </a:lnTo>
                <a:lnTo>
                  <a:pt x="1747022" y="434635"/>
                </a:lnTo>
                <a:lnTo>
                  <a:pt x="1790493" y="412936"/>
                </a:lnTo>
                <a:lnTo>
                  <a:pt x="1831657" y="389936"/>
                </a:lnTo>
                <a:lnTo>
                  <a:pt x="1870411" y="365694"/>
                </a:lnTo>
                <a:lnTo>
                  <a:pt x="1906652" y="340272"/>
                </a:lnTo>
                <a:lnTo>
                  <a:pt x="1940279" y="313730"/>
                </a:lnTo>
                <a:lnTo>
                  <a:pt x="1971188" y="286128"/>
                </a:lnTo>
                <a:lnTo>
                  <a:pt x="1999279" y="257526"/>
                </a:lnTo>
                <a:lnTo>
                  <a:pt x="2024448" y="227987"/>
                </a:lnTo>
                <a:lnTo>
                  <a:pt x="2065612" y="166332"/>
                </a:lnTo>
                <a:lnTo>
                  <a:pt x="2093861" y="101648"/>
                </a:lnTo>
                <a:lnTo>
                  <a:pt x="2108378" y="34418"/>
                </a:lnTo>
                <a:lnTo>
                  <a:pt x="2110232" y="0"/>
                </a:lnTo>
                <a:lnTo>
                  <a:pt x="2253107" y="0"/>
                </a:lnTo>
                <a:lnTo>
                  <a:pt x="2246137" y="66642"/>
                </a:lnTo>
                <a:lnTo>
                  <a:pt x="2225747" y="131028"/>
                </a:lnTo>
                <a:lnTo>
                  <a:pt x="2192714" y="192729"/>
                </a:lnTo>
                <a:lnTo>
                  <a:pt x="2147816" y="251315"/>
                </a:lnTo>
                <a:lnTo>
                  <a:pt x="2121160" y="279306"/>
                </a:lnTo>
                <a:lnTo>
                  <a:pt x="2091829" y="306358"/>
                </a:lnTo>
                <a:lnTo>
                  <a:pt x="2059921" y="332417"/>
                </a:lnTo>
                <a:lnTo>
                  <a:pt x="2025533" y="357429"/>
                </a:lnTo>
                <a:lnTo>
                  <a:pt x="1988761" y="381340"/>
                </a:lnTo>
                <a:lnTo>
                  <a:pt x="1949704" y="404098"/>
                </a:lnTo>
                <a:lnTo>
                  <a:pt x="1908457" y="425648"/>
                </a:lnTo>
                <a:lnTo>
                  <a:pt x="1865119" y="445936"/>
                </a:lnTo>
                <a:lnTo>
                  <a:pt x="1819786" y="464910"/>
                </a:lnTo>
                <a:lnTo>
                  <a:pt x="1772557" y="482515"/>
                </a:lnTo>
                <a:lnTo>
                  <a:pt x="1723527" y="498698"/>
                </a:lnTo>
                <a:lnTo>
                  <a:pt x="1672794" y="513405"/>
                </a:lnTo>
                <a:lnTo>
                  <a:pt x="1620456" y="526583"/>
                </a:lnTo>
                <a:lnTo>
                  <a:pt x="1566609" y="538178"/>
                </a:lnTo>
                <a:lnTo>
                  <a:pt x="1511351" y="548136"/>
                </a:lnTo>
                <a:lnTo>
                  <a:pt x="1454779" y="556404"/>
                </a:lnTo>
                <a:lnTo>
                  <a:pt x="1396990" y="562928"/>
                </a:lnTo>
                <a:lnTo>
                  <a:pt x="1338082" y="567654"/>
                </a:lnTo>
                <a:lnTo>
                  <a:pt x="1278151" y="570529"/>
                </a:lnTo>
                <a:lnTo>
                  <a:pt x="1217295" y="571500"/>
                </a:lnTo>
                <a:lnTo>
                  <a:pt x="1074420" y="571500"/>
                </a:lnTo>
                <a:lnTo>
                  <a:pt x="1015694" y="570589"/>
                </a:lnTo>
                <a:lnTo>
                  <a:pt x="957694" y="567885"/>
                </a:lnTo>
                <a:lnTo>
                  <a:pt x="900522" y="563431"/>
                </a:lnTo>
                <a:lnTo>
                  <a:pt x="844280" y="557272"/>
                </a:lnTo>
                <a:lnTo>
                  <a:pt x="789070" y="549450"/>
                </a:lnTo>
                <a:lnTo>
                  <a:pt x="734992" y="540010"/>
                </a:lnTo>
                <a:lnTo>
                  <a:pt x="682150" y="528994"/>
                </a:lnTo>
                <a:lnTo>
                  <a:pt x="630644" y="516446"/>
                </a:lnTo>
                <a:lnTo>
                  <a:pt x="580577" y="502411"/>
                </a:lnTo>
                <a:lnTo>
                  <a:pt x="532049" y="486930"/>
                </a:lnTo>
                <a:lnTo>
                  <a:pt x="485164" y="470048"/>
                </a:lnTo>
                <a:lnTo>
                  <a:pt x="440023" y="451808"/>
                </a:lnTo>
                <a:lnTo>
                  <a:pt x="396727" y="432255"/>
                </a:lnTo>
                <a:lnTo>
                  <a:pt x="355378" y="411430"/>
                </a:lnTo>
                <a:lnTo>
                  <a:pt x="316078" y="389379"/>
                </a:lnTo>
                <a:lnTo>
                  <a:pt x="278929" y="366143"/>
                </a:lnTo>
                <a:lnTo>
                  <a:pt x="244033" y="341768"/>
                </a:lnTo>
                <a:lnTo>
                  <a:pt x="211490" y="316296"/>
                </a:lnTo>
                <a:lnTo>
                  <a:pt x="181404" y="289771"/>
                </a:lnTo>
                <a:lnTo>
                  <a:pt x="153875" y="262237"/>
                </a:lnTo>
                <a:lnTo>
                  <a:pt x="106898" y="204314"/>
                </a:lnTo>
                <a:lnTo>
                  <a:pt x="71374" y="142875"/>
                </a:lnTo>
                <a:lnTo>
                  <a:pt x="0" y="142875"/>
                </a:lnTo>
                <a:lnTo>
                  <a:pt x="109982" y="0"/>
                </a:lnTo>
                <a:lnTo>
                  <a:pt x="285750" y="142875"/>
                </a:lnTo>
                <a:lnTo>
                  <a:pt x="214249" y="142875"/>
                </a:lnTo>
                <a:lnTo>
                  <a:pt x="230529" y="174012"/>
                </a:lnTo>
                <a:lnTo>
                  <a:pt x="271886" y="233736"/>
                </a:lnTo>
                <a:lnTo>
                  <a:pt x="324292" y="289771"/>
                </a:lnTo>
                <a:lnTo>
                  <a:pt x="354383" y="316296"/>
                </a:lnTo>
                <a:lnTo>
                  <a:pt x="386931" y="341768"/>
                </a:lnTo>
                <a:lnTo>
                  <a:pt x="421832" y="366143"/>
                </a:lnTo>
                <a:lnTo>
                  <a:pt x="458987" y="389379"/>
                </a:lnTo>
                <a:lnTo>
                  <a:pt x="498292" y="411430"/>
                </a:lnTo>
                <a:lnTo>
                  <a:pt x="539645" y="432255"/>
                </a:lnTo>
                <a:lnTo>
                  <a:pt x="582945" y="451808"/>
                </a:lnTo>
                <a:lnTo>
                  <a:pt x="628090" y="470048"/>
                </a:lnTo>
                <a:lnTo>
                  <a:pt x="674978" y="486930"/>
                </a:lnTo>
                <a:lnTo>
                  <a:pt x="723507" y="502411"/>
                </a:lnTo>
                <a:lnTo>
                  <a:pt x="773575" y="516446"/>
                </a:lnTo>
                <a:lnTo>
                  <a:pt x="825080" y="528994"/>
                </a:lnTo>
                <a:lnTo>
                  <a:pt x="877921" y="540010"/>
                </a:lnTo>
                <a:lnTo>
                  <a:pt x="931994" y="549450"/>
                </a:lnTo>
                <a:lnTo>
                  <a:pt x="987199" y="557272"/>
                </a:lnTo>
                <a:lnTo>
                  <a:pt x="1043434" y="563431"/>
                </a:lnTo>
                <a:lnTo>
                  <a:pt x="1100596" y="567885"/>
                </a:lnTo>
                <a:lnTo>
                  <a:pt x="1158583" y="570589"/>
                </a:lnTo>
                <a:lnTo>
                  <a:pt x="1217295" y="571500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91055" y="5231891"/>
            <a:ext cx="4332732" cy="9281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37664" y="5256276"/>
            <a:ext cx="4243451" cy="8382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37664" y="5256276"/>
            <a:ext cx="4243705" cy="838200"/>
          </a:xfrm>
          <a:custGeom>
            <a:avLst/>
            <a:gdLst/>
            <a:ahLst/>
            <a:cxnLst/>
            <a:rect l="l" t="t" r="r" b="b"/>
            <a:pathLst>
              <a:path w="4243705" h="838200">
                <a:moveTo>
                  <a:pt x="2142490" y="837044"/>
                </a:moveTo>
                <a:lnTo>
                  <a:pt x="2208448" y="835136"/>
                </a:lnTo>
                <a:lnTo>
                  <a:pt x="2273778" y="832345"/>
                </a:lnTo>
                <a:lnTo>
                  <a:pt x="2338446" y="828686"/>
                </a:lnTo>
                <a:lnTo>
                  <a:pt x="2402420" y="824174"/>
                </a:lnTo>
                <a:lnTo>
                  <a:pt x="2465666" y="818823"/>
                </a:lnTo>
                <a:lnTo>
                  <a:pt x="2528153" y="812647"/>
                </a:lnTo>
                <a:lnTo>
                  <a:pt x="2589848" y="805660"/>
                </a:lnTo>
                <a:lnTo>
                  <a:pt x="2650718" y="797878"/>
                </a:lnTo>
                <a:lnTo>
                  <a:pt x="2710730" y="789315"/>
                </a:lnTo>
                <a:lnTo>
                  <a:pt x="2769851" y="779985"/>
                </a:lnTo>
                <a:lnTo>
                  <a:pt x="2828050" y="769902"/>
                </a:lnTo>
                <a:lnTo>
                  <a:pt x="2885293" y="759082"/>
                </a:lnTo>
                <a:lnTo>
                  <a:pt x="2941547" y="747538"/>
                </a:lnTo>
                <a:lnTo>
                  <a:pt x="2996781" y="735285"/>
                </a:lnTo>
                <a:lnTo>
                  <a:pt x="3050960" y="722337"/>
                </a:lnTo>
                <a:lnTo>
                  <a:pt x="3104054" y="708709"/>
                </a:lnTo>
                <a:lnTo>
                  <a:pt x="3156028" y="694416"/>
                </a:lnTo>
                <a:lnTo>
                  <a:pt x="3206850" y="679471"/>
                </a:lnTo>
                <a:lnTo>
                  <a:pt x="3256488" y="663890"/>
                </a:lnTo>
                <a:lnTo>
                  <a:pt x="3304909" y="647686"/>
                </a:lnTo>
                <a:lnTo>
                  <a:pt x="3352080" y="630874"/>
                </a:lnTo>
                <a:lnTo>
                  <a:pt x="3397969" y="613469"/>
                </a:lnTo>
                <a:lnTo>
                  <a:pt x="3442543" y="595485"/>
                </a:lnTo>
                <a:lnTo>
                  <a:pt x="3485768" y="576937"/>
                </a:lnTo>
                <a:lnTo>
                  <a:pt x="3527614" y="557838"/>
                </a:lnTo>
                <a:lnTo>
                  <a:pt x="3568046" y="538204"/>
                </a:lnTo>
                <a:lnTo>
                  <a:pt x="3607032" y="518049"/>
                </a:lnTo>
                <a:lnTo>
                  <a:pt x="3644540" y="497387"/>
                </a:lnTo>
                <a:lnTo>
                  <a:pt x="3680537" y="476232"/>
                </a:lnTo>
                <a:lnTo>
                  <a:pt x="3714990" y="454600"/>
                </a:lnTo>
                <a:lnTo>
                  <a:pt x="3747867" y="432505"/>
                </a:lnTo>
                <a:lnTo>
                  <a:pt x="3779134" y="409961"/>
                </a:lnTo>
                <a:lnTo>
                  <a:pt x="3836710" y="363583"/>
                </a:lnTo>
                <a:lnTo>
                  <a:pt x="3887458" y="315584"/>
                </a:lnTo>
                <a:lnTo>
                  <a:pt x="3931115" y="266078"/>
                </a:lnTo>
                <a:lnTo>
                  <a:pt x="3967421" y="215182"/>
                </a:lnTo>
                <a:lnTo>
                  <a:pt x="3996114" y="163010"/>
                </a:lnTo>
                <a:lnTo>
                  <a:pt x="4016932" y="109678"/>
                </a:lnTo>
                <a:lnTo>
                  <a:pt x="4029615" y="55303"/>
                </a:lnTo>
                <a:lnTo>
                  <a:pt x="4033901" y="0"/>
                </a:lnTo>
                <a:lnTo>
                  <a:pt x="4243451" y="0"/>
                </a:lnTo>
                <a:lnTo>
                  <a:pt x="4239205" y="55112"/>
                </a:lnTo>
                <a:lnTo>
                  <a:pt x="4226642" y="109272"/>
                </a:lnTo>
                <a:lnTo>
                  <a:pt x="4206026" y="162370"/>
                </a:lnTo>
                <a:lnTo>
                  <a:pt x="4177620" y="214295"/>
                </a:lnTo>
                <a:lnTo>
                  <a:pt x="4141686" y="264937"/>
                </a:lnTo>
                <a:lnTo>
                  <a:pt x="4098488" y="314185"/>
                </a:lnTo>
                <a:lnTo>
                  <a:pt x="4048288" y="361928"/>
                </a:lnTo>
                <a:lnTo>
                  <a:pt x="3991349" y="408058"/>
                </a:lnTo>
                <a:lnTo>
                  <a:pt x="3960435" y="430482"/>
                </a:lnTo>
                <a:lnTo>
                  <a:pt x="3927936" y="452462"/>
                </a:lnTo>
                <a:lnTo>
                  <a:pt x="3893883" y="473983"/>
                </a:lnTo>
                <a:lnTo>
                  <a:pt x="3858309" y="495031"/>
                </a:lnTo>
                <a:lnTo>
                  <a:pt x="3821249" y="515592"/>
                </a:lnTo>
                <a:lnTo>
                  <a:pt x="3782734" y="535653"/>
                </a:lnTo>
                <a:lnTo>
                  <a:pt x="3742797" y="555201"/>
                </a:lnTo>
                <a:lnTo>
                  <a:pt x="3701471" y="574220"/>
                </a:lnTo>
                <a:lnTo>
                  <a:pt x="3658790" y="592697"/>
                </a:lnTo>
                <a:lnTo>
                  <a:pt x="3614786" y="610619"/>
                </a:lnTo>
                <a:lnTo>
                  <a:pt x="3569491" y="627972"/>
                </a:lnTo>
                <a:lnTo>
                  <a:pt x="3522940" y="644742"/>
                </a:lnTo>
                <a:lnTo>
                  <a:pt x="3475164" y="660914"/>
                </a:lnTo>
                <a:lnTo>
                  <a:pt x="3426196" y="676476"/>
                </a:lnTo>
                <a:lnTo>
                  <a:pt x="3376070" y="691414"/>
                </a:lnTo>
                <a:lnTo>
                  <a:pt x="3324818" y="705713"/>
                </a:lnTo>
                <a:lnTo>
                  <a:pt x="3272474" y="719360"/>
                </a:lnTo>
                <a:lnTo>
                  <a:pt x="3219069" y="732340"/>
                </a:lnTo>
                <a:lnTo>
                  <a:pt x="3164637" y="744642"/>
                </a:lnTo>
                <a:lnTo>
                  <a:pt x="3109211" y="756249"/>
                </a:lnTo>
                <a:lnTo>
                  <a:pt x="3052824" y="767149"/>
                </a:lnTo>
                <a:lnTo>
                  <a:pt x="2995508" y="777328"/>
                </a:lnTo>
                <a:lnTo>
                  <a:pt x="2937297" y="786773"/>
                </a:lnTo>
                <a:lnTo>
                  <a:pt x="2878223" y="795468"/>
                </a:lnTo>
                <a:lnTo>
                  <a:pt x="2818319" y="803400"/>
                </a:lnTo>
                <a:lnTo>
                  <a:pt x="2757618" y="810557"/>
                </a:lnTo>
                <a:lnTo>
                  <a:pt x="2696153" y="816923"/>
                </a:lnTo>
                <a:lnTo>
                  <a:pt x="2633957" y="822485"/>
                </a:lnTo>
                <a:lnTo>
                  <a:pt x="2571062" y="827229"/>
                </a:lnTo>
                <a:lnTo>
                  <a:pt x="2507502" y="831142"/>
                </a:lnTo>
                <a:lnTo>
                  <a:pt x="2443309" y="834209"/>
                </a:lnTo>
                <a:lnTo>
                  <a:pt x="2378517" y="836417"/>
                </a:lnTo>
                <a:lnTo>
                  <a:pt x="2313158" y="837751"/>
                </a:lnTo>
                <a:lnTo>
                  <a:pt x="2247265" y="838200"/>
                </a:lnTo>
                <a:lnTo>
                  <a:pt x="2037588" y="838200"/>
                </a:lnTo>
                <a:lnTo>
                  <a:pt x="1974277" y="837782"/>
                </a:lnTo>
                <a:lnTo>
                  <a:pt x="1911375" y="836536"/>
                </a:lnTo>
                <a:lnTo>
                  <a:pt x="1848914" y="834474"/>
                </a:lnTo>
                <a:lnTo>
                  <a:pt x="1786930" y="831605"/>
                </a:lnTo>
                <a:lnTo>
                  <a:pt x="1725456" y="827942"/>
                </a:lnTo>
                <a:lnTo>
                  <a:pt x="1664527" y="823496"/>
                </a:lnTo>
                <a:lnTo>
                  <a:pt x="1604176" y="818277"/>
                </a:lnTo>
                <a:lnTo>
                  <a:pt x="1544437" y="812296"/>
                </a:lnTo>
                <a:lnTo>
                  <a:pt x="1485346" y="805566"/>
                </a:lnTo>
                <a:lnTo>
                  <a:pt x="1426936" y="798096"/>
                </a:lnTo>
                <a:lnTo>
                  <a:pt x="1369240" y="789898"/>
                </a:lnTo>
                <a:lnTo>
                  <a:pt x="1312294" y="780983"/>
                </a:lnTo>
                <a:lnTo>
                  <a:pt x="1256131" y="771362"/>
                </a:lnTo>
                <a:lnTo>
                  <a:pt x="1200786" y="761047"/>
                </a:lnTo>
                <a:lnTo>
                  <a:pt x="1146292" y="750047"/>
                </a:lnTo>
                <a:lnTo>
                  <a:pt x="1092684" y="738376"/>
                </a:lnTo>
                <a:lnTo>
                  <a:pt x="1039995" y="726042"/>
                </a:lnTo>
                <a:lnTo>
                  <a:pt x="988261" y="713058"/>
                </a:lnTo>
                <a:lnTo>
                  <a:pt x="937515" y="699435"/>
                </a:lnTo>
                <a:lnTo>
                  <a:pt x="887791" y="685184"/>
                </a:lnTo>
                <a:lnTo>
                  <a:pt x="839124" y="670316"/>
                </a:lnTo>
                <a:lnTo>
                  <a:pt x="791547" y="654842"/>
                </a:lnTo>
                <a:lnTo>
                  <a:pt x="745094" y="638772"/>
                </a:lnTo>
                <a:lnTo>
                  <a:pt x="699800" y="622119"/>
                </a:lnTo>
                <a:lnTo>
                  <a:pt x="655700" y="604893"/>
                </a:lnTo>
                <a:lnTo>
                  <a:pt x="612826" y="587106"/>
                </a:lnTo>
                <a:lnTo>
                  <a:pt x="571213" y="568768"/>
                </a:lnTo>
                <a:lnTo>
                  <a:pt x="530896" y="549891"/>
                </a:lnTo>
                <a:lnTo>
                  <a:pt x="491908" y="530485"/>
                </a:lnTo>
                <a:lnTo>
                  <a:pt x="454283" y="510563"/>
                </a:lnTo>
                <a:lnTo>
                  <a:pt x="418056" y="490134"/>
                </a:lnTo>
                <a:lnTo>
                  <a:pt x="383261" y="469210"/>
                </a:lnTo>
                <a:lnTo>
                  <a:pt x="349932" y="447802"/>
                </a:lnTo>
                <a:lnTo>
                  <a:pt x="318103" y="425921"/>
                </a:lnTo>
                <a:lnTo>
                  <a:pt x="259082" y="380786"/>
                </a:lnTo>
                <a:lnTo>
                  <a:pt x="206470" y="333892"/>
                </a:lnTo>
                <a:lnTo>
                  <a:pt x="160541" y="285329"/>
                </a:lnTo>
                <a:lnTo>
                  <a:pt x="121567" y="235186"/>
                </a:lnTo>
                <a:lnTo>
                  <a:pt x="104775" y="209550"/>
                </a:lnTo>
                <a:lnTo>
                  <a:pt x="0" y="209550"/>
                </a:lnTo>
                <a:lnTo>
                  <a:pt x="146177" y="0"/>
                </a:lnTo>
                <a:lnTo>
                  <a:pt x="419100" y="209550"/>
                </a:lnTo>
                <a:lnTo>
                  <a:pt x="314325" y="209550"/>
                </a:lnTo>
                <a:lnTo>
                  <a:pt x="331117" y="235186"/>
                </a:lnTo>
                <a:lnTo>
                  <a:pt x="370091" y="285329"/>
                </a:lnTo>
                <a:lnTo>
                  <a:pt x="416020" y="333892"/>
                </a:lnTo>
                <a:lnTo>
                  <a:pt x="468632" y="380786"/>
                </a:lnTo>
                <a:lnTo>
                  <a:pt x="527653" y="425921"/>
                </a:lnTo>
                <a:lnTo>
                  <a:pt x="559482" y="447802"/>
                </a:lnTo>
                <a:lnTo>
                  <a:pt x="592811" y="469210"/>
                </a:lnTo>
                <a:lnTo>
                  <a:pt x="627606" y="490134"/>
                </a:lnTo>
                <a:lnTo>
                  <a:pt x="663833" y="510563"/>
                </a:lnTo>
                <a:lnTo>
                  <a:pt x="701458" y="530485"/>
                </a:lnTo>
                <a:lnTo>
                  <a:pt x="740446" y="549891"/>
                </a:lnTo>
                <a:lnTo>
                  <a:pt x="780763" y="568768"/>
                </a:lnTo>
                <a:lnTo>
                  <a:pt x="822376" y="587106"/>
                </a:lnTo>
                <a:lnTo>
                  <a:pt x="865250" y="604893"/>
                </a:lnTo>
                <a:lnTo>
                  <a:pt x="909350" y="622119"/>
                </a:lnTo>
                <a:lnTo>
                  <a:pt x="954644" y="638772"/>
                </a:lnTo>
                <a:lnTo>
                  <a:pt x="1001097" y="654842"/>
                </a:lnTo>
                <a:lnTo>
                  <a:pt x="1048674" y="670316"/>
                </a:lnTo>
                <a:lnTo>
                  <a:pt x="1097341" y="685184"/>
                </a:lnTo>
                <a:lnTo>
                  <a:pt x="1147065" y="699435"/>
                </a:lnTo>
                <a:lnTo>
                  <a:pt x="1197811" y="713058"/>
                </a:lnTo>
                <a:lnTo>
                  <a:pt x="1249545" y="726042"/>
                </a:lnTo>
                <a:lnTo>
                  <a:pt x="1302234" y="738376"/>
                </a:lnTo>
                <a:lnTo>
                  <a:pt x="1355842" y="750047"/>
                </a:lnTo>
                <a:lnTo>
                  <a:pt x="1410336" y="761047"/>
                </a:lnTo>
                <a:lnTo>
                  <a:pt x="1465681" y="771362"/>
                </a:lnTo>
                <a:lnTo>
                  <a:pt x="1521844" y="780983"/>
                </a:lnTo>
                <a:lnTo>
                  <a:pt x="1578790" y="789898"/>
                </a:lnTo>
                <a:lnTo>
                  <a:pt x="1636486" y="798096"/>
                </a:lnTo>
                <a:lnTo>
                  <a:pt x="1694896" y="805566"/>
                </a:lnTo>
                <a:lnTo>
                  <a:pt x="1753987" y="812296"/>
                </a:lnTo>
                <a:lnTo>
                  <a:pt x="1813726" y="818277"/>
                </a:lnTo>
                <a:lnTo>
                  <a:pt x="1874077" y="823496"/>
                </a:lnTo>
                <a:lnTo>
                  <a:pt x="1935006" y="827942"/>
                </a:lnTo>
                <a:lnTo>
                  <a:pt x="1996480" y="831605"/>
                </a:lnTo>
                <a:lnTo>
                  <a:pt x="2058464" y="834474"/>
                </a:lnTo>
                <a:lnTo>
                  <a:pt x="2120925" y="836536"/>
                </a:lnTo>
                <a:lnTo>
                  <a:pt x="2183827" y="837782"/>
                </a:lnTo>
                <a:lnTo>
                  <a:pt x="2247138" y="838200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25851" y="6070091"/>
            <a:ext cx="2199131" cy="3520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38044" y="6077711"/>
            <a:ext cx="2167128" cy="3749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73095" y="6094476"/>
            <a:ext cx="2109216" cy="2621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673095" y="6094476"/>
            <a:ext cx="2109470" cy="262255"/>
          </a:xfrm>
          <a:prstGeom prst="rect">
            <a:avLst/>
          </a:prstGeom>
          <a:ln w="9144">
            <a:solidFill>
              <a:srgbClr val="2E2E97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5"/>
              </a:spcBef>
            </a:pP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Retroactive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r>
              <a:rPr sz="11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iterations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106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0116" y="1074546"/>
            <a:ext cx="8248650" cy="2754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Overview </a:t>
            </a:r>
            <a:r>
              <a:rPr sz="1400" b="1" spc="-5" dirty="0">
                <a:latin typeface="Arial"/>
                <a:cs typeface="Arial"/>
              </a:rPr>
              <a:t>of </a:t>
            </a:r>
            <a:r>
              <a:rPr sz="1400" b="1" spc="-10" dirty="0">
                <a:latin typeface="Arial"/>
                <a:cs typeface="Arial"/>
              </a:rPr>
              <a:t>Integration </a:t>
            </a:r>
            <a:r>
              <a:rPr sz="1400" b="1" spc="-5" dirty="0">
                <a:latin typeface="Arial"/>
                <a:cs typeface="Arial"/>
              </a:rPr>
              <a:t>and</a:t>
            </a:r>
            <a:r>
              <a:rPr sz="1400" b="1" spc="-13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Testing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  <a:tab pos="241935" algn="l"/>
              </a:tabLst>
            </a:pPr>
            <a:r>
              <a:rPr sz="1400" dirty="0">
                <a:latin typeface="Arial"/>
                <a:cs typeface="Arial"/>
              </a:rPr>
              <a:t>22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49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requirements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can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tested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–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should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satisfied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design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stage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onwards</a:t>
            </a:r>
            <a:endParaRPr sz="14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buChar char="•"/>
              <a:tabLst>
                <a:tab pos="241300" algn="l"/>
                <a:tab pos="241935" algn="l"/>
              </a:tabLst>
            </a:pPr>
            <a:r>
              <a:rPr sz="1400" dirty="0">
                <a:latin typeface="Arial"/>
                <a:cs typeface="Arial"/>
              </a:rPr>
              <a:t>If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problems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arise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components/subsystems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integrated,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likely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retroactive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design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iterations  </a:t>
            </a:r>
            <a:r>
              <a:rPr sz="1400" spc="-5" dirty="0">
                <a:latin typeface="Arial"/>
                <a:cs typeface="Arial"/>
              </a:rPr>
              <a:t>will occur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these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should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maintain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compliance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requirements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times</a:t>
            </a:r>
            <a:endParaRPr sz="1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260"/>
              </a:spcBef>
              <a:buChar char="•"/>
              <a:tabLst>
                <a:tab pos="241300" algn="l"/>
                <a:tab pos="241935" algn="l"/>
              </a:tabLst>
            </a:pPr>
            <a:r>
              <a:rPr sz="1400" dirty="0">
                <a:latin typeface="Arial"/>
                <a:cs typeface="Arial"/>
              </a:rPr>
              <a:t>As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subsystems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individually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progressed,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will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tested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at: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Font typeface="Wingdings"/>
              <a:buChar char=""/>
              <a:tabLst>
                <a:tab pos="756285" algn="l"/>
                <a:tab pos="756920" algn="l"/>
              </a:tabLst>
            </a:pPr>
            <a:r>
              <a:rPr sz="1400" b="1" spc="-10" dirty="0">
                <a:latin typeface="Arial"/>
                <a:cs typeface="Arial"/>
              </a:rPr>
              <a:t>Component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level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Font typeface="Wingdings"/>
              <a:buChar char=""/>
              <a:tabLst>
                <a:tab pos="756285" algn="l"/>
                <a:tab pos="756920" algn="l"/>
              </a:tabLst>
            </a:pPr>
            <a:r>
              <a:rPr sz="1400" b="1" spc="-10" dirty="0">
                <a:latin typeface="Arial"/>
                <a:cs typeface="Arial"/>
              </a:rPr>
              <a:t>Subsystem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level</a:t>
            </a:r>
            <a:endParaRPr sz="1400">
              <a:latin typeface="Arial"/>
              <a:cs typeface="Arial"/>
            </a:endParaRPr>
          </a:p>
          <a:p>
            <a:pPr marL="241300" marR="36195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241300" algn="l"/>
                <a:tab pos="241935" algn="l"/>
              </a:tabLst>
            </a:pPr>
            <a:r>
              <a:rPr sz="1400" spc="-5" dirty="0">
                <a:latin typeface="Arial"/>
                <a:cs typeface="Arial"/>
              </a:rPr>
              <a:t>Then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grouped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subsystems,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such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embedded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subsystems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Sensors,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EPS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CDH,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ready,  </a:t>
            </a:r>
            <a:r>
              <a:rPr sz="1400" dirty="0">
                <a:latin typeface="Arial"/>
                <a:cs typeface="Arial"/>
              </a:rPr>
              <a:t>they can </a:t>
            </a:r>
            <a:r>
              <a:rPr sz="1400" spc="-10" dirty="0">
                <a:latin typeface="Arial"/>
                <a:cs typeface="Arial"/>
              </a:rPr>
              <a:t>integrated </a:t>
            </a:r>
            <a:r>
              <a:rPr sz="1400" spc="-5" dirty="0">
                <a:latin typeface="Arial"/>
                <a:cs typeface="Arial"/>
              </a:rPr>
              <a:t>together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2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tested: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Font typeface="Wingdings"/>
              <a:buChar char=""/>
              <a:tabLst>
                <a:tab pos="756285" algn="l"/>
                <a:tab pos="756920" algn="l"/>
              </a:tabLst>
            </a:pPr>
            <a:r>
              <a:rPr sz="1400" b="1" spc="-10" dirty="0">
                <a:latin typeface="Arial"/>
                <a:cs typeface="Arial"/>
              </a:rPr>
              <a:t>System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level</a:t>
            </a:r>
            <a:endParaRPr sz="1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  <a:tab pos="241935" algn="l"/>
              </a:tabLst>
            </a:pPr>
            <a:r>
              <a:rPr sz="1400" spc="-5" dirty="0">
                <a:latin typeface="Arial"/>
                <a:cs typeface="Arial"/>
              </a:rPr>
              <a:t>Then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when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grouped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subsystems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ready,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whole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tests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performed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109220"/>
            <a:ext cx="40697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CanSat </a:t>
            </a:r>
            <a:r>
              <a:rPr dirty="0"/>
              <a:t>Integration and</a:t>
            </a:r>
            <a:r>
              <a:rPr spc="-95" dirty="0"/>
              <a:t> </a:t>
            </a:r>
            <a:r>
              <a:rPr spc="-5" dirty="0"/>
              <a:t>Test  Overview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7644" y="1216278"/>
            <a:ext cx="8190865" cy="2586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Overview </a:t>
            </a:r>
            <a:r>
              <a:rPr sz="1400" b="1" spc="-5" dirty="0">
                <a:latin typeface="Arial"/>
                <a:cs typeface="Arial"/>
              </a:rPr>
              <a:t>of </a:t>
            </a:r>
            <a:r>
              <a:rPr sz="1400" b="1" spc="-10" dirty="0">
                <a:latin typeface="Arial"/>
                <a:cs typeface="Arial"/>
              </a:rPr>
              <a:t>Integration </a:t>
            </a:r>
            <a:r>
              <a:rPr sz="1400" b="1" spc="-5" dirty="0">
                <a:latin typeface="Arial"/>
                <a:cs typeface="Arial"/>
              </a:rPr>
              <a:t>and</a:t>
            </a:r>
            <a:r>
              <a:rPr sz="1400" b="1" spc="-14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Testing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sz="1400" dirty="0">
                <a:latin typeface="Arial"/>
                <a:cs typeface="Arial"/>
              </a:rPr>
              <a:t>12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these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22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requirements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would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benefit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integrated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level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test</a:t>
            </a:r>
            <a:endParaRPr sz="14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sz="1400" dirty="0">
                <a:latin typeface="Arial"/>
                <a:cs typeface="Arial"/>
              </a:rPr>
              <a:t>Launch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test(s)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will</a:t>
            </a:r>
            <a:r>
              <a:rPr sz="1400" dirty="0">
                <a:latin typeface="Arial"/>
                <a:cs typeface="Arial"/>
              </a:rPr>
              <a:t> be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performed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University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Manchester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assistance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University’s  </a:t>
            </a:r>
            <a:r>
              <a:rPr sz="1400" dirty="0">
                <a:latin typeface="Arial"/>
                <a:cs typeface="Arial"/>
              </a:rPr>
              <a:t>Space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Engineering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Group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(they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will </a:t>
            </a:r>
            <a:r>
              <a:rPr sz="1400" dirty="0">
                <a:latin typeface="Arial"/>
                <a:cs typeface="Arial"/>
              </a:rPr>
              <a:t>only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responsible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launch)</a:t>
            </a:r>
            <a:endParaRPr sz="1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sz="1400" dirty="0">
                <a:latin typeface="Arial"/>
                <a:cs typeface="Arial"/>
              </a:rPr>
              <a:t>These launch </a:t>
            </a:r>
            <a:r>
              <a:rPr sz="1400" spc="-5" dirty="0">
                <a:latin typeface="Arial"/>
                <a:cs typeface="Arial"/>
              </a:rPr>
              <a:t>tests will</a:t>
            </a:r>
            <a:r>
              <a:rPr sz="1400" spc="-1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assess: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Font typeface="Wingdings"/>
              <a:buChar char="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How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components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subsystems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perform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when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fully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integrated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Font typeface="Wingdings"/>
              <a:buChar char=""/>
              <a:tabLst>
                <a:tab pos="756285" algn="l"/>
                <a:tab pos="756920" algn="l"/>
              </a:tabLst>
            </a:pPr>
            <a:r>
              <a:rPr sz="1400" spc="-5" dirty="0">
                <a:latin typeface="Arial"/>
                <a:cs typeface="Arial"/>
              </a:rPr>
              <a:t>How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entire </a:t>
            </a:r>
            <a:r>
              <a:rPr sz="1400" dirty="0">
                <a:latin typeface="Arial"/>
                <a:cs typeface="Arial"/>
              </a:rPr>
              <a:t>design performs at </a:t>
            </a:r>
            <a:r>
              <a:rPr sz="1400" spc="-10" dirty="0">
                <a:latin typeface="Arial"/>
                <a:cs typeface="Arial"/>
              </a:rPr>
              <a:t>integrated</a:t>
            </a:r>
            <a:r>
              <a:rPr sz="1400" spc="-2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level</a:t>
            </a:r>
            <a:endParaRPr sz="1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Wingdings"/>
              <a:buChar char=""/>
            </a:pPr>
            <a:endParaRPr sz="1450">
              <a:latin typeface="Times New Roman"/>
              <a:cs typeface="Times New Roman"/>
            </a:endParaRPr>
          </a:p>
          <a:p>
            <a:pPr marL="299085" marR="762000" indent="-286385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1" spc="-10" dirty="0">
                <a:latin typeface="Arial"/>
                <a:cs typeface="Arial"/>
              </a:rPr>
              <a:t>Environmental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testing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will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carried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verify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physical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mission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conditions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  </a:t>
            </a:r>
            <a:r>
              <a:rPr sz="1400" spc="-10" dirty="0">
                <a:latin typeface="Arial"/>
                <a:cs typeface="Arial"/>
              </a:rPr>
              <a:t>temperature,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shock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acceleration,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vibration,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will</a:t>
            </a:r>
            <a:r>
              <a:rPr sz="1400" dirty="0">
                <a:latin typeface="Arial"/>
                <a:cs typeface="Arial"/>
              </a:rPr>
              <a:t> not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affect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performance</a:t>
            </a:r>
            <a:endParaRPr sz="1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Font typeface="Wingdings"/>
              <a:buChar char=""/>
              <a:tabLst>
                <a:tab pos="756285" algn="l"/>
                <a:tab pos="756920" algn="l"/>
              </a:tabLst>
            </a:pPr>
            <a:r>
              <a:rPr sz="1400" dirty="0">
                <a:latin typeface="Arial"/>
                <a:cs typeface="Arial"/>
              </a:rPr>
              <a:t>These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should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performed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component</a:t>
            </a:r>
            <a:r>
              <a:rPr sz="1400" spc="-10" dirty="0">
                <a:latin typeface="Arial"/>
                <a:cs typeface="Arial"/>
              </a:rPr>
              <a:t>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subsystem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system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levels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107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109220"/>
            <a:ext cx="40697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CanSat </a:t>
            </a:r>
            <a:r>
              <a:rPr dirty="0"/>
              <a:t>Integration and</a:t>
            </a:r>
            <a:r>
              <a:rPr spc="-95" dirty="0"/>
              <a:t> </a:t>
            </a:r>
            <a:r>
              <a:rPr spc="-5" dirty="0"/>
              <a:t>Test  Overview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86918" y="4597120"/>
            <a:ext cx="2973705" cy="105918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400" b="1" spc="-5" dirty="0">
                <a:solidFill>
                  <a:srgbClr val="333399"/>
                </a:solidFill>
                <a:latin typeface="Arial"/>
                <a:cs typeface="Arial"/>
              </a:rPr>
              <a:t>Legend</a:t>
            </a:r>
            <a:endParaRPr sz="1400">
              <a:latin typeface="Arial"/>
              <a:cs typeface="Arial"/>
            </a:endParaRPr>
          </a:p>
          <a:p>
            <a:pPr marL="12700" marR="5715">
              <a:lnSpc>
                <a:spcPct val="117900"/>
              </a:lnSpc>
              <a:spcBef>
                <a:spcPts val="110"/>
              </a:spcBef>
            </a:pPr>
            <a:r>
              <a:rPr sz="1400" spc="-5" dirty="0">
                <a:latin typeface="Arial"/>
                <a:cs typeface="Arial"/>
              </a:rPr>
              <a:t>Subsystem level </a:t>
            </a:r>
            <a:r>
              <a:rPr sz="1400" dirty="0">
                <a:latin typeface="Arial"/>
                <a:cs typeface="Arial"/>
              </a:rPr>
              <a:t>testing </a:t>
            </a:r>
            <a:r>
              <a:rPr sz="1400" spc="-5" dirty="0">
                <a:latin typeface="Arial"/>
                <a:cs typeface="Arial"/>
              </a:rPr>
              <a:t>plan  </a:t>
            </a:r>
            <a:r>
              <a:rPr sz="1400" spc="-10" dirty="0">
                <a:latin typeface="Arial"/>
                <a:cs typeface="Arial"/>
              </a:rPr>
              <a:t>Integrated </a:t>
            </a:r>
            <a:r>
              <a:rPr sz="1400" spc="-5" dirty="0">
                <a:latin typeface="Arial"/>
                <a:cs typeface="Arial"/>
              </a:rPr>
              <a:t>level </a:t>
            </a:r>
            <a:r>
              <a:rPr sz="1400" dirty="0">
                <a:latin typeface="Arial"/>
                <a:cs typeface="Arial"/>
              </a:rPr>
              <a:t>functional testing</a:t>
            </a:r>
            <a:r>
              <a:rPr sz="1400" spc="-3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plan  </a:t>
            </a:r>
            <a:r>
              <a:rPr sz="1400" spc="-5" dirty="0">
                <a:latin typeface="Arial"/>
                <a:cs typeface="Arial"/>
              </a:rPr>
              <a:t>Environmental </a:t>
            </a:r>
            <a:r>
              <a:rPr sz="1400" dirty="0">
                <a:latin typeface="Arial"/>
                <a:cs typeface="Arial"/>
              </a:rPr>
              <a:t>testing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plan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96234" y="4950675"/>
            <a:ext cx="181610" cy="181610"/>
          </a:xfrm>
          <a:custGeom>
            <a:avLst/>
            <a:gdLst/>
            <a:ahLst/>
            <a:cxnLst/>
            <a:rect l="l" t="t" r="r" b="b"/>
            <a:pathLst>
              <a:path w="181610" h="181610">
                <a:moveTo>
                  <a:pt x="0" y="181013"/>
                </a:moveTo>
                <a:lnTo>
                  <a:pt x="181013" y="181013"/>
                </a:lnTo>
                <a:lnTo>
                  <a:pt x="181013" y="0"/>
                </a:lnTo>
                <a:lnTo>
                  <a:pt x="0" y="0"/>
                </a:lnTo>
                <a:lnTo>
                  <a:pt x="0" y="181013"/>
                </a:lnTo>
                <a:close/>
              </a:path>
            </a:pathLst>
          </a:custGeom>
          <a:ln w="25908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96234" y="5224995"/>
            <a:ext cx="181610" cy="181610"/>
          </a:xfrm>
          <a:custGeom>
            <a:avLst/>
            <a:gdLst/>
            <a:ahLst/>
            <a:cxnLst/>
            <a:rect l="l" t="t" r="r" b="b"/>
            <a:pathLst>
              <a:path w="181610" h="181610">
                <a:moveTo>
                  <a:pt x="0" y="181013"/>
                </a:moveTo>
                <a:lnTo>
                  <a:pt x="181013" y="181013"/>
                </a:lnTo>
                <a:lnTo>
                  <a:pt x="181013" y="0"/>
                </a:lnTo>
                <a:lnTo>
                  <a:pt x="0" y="0"/>
                </a:lnTo>
                <a:lnTo>
                  <a:pt x="0" y="181013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96234" y="5497829"/>
            <a:ext cx="181610" cy="179705"/>
          </a:xfrm>
          <a:custGeom>
            <a:avLst/>
            <a:gdLst/>
            <a:ahLst/>
            <a:cxnLst/>
            <a:rect l="l" t="t" r="r" b="b"/>
            <a:pathLst>
              <a:path w="181610" h="179704">
                <a:moveTo>
                  <a:pt x="0" y="179489"/>
                </a:moveTo>
                <a:lnTo>
                  <a:pt x="181013" y="179489"/>
                </a:lnTo>
                <a:lnTo>
                  <a:pt x="181013" y="0"/>
                </a:lnTo>
                <a:lnTo>
                  <a:pt x="0" y="0"/>
                </a:lnTo>
                <a:lnTo>
                  <a:pt x="0" y="179489"/>
                </a:lnTo>
                <a:close/>
              </a:path>
            </a:pathLst>
          </a:custGeom>
          <a:ln w="25908">
            <a:solidFill>
              <a:srgbClr val="00A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" y="1656562"/>
            <a:ext cx="8823960" cy="1013460"/>
          </a:xfrm>
          <a:custGeom>
            <a:avLst/>
            <a:gdLst/>
            <a:ahLst/>
            <a:cxnLst/>
            <a:rect l="l" t="t" r="r" b="b"/>
            <a:pathLst>
              <a:path w="8823960" h="1013460">
                <a:moveTo>
                  <a:pt x="0" y="1013104"/>
                </a:moveTo>
                <a:lnTo>
                  <a:pt x="8823579" y="1013104"/>
                </a:lnTo>
                <a:lnTo>
                  <a:pt x="8823579" y="0"/>
                </a:lnTo>
                <a:lnTo>
                  <a:pt x="0" y="0"/>
                </a:lnTo>
                <a:lnTo>
                  <a:pt x="0" y="1013104"/>
                </a:lnTo>
                <a:close/>
              </a:path>
            </a:pathLst>
          </a:custGeom>
          <a:solidFill>
            <a:srgbClr val="B8DDDF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057133" y="1684147"/>
            <a:ext cx="8362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5" dirty="0">
                <a:solidFill>
                  <a:srgbClr val="204950"/>
                </a:solidFill>
                <a:latin typeface="Arial"/>
                <a:cs typeface="Arial"/>
              </a:rPr>
              <a:t>Systems</a:t>
            </a:r>
            <a:r>
              <a:rPr sz="1000" i="1" spc="-145" dirty="0">
                <a:solidFill>
                  <a:srgbClr val="204950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204950"/>
                </a:solidFill>
                <a:latin typeface="Arial"/>
                <a:cs typeface="Arial"/>
              </a:rPr>
              <a:t>Level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0020" y="2718816"/>
            <a:ext cx="8823960" cy="1505585"/>
          </a:xfrm>
          <a:custGeom>
            <a:avLst/>
            <a:gdLst/>
            <a:ahLst/>
            <a:cxnLst/>
            <a:rect l="l" t="t" r="r" b="b"/>
            <a:pathLst>
              <a:path w="8823960" h="1505585">
                <a:moveTo>
                  <a:pt x="0" y="1505330"/>
                </a:moveTo>
                <a:lnTo>
                  <a:pt x="8823579" y="1505330"/>
                </a:lnTo>
                <a:lnTo>
                  <a:pt x="8823579" y="0"/>
                </a:lnTo>
                <a:lnTo>
                  <a:pt x="0" y="0"/>
                </a:lnTo>
                <a:lnTo>
                  <a:pt x="0" y="1505330"/>
                </a:lnTo>
                <a:close/>
              </a:path>
            </a:pathLst>
          </a:custGeom>
          <a:solidFill>
            <a:srgbClr val="D1D1EE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839202" y="2930728"/>
            <a:ext cx="10369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10" dirty="0">
                <a:solidFill>
                  <a:srgbClr val="333399"/>
                </a:solidFill>
                <a:latin typeface="Arial"/>
                <a:cs typeface="Arial"/>
              </a:rPr>
              <a:t>Subsystems</a:t>
            </a:r>
            <a:r>
              <a:rPr sz="1000" i="1" spc="-14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333399"/>
                </a:solidFill>
                <a:latin typeface="Arial"/>
                <a:cs typeface="Arial"/>
              </a:rPr>
              <a:t>Level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36770" y="2187701"/>
            <a:ext cx="0" cy="1104900"/>
          </a:xfrm>
          <a:custGeom>
            <a:avLst/>
            <a:gdLst/>
            <a:ahLst/>
            <a:cxnLst/>
            <a:rect l="l" t="t" r="r" b="b"/>
            <a:pathLst>
              <a:path h="1104900">
                <a:moveTo>
                  <a:pt x="0" y="0"/>
                </a:moveTo>
                <a:lnTo>
                  <a:pt x="0" y="1104646"/>
                </a:lnTo>
              </a:path>
            </a:pathLst>
          </a:custGeom>
          <a:ln w="19812">
            <a:solidFill>
              <a:srgbClr val="2424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0020" y="1175016"/>
            <a:ext cx="8823960" cy="394970"/>
          </a:xfrm>
          <a:custGeom>
            <a:avLst/>
            <a:gdLst/>
            <a:ahLst/>
            <a:cxnLst/>
            <a:rect l="l" t="t" r="r" b="b"/>
            <a:pathLst>
              <a:path w="8823960" h="394969">
                <a:moveTo>
                  <a:pt x="0" y="394449"/>
                </a:moveTo>
                <a:lnTo>
                  <a:pt x="8823579" y="394449"/>
                </a:lnTo>
                <a:lnTo>
                  <a:pt x="8823579" y="0"/>
                </a:lnTo>
                <a:lnTo>
                  <a:pt x="0" y="0"/>
                </a:lnTo>
                <a:lnTo>
                  <a:pt x="0" y="394449"/>
                </a:lnTo>
                <a:close/>
              </a:path>
            </a:pathLst>
          </a:custGeom>
          <a:solidFill>
            <a:srgbClr val="BDBDBD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453755" y="1201673"/>
            <a:ext cx="4464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45" dirty="0">
                <a:solidFill>
                  <a:srgbClr val="808080"/>
                </a:solidFill>
                <a:latin typeface="Arial"/>
                <a:cs typeface="Arial"/>
              </a:rPr>
              <a:t>M</a:t>
            </a:r>
            <a:r>
              <a:rPr sz="1000" i="1" spc="-25" dirty="0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sz="1000" i="1" dirty="0">
                <a:solidFill>
                  <a:srgbClr val="808080"/>
                </a:solidFill>
                <a:latin typeface="Arial"/>
                <a:cs typeface="Arial"/>
              </a:rPr>
              <a:t>ss</a:t>
            </a:r>
            <a:r>
              <a:rPr sz="1000" i="1" spc="-25" dirty="0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sz="1000" i="1" spc="-10" dirty="0">
                <a:solidFill>
                  <a:srgbClr val="808080"/>
                </a:solidFill>
                <a:latin typeface="Arial"/>
                <a:cs typeface="Arial"/>
              </a:rPr>
              <a:t>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89469" y="1899653"/>
            <a:ext cx="1409700" cy="283210"/>
          </a:xfrm>
          <a:prstGeom prst="rect">
            <a:avLst/>
          </a:prstGeom>
          <a:ln w="19811">
            <a:solidFill>
              <a:srgbClr val="1E4647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84785">
              <a:lnSpc>
                <a:spcPct val="100000"/>
              </a:lnSpc>
              <a:spcBef>
                <a:spcPts val="495"/>
              </a:spcBef>
            </a:pPr>
            <a:r>
              <a:rPr sz="1200" spc="-5" dirty="0">
                <a:latin typeface="Arial"/>
                <a:cs typeface="Arial"/>
              </a:rPr>
              <a:t>Launch</a:t>
            </a:r>
            <a:r>
              <a:rPr sz="1200" spc="-145" dirty="0">
                <a:latin typeface="Arial"/>
                <a:cs typeface="Arial"/>
              </a:rPr>
              <a:t> </a:t>
            </a:r>
            <a:r>
              <a:rPr sz="1200" spc="-15" dirty="0">
                <a:latin typeface="Arial"/>
                <a:cs typeface="Arial"/>
              </a:rPr>
              <a:t>Vehicle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22470" y="1959101"/>
            <a:ext cx="2000885" cy="228600"/>
          </a:xfrm>
          <a:custGeom>
            <a:avLst/>
            <a:gdLst/>
            <a:ahLst/>
            <a:cxnLst/>
            <a:rect l="l" t="t" r="r" b="b"/>
            <a:pathLst>
              <a:path w="2000884" h="228600">
                <a:moveTo>
                  <a:pt x="0" y="228600"/>
                </a:moveTo>
                <a:lnTo>
                  <a:pt x="2000757" y="228600"/>
                </a:lnTo>
                <a:lnTo>
                  <a:pt x="2000757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9812">
            <a:solidFill>
              <a:srgbClr val="2424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513326" y="1965197"/>
            <a:ext cx="2000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Ground </a:t>
            </a:r>
            <a:r>
              <a:rPr sz="1200" dirty="0">
                <a:latin typeface="Arial"/>
                <a:cs typeface="Arial"/>
              </a:rPr>
              <a:t>Control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Station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05650" y="2329433"/>
            <a:ext cx="1570990" cy="247015"/>
          </a:xfrm>
          <a:prstGeom prst="rect">
            <a:avLst/>
          </a:prstGeom>
          <a:solidFill>
            <a:srgbClr val="B8DDDF">
              <a:alpha val="50195"/>
            </a:srgbClr>
          </a:solidFill>
          <a:ln w="19811">
            <a:solidFill>
              <a:srgbClr val="1E4647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14"/>
              </a:spcBef>
            </a:pPr>
            <a:r>
              <a:rPr sz="1200" spc="-10" dirty="0">
                <a:latin typeface="Arial"/>
                <a:cs typeface="Arial"/>
              </a:rPr>
              <a:t>Sounding</a:t>
            </a:r>
            <a:r>
              <a:rPr sz="1200" spc="-1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Rocket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54074" y="2018538"/>
            <a:ext cx="1090930" cy="228600"/>
          </a:xfrm>
          <a:prstGeom prst="rect">
            <a:avLst/>
          </a:prstGeom>
          <a:solidFill>
            <a:srgbClr val="B8DDDF">
              <a:alpha val="50195"/>
            </a:srgbClr>
          </a:solidFill>
          <a:ln w="19812">
            <a:solidFill>
              <a:srgbClr val="242424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40"/>
              </a:spcBef>
            </a:pPr>
            <a:r>
              <a:rPr sz="1200" dirty="0">
                <a:latin typeface="Arial"/>
                <a:cs typeface="Arial"/>
              </a:rPr>
              <a:t>CanSat: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Probe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36369" y="2247138"/>
            <a:ext cx="0" cy="1760220"/>
          </a:xfrm>
          <a:custGeom>
            <a:avLst/>
            <a:gdLst/>
            <a:ahLst/>
            <a:cxnLst/>
            <a:rect l="l" t="t" r="r" b="b"/>
            <a:pathLst>
              <a:path h="1760220">
                <a:moveTo>
                  <a:pt x="0" y="0"/>
                </a:moveTo>
                <a:lnTo>
                  <a:pt x="0" y="1759712"/>
                </a:lnTo>
              </a:path>
            </a:pathLst>
          </a:custGeom>
          <a:ln w="19812">
            <a:solidFill>
              <a:srgbClr val="2424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446275" y="2810255"/>
            <a:ext cx="2026920" cy="1219200"/>
          </a:xfrm>
          <a:prstGeom prst="rect">
            <a:avLst/>
          </a:prstGeom>
          <a:solidFill>
            <a:srgbClr val="D1D1EE">
              <a:alpha val="50195"/>
            </a:srgbClr>
          </a:solidFill>
        </p:spPr>
        <p:txBody>
          <a:bodyPr vert="horz" wrap="square" lIns="0" tIns="84455" rIns="0" bIns="0" rtlCol="0">
            <a:spAutoFit/>
          </a:bodyPr>
          <a:lstStyle/>
          <a:p>
            <a:pPr marL="290830" indent="-287020">
              <a:lnSpc>
                <a:spcPct val="100000"/>
              </a:lnSpc>
              <a:spcBef>
                <a:spcPts val="665"/>
              </a:spcBef>
              <a:buFont typeface="Wingdings"/>
              <a:buChar char=""/>
              <a:tabLst>
                <a:tab pos="290195" algn="l"/>
                <a:tab pos="290830" algn="l"/>
              </a:tabLst>
            </a:pPr>
            <a:r>
              <a:rPr sz="1200" spc="-5" dirty="0">
                <a:latin typeface="Arial"/>
                <a:cs typeface="Arial"/>
              </a:rPr>
              <a:t>Sensors</a:t>
            </a:r>
            <a:endParaRPr sz="1200">
              <a:latin typeface="Arial"/>
              <a:cs typeface="Arial"/>
            </a:endParaRPr>
          </a:p>
          <a:p>
            <a:pPr marL="290830" indent="-287020">
              <a:lnSpc>
                <a:spcPct val="100000"/>
              </a:lnSpc>
              <a:buFont typeface="Wingdings"/>
              <a:buChar char=""/>
              <a:tabLst>
                <a:tab pos="290195" algn="l"/>
                <a:tab pos="290830" algn="l"/>
              </a:tabLst>
            </a:pPr>
            <a:r>
              <a:rPr sz="1200" spc="-20" dirty="0">
                <a:latin typeface="Arial"/>
                <a:cs typeface="Arial"/>
              </a:rPr>
              <a:t>CDH</a:t>
            </a:r>
            <a:endParaRPr sz="1200">
              <a:latin typeface="Arial"/>
              <a:cs typeface="Arial"/>
            </a:endParaRPr>
          </a:p>
          <a:p>
            <a:pPr marL="290830" indent="-287020">
              <a:lnSpc>
                <a:spcPct val="100000"/>
              </a:lnSpc>
              <a:buFont typeface="Wingdings"/>
              <a:buChar char=""/>
              <a:tabLst>
                <a:tab pos="290195" algn="l"/>
                <a:tab pos="290830" algn="l"/>
              </a:tabLst>
            </a:pPr>
            <a:r>
              <a:rPr sz="1200" dirty="0">
                <a:latin typeface="Arial"/>
                <a:cs typeface="Arial"/>
              </a:rPr>
              <a:t>EPS</a:t>
            </a:r>
            <a:endParaRPr sz="1200">
              <a:latin typeface="Arial"/>
              <a:cs typeface="Arial"/>
            </a:endParaRPr>
          </a:p>
          <a:p>
            <a:pPr marL="290830" indent="-287020">
              <a:lnSpc>
                <a:spcPct val="100000"/>
              </a:lnSpc>
              <a:buFont typeface="Wingdings"/>
              <a:buChar char=""/>
              <a:tabLst>
                <a:tab pos="290195" algn="l"/>
                <a:tab pos="290830" algn="l"/>
              </a:tabLst>
            </a:pPr>
            <a:r>
              <a:rPr sz="1200" dirty="0">
                <a:latin typeface="Arial"/>
                <a:cs typeface="Arial"/>
              </a:rPr>
              <a:t>FSW</a:t>
            </a:r>
            <a:endParaRPr sz="1200">
              <a:latin typeface="Arial"/>
              <a:cs typeface="Arial"/>
            </a:endParaRPr>
          </a:p>
          <a:p>
            <a:pPr marL="290830" indent="-287020">
              <a:lnSpc>
                <a:spcPct val="100000"/>
              </a:lnSpc>
              <a:buFont typeface="Wingdings"/>
              <a:buChar char=""/>
              <a:tabLst>
                <a:tab pos="290195" algn="l"/>
                <a:tab pos="290830" algn="l"/>
              </a:tabLst>
            </a:pPr>
            <a:r>
              <a:rPr sz="1200" spc="-10" dirty="0">
                <a:latin typeface="Arial"/>
                <a:cs typeface="Arial"/>
              </a:rPr>
              <a:t>Mechanical</a:t>
            </a:r>
            <a:endParaRPr sz="1200">
              <a:latin typeface="Arial"/>
              <a:cs typeface="Arial"/>
            </a:endParaRPr>
          </a:p>
          <a:p>
            <a:pPr marL="290830" indent="-287020">
              <a:lnSpc>
                <a:spcPct val="100000"/>
              </a:lnSpc>
              <a:buFont typeface="Wingdings"/>
              <a:buChar char=""/>
              <a:tabLst>
                <a:tab pos="290195" algn="l"/>
                <a:tab pos="290830" algn="l"/>
              </a:tabLst>
            </a:pPr>
            <a:r>
              <a:rPr sz="1200" dirty="0">
                <a:latin typeface="Arial"/>
                <a:cs typeface="Arial"/>
              </a:rPr>
              <a:t>Descent</a:t>
            </a:r>
            <a:r>
              <a:rPr sz="1200" spc="-1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Control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40326" y="2898775"/>
            <a:ext cx="1121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200" spc="-20" dirty="0">
                <a:latin typeface="Arial"/>
                <a:cs typeface="Arial"/>
              </a:rPr>
              <a:t>CDH</a:t>
            </a:r>
            <a:endParaRPr sz="12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200" dirty="0">
                <a:latin typeface="Arial"/>
                <a:cs typeface="Arial"/>
              </a:rPr>
              <a:t>GUI/</a:t>
            </a:r>
            <a:r>
              <a:rPr sz="1200" spc="-5" dirty="0">
                <a:latin typeface="Arial"/>
                <a:cs typeface="Arial"/>
              </a:rPr>
              <a:t>D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5" dirty="0">
                <a:latin typeface="Arial"/>
                <a:cs typeface="Arial"/>
              </a:rPr>
              <a:t>s</a:t>
            </a:r>
            <a:r>
              <a:rPr sz="1200" spc="-15" dirty="0">
                <a:latin typeface="Arial"/>
                <a:cs typeface="Arial"/>
              </a:rPr>
              <a:t>p</a:t>
            </a:r>
            <a:r>
              <a:rPr sz="1200" spc="-20" dirty="0">
                <a:latin typeface="Arial"/>
                <a:cs typeface="Arial"/>
              </a:rPr>
              <a:t>l</a:t>
            </a:r>
            <a:r>
              <a:rPr sz="1200" spc="-1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y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21969" y="2797301"/>
            <a:ext cx="5410200" cy="1245235"/>
          </a:xfrm>
          <a:custGeom>
            <a:avLst/>
            <a:gdLst/>
            <a:ahLst/>
            <a:cxnLst/>
            <a:rect l="l" t="t" r="r" b="b"/>
            <a:pathLst>
              <a:path w="5410200" h="1245235">
                <a:moveTo>
                  <a:pt x="0" y="1245108"/>
                </a:moveTo>
                <a:lnTo>
                  <a:pt x="5410073" y="1245108"/>
                </a:lnTo>
                <a:lnTo>
                  <a:pt x="5410073" y="0"/>
                </a:lnTo>
                <a:lnTo>
                  <a:pt x="0" y="0"/>
                </a:lnTo>
                <a:lnTo>
                  <a:pt x="0" y="1245108"/>
                </a:lnTo>
                <a:close/>
              </a:path>
            </a:pathLst>
          </a:custGeom>
          <a:ln w="25907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11857" y="1491233"/>
            <a:ext cx="2573020" cy="510540"/>
          </a:xfrm>
          <a:custGeom>
            <a:avLst/>
            <a:gdLst/>
            <a:ahLst/>
            <a:cxnLst/>
            <a:rect l="l" t="t" r="r" b="b"/>
            <a:pathLst>
              <a:path w="2573020" h="510539">
                <a:moveTo>
                  <a:pt x="2572512" y="0"/>
                </a:moveTo>
                <a:lnTo>
                  <a:pt x="2572512" y="229742"/>
                </a:lnTo>
                <a:lnTo>
                  <a:pt x="0" y="229742"/>
                </a:lnTo>
                <a:lnTo>
                  <a:pt x="0" y="510539"/>
                </a:lnTo>
              </a:path>
            </a:pathLst>
          </a:custGeom>
          <a:ln w="19811">
            <a:solidFill>
              <a:srgbClr val="2424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1969" y="1899653"/>
            <a:ext cx="6092825" cy="694690"/>
          </a:xfrm>
          <a:custGeom>
            <a:avLst/>
            <a:gdLst/>
            <a:ahLst/>
            <a:cxnLst/>
            <a:rect l="l" t="t" r="r" b="b"/>
            <a:pathLst>
              <a:path w="6092825" h="694689">
                <a:moveTo>
                  <a:pt x="0" y="694448"/>
                </a:moveTo>
                <a:lnTo>
                  <a:pt x="6092571" y="694448"/>
                </a:lnTo>
                <a:lnTo>
                  <a:pt x="6092571" y="0"/>
                </a:lnTo>
                <a:lnTo>
                  <a:pt x="0" y="0"/>
                </a:lnTo>
                <a:lnTo>
                  <a:pt x="0" y="694448"/>
                </a:lnTo>
                <a:close/>
              </a:path>
            </a:pathLst>
          </a:custGeom>
          <a:ln w="259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84370" y="1491233"/>
            <a:ext cx="3411220" cy="457200"/>
          </a:xfrm>
          <a:custGeom>
            <a:avLst/>
            <a:gdLst/>
            <a:ahLst/>
            <a:cxnLst/>
            <a:rect l="l" t="t" r="r" b="b"/>
            <a:pathLst>
              <a:path w="3411220" h="457200">
                <a:moveTo>
                  <a:pt x="0" y="0"/>
                </a:moveTo>
                <a:lnTo>
                  <a:pt x="0" y="228600"/>
                </a:lnTo>
                <a:lnTo>
                  <a:pt x="3410711" y="228600"/>
                </a:lnTo>
                <a:lnTo>
                  <a:pt x="3410711" y="457200"/>
                </a:lnTo>
              </a:path>
            </a:pathLst>
          </a:custGeom>
          <a:ln w="19812">
            <a:solidFill>
              <a:srgbClr val="2424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22214" y="1725929"/>
            <a:ext cx="0" cy="226060"/>
          </a:xfrm>
          <a:custGeom>
            <a:avLst/>
            <a:gdLst/>
            <a:ahLst/>
            <a:cxnLst/>
            <a:rect l="l" t="t" r="r" b="b"/>
            <a:pathLst>
              <a:path h="226060">
                <a:moveTo>
                  <a:pt x="0" y="225552"/>
                </a:moveTo>
                <a:lnTo>
                  <a:pt x="0" y="0"/>
                </a:lnTo>
              </a:path>
            </a:pathLst>
          </a:custGeom>
          <a:ln w="19812">
            <a:solidFill>
              <a:srgbClr val="2424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99654" y="2186177"/>
            <a:ext cx="0" cy="144780"/>
          </a:xfrm>
          <a:custGeom>
            <a:avLst/>
            <a:gdLst/>
            <a:ahLst/>
            <a:cxnLst/>
            <a:rect l="l" t="t" r="r" b="b"/>
            <a:pathLst>
              <a:path h="144780">
                <a:moveTo>
                  <a:pt x="0" y="144652"/>
                </a:moveTo>
                <a:lnTo>
                  <a:pt x="0" y="0"/>
                </a:lnTo>
              </a:path>
            </a:pathLst>
          </a:custGeom>
          <a:ln w="19812">
            <a:solidFill>
              <a:srgbClr val="2424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694938" y="1258061"/>
            <a:ext cx="1579245" cy="228600"/>
          </a:xfrm>
          <a:prstGeom prst="rect">
            <a:avLst/>
          </a:prstGeom>
          <a:solidFill>
            <a:srgbClr val="BDBDBD">
              <a:alpha val="50195"/>
            </a:srgbClr>
          </a:solidFill>
          <a:ln w="19811">
            <a:solidFill>
              <a:srgbClr val="242424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504825">
              <a:lnSpc>
                <a:spcPct val="100000"/>
              </a:lnSpc>
              <a:spcBef>
                <a:spcPts val="110"/>
              </a:spcBef>
            </a:pPr>
            <a:r>
              <a:rPr sz="1200" b="1" spc="-5" dirty="0">
                <a:latin typeface="Arial"/>
                <a:cs typeface="Arial"/>
              </a:rPr>
              <a:t>Mission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79169" y="1951482"/>
            <a:ext cx="2506980" cy="2167255"/>
          </a:xfrm>
          <a:custGeom>
            <a:avLst/>
            <a:gdLst/>
            <a:ahLst/>
            <a:cxnLst/>
            <a:rect l="l" t="t" r="r" b="b"/>
            <a:pathLst>
              <a:path w="2506979" h="2167254">
                <a:moveTo>
                  <a:pt x="0" y="2166874"/>
                </a:moveTo>
                <a:lnTo>
                  <a:pt x="2506726" y="2166874"/>
                </a:lnTo>
                <a:lnTo>
                  <a:pt x="2506726" y="0"/>
                </a:lnTo>
                <a:lnTo>
                  <a:pt x="0" y="0"/>
                </a:lnTo>
                <a:lnTo>
                  <a:pt x="0" y="2166874"/>
                </a:lnTo>
                <a:close/>
              </a:path>
            </a:pathLst>
          </a:custGeom>
          <a:ln w="25908">
            <a:solidFill>
              <a:srgbClr val="00A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108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410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Subsystem Level Testing</a:t>
            </a:r>
            <a:r>
              <a:rPr spc="-25" dirty="0"/>
              <a:t> </a:t>
            </a:r>
            <a:r>
              <a:rPr dirty="0"/>
              <a:t>Plan</a:t>
            </a:r>
          </a:p>
        </p:txBody>
      </p:sp>
      <p:sp>
        <p:nvSpPr>
          <p:cNvPr id="9" name="object 9"/>
          <p:cNvSpPr/>
          <p:nvPr/>
        </p:nvSpPr>
        <p:spPr>
          <a:xfrm>
            <a:off x="228600" y="1491996"/>
            <a:ext cx="8686800" cy="3874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68309" y="6510948"/>
            <a:ext cx="41529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spc="-5" dirty="0">
                <a:latin typeface="Arial"/>
                <a:cs typeface="Arial"/>
              </a:rPr>
              <a:pPr marL="25400">
                <a:lnSpc>
                  <a:spcPts val="2090"/>
                </a:lnSpc>
              </a:pPr>
              <a:t>109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System </a:t>
            </a:r>
            <a:r>
              <a:rPr spc="-5" dirty="0"/>
              <a:t>Level CanSat Configuration  Trade &amp;</a:t>
            </a:r>
            <a:r>
              <a:rPr spc="-10" dirty="0"/>
              <a:t> </a:t>
            </a:r>
            <a:r>
              <a:rPr dirty="0"/>
              <a:t>Selection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39" y="1045210"/>
            <a:ext cx="2119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CONCEPT 1</a:t>
            </a:r>
            <a:r>
              <a:rPr sz="1600" b="1" u="heavy" spc="-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(Chosen)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56272" y="1213484"/>
            <a:ext cx="18097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Removable </a:t>
            </a:r>
            <a:r>
              <a:rPr sz="1400" dirty="0">
                <a:latin typeface="Arial"/>
                <a:cs typeface="Arial"/>
              </a:rPr>
              <a:t>hatch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door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56272" y="3855465"/>
            <a:ext cx="173608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HS with </a:t>
            </a:r>
            <a:r>
              <a:rPr sz="1400" dirty="0">
                <a:latin typeface="Arial"/>
                <a:cs typeface="Arial"/>
              </a:rPr>
              <a:t>fin-like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shape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03526" y="1161033"/>
            <a:ext cx="36652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Rotating </a:t>
            </a:r>
            <a:r>
              <a:rPr sz="1400" spc="-5" dirty="0">
                <a:latin typeface="Arial"/>
                <a:cs typeface="Arial"/>
              </a:rPr>
              <a:t>deployment </a:t>
            </a:r>
            <a:r>
              <a:rPr sz="1400" dirty="0">
                <a:latin typeface="Arial"/>
                <a:cs typeface="Arial"/>
              </a:rPr>
              <a:t>mechanism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actuator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38398" y="3778122"/>
            <a:ext cx="28422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Spring-loaded </a:t>
            </a:r>
            <a:r>
              <a:rPr sz="1400" dirty="0">
                <a:latin typeface="Arial"/>
                <a:cs typeface="Arial"/>
              </a:rPr>
              <a:t>Carbon fiber rods</a:t>
            </a:r>
            <a:r>
              <a:rPr sz="1400" spc="-1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676" y="1324355"/>
            <a:ext cx="1860804" cy="5056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49365" y="4102608"/>
            <a:ext cx="2514218" cy="19034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34248" y="4011167"/>
            <a:ext cx="2870416" cy="22362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06851" y="1493519"/>
            <a:ext cx="2734055" cy="18775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87311" y="1556003"/>
            <a:ext cx="1868424" cy="20314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429497" y="6504323"/>
            <a:ext cx="19177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11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410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Subsystem Level Testing</a:t>
            </a:r>
            <a:r>
              <a:rPr spc="-25" dirty="0"/>
              <a:t> </a:t>
            </a:r>
            <a:r>
              <a:rPr dirty="0"/>
              <a:t>Plan</a:t>
            </a:r>
          </a:p>
        </p:txBody>
      </p:sp>
      <p:sp>
        <p:nvSpPr>
          <p:cNvPr id="9" name="object 9"/>
          <p:cNvSpPr/>
          <p:nvPr/>
        </p:nvSpPr>
        <p:spPr>
          <a:xfrm>
            <a:off x="228600" y="1098803"/>
            <a:ext cx="8686800" cy="50413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68309" y="6510948"/>
            <a:ext cx="41529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spc="-5" dirty="0">
                <a:latin typeface="Arial"/>
                <a:cs typeface="Arial"/>
              </a:rPr>
              <a:pPr marL="25400">
                <a:lnSpc>
                  <a:spcPts val="2090"/>
                </a:lnSpc>
              </a:pPr>
              <a:t>110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410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Subsystem Level Testing</a:t>
            </a:r>
            <a:r>
              <a:rPr spc="-25" dirty="0"/>
              <a:t> </a:t>
            </a:r>
            <a:r>
              <a:rPr dirty="0"/>
              <a:t>Plan</a:t>
            </a:r>
          </a:p>
        </p:txBody>
      </p:sp>
      <p:sp>
        <p:nvSpPr>
          <p:cNvPr id="9" name="object 9"/>
          <p:cNvSpPr/>
          <p:nvPr/>
        </p:nvSpPr>
        <p:spPr>
          <a:xfrm>
            <a:off x="228600" y="2279904"/>
            <a:ext cx="8686800" cy="22981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68309" y="6510948"/>
            <a:ext cx="41529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spc="-5" dirty="0">
                <a:latin typeface="Arial"/>
                <a:cs typeface="Arial"/>
              </a:rPr>
              <a:pPr marL="25400">
                <a:lnSpc>
                  <a:spcPts val="2090"/>
                </a:lnSpc>
              </a:pPr>
              <a:t>111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54241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Integrated </a:t>
            </a:r>
            <a:r>
              <a:rPr spc="-5" dirty="0"/>
              <a:t>Level Functional Test</a:t>
            </a:r>
            <a:r>
              <a:rPr spc="-65" dirty="0"/>
              <a:t> </a:t>
            </a:r>
            <a:r>
              <a:rPr dirty="0"/>
              <a:t>Plan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5635" y="2010918"/>
            <a:ext cx="8141970" cy="1314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Arial"/>
                <a:cs typeface="Arial"/>
              </a:rPr>
              <a:t>Important</a:t>
            </a:r>
            <a:r>
              <a:rPr sz="1400" b="1" spc="-13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Considerations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Each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requires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sequenced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testing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guarantee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required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integrated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functions</a:t>
            </a:r>
            <a:endParaRPr sz="14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One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subsystem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acts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critical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subsystem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identified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5" dirty="0">
                <a:latin typeface="Arial"/>
                <a:cs typeface="Arial"/>
              </a:rPr>
              <a:t> guarantee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start  </a:t>
            </a:r>
            <a:r>
              <a:rPr sz="1400" dirty="0">
                <a:latin typeface="Arial"/>
                <a:cs typeface="Arial"/>
              </a:rPr>
              <a:t>of the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sequence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Following </a:t>
            </a:r>
            <a:r>
              <a:rPr sz="1400" dirty="0">
                <a:latin typeface="Arial"/>
                <a:cs typeface="Arial"/>
              </a:rPr>
              <a:t>table </a:t>
            </a:r>
            <a:r>
              <a:rPr sz="1400" spc="-5" dirty="0">
                <a:latin typeface="Arial"/>
                <a:cs typeface="Arial"/>
              </a:rPr>
              <a:t>shows </a:t>
            </a:r>
            <a:r>
              <a:rPr sz="1400" dirty="0">
                <a:latin typeface="Arial"/>
                <a:cs typeface="Arial"/>
              </a:rPr>
              <a:t>the critical </a:t>
            </a:r>
            <a:r>
              <a:rPr sz="1400" spc="-5" dirty="0">
                <a:latin typeface="Arial"/>
                <a:cs typeface="Arial"/>
              </a:rPr>
              <a:t>subsystem </a:t>
            </a:r>
            <a:r>
              <a:rPr sz="1400" dirty="0">
                <a:latin typeface="Arial"/>
                <a:cs typeface="Arial"/>
              </a:rPr>
              <a:t>of both</a:t>
            </a:r>
            <a:r>
              <a:rPr sz="1400" spc="-2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600" y="3543300"/>
            <a:ext cx="8686800" cy="1284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68309" y="6510948"/>
            <a:ext cx="41529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spc="-5" dirty="0">
                <a:latin typeface="Arial"/>
                <a:cs typeface="Arial"/>
              </a:rPr>
              <a:pPr marL="25400">
                <a:lnSpc>
                  <a:spcPts val="2090"/>
                </a:lnSpc>
              </a:pPr>
              <a:t>112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54241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Integrated </a:t>
            </a:r>
            <a:r>
              <a:rPr spc="-5" dirty="0"/>
              <a:t>Level Functional Test</a:t>
            </a:r>
            <a:r>
              <a:rPr spc="-65" dirty="0"/>
              <a:t> </a:t>
            </a:r>
            <a:r>
              <a:rPr dirty="0"/>
              <a:t>Plan</a:t>
            </a:r>
          </a:p>
        </p:txBody>
      </p:sp>
      <p:sp>
        <p:nvSpPr>
          <p:cNvPr id="9" name="object 9"/>
          <p:cNvSpPr/>
          <p:nvPr/>
        </p:nvSpPr>
        <p:spPr>
          <a:xfrm>
            <a:off x="5903976" y="2787395"/>
            <a:ext cx="2734310" cy="1282700"/>
          </a:xfrm>
          <a:custGeom>
            <a:avLst/>
            <a:gdLst/>
            <a:ahLst/>
            <a:cxnLst/>
            <a:rect l="l" t="t" r="r" b="b"/>
            <a:pathLst>
              <a:path w="2734309" h="1282700">
                <a:moveTo>
                  <a:pt x="0" y="1282699"/>
                </a:moveTo>
                <a:lnTo>
                  <a:pt x="2734055" y="1282699"/>
                </a:lnTo>
                <a:lnTo>
                  <a:pt x="2734055" y="0"/>
                </a:lnTo>
                <a:lnTo>
                  <a:pt x="0" y="0"/>
                </a:lnTo>
                <a:lnTo>
                  <a:pt x="0" y="1282699"/>
                </a:lnTo>
                <a:close/>
              </a:path>
            </a:pathLst>
          </a:custGeom>
          <a:solidFill>
            <a:srgbClr val="B9DFE1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03976" y="2787395"/>
            <a:ext cx="2734310" cy="1282700"/>
          </a:xfrm>
          <a:custGeom>
            <a:avLst/>
            <a:gdLst/>
            <a:ahLst/>
            <a:cxnLst/>
            <a:rect l="l" t="t" r="r" b="b"/>
            <a:pathLst>
              <a:path w="2734309" h="1282700">
                <a:moveTo>
                  <a:pt x="0" y="1282699"/>
                </a:moveTo>
                <a:lnTo>
                  <a:pt x="2734055" y="1282699"/>
                </a:lnTo>
                <a:lnTo>
                  <a:pt x="2734055" y="0"/>
                </a:lnTo>
                <a:lnTo>
                  <a:pt x="0" y="0"/>
                </a:lnTo>
                <a:lnTo>
                  <a:pt x="0" y="1282699"/>
                </a:lnTo>
                <a:close/>
              </a:path>
            </a:pathLst>
          </a:custGeom>
          <a:ln w="609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13703" y="3854196"/>
            <a:ext cx="1793748" cy="132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40196" y="3198863"/>
            <a:ext cx="726440" cy="460375"/>
          </a:xfrm>
          <a:custGeom>
            <a:avLst/>
            <a:gdLst/>
            <a:ahLst/>
            <a:cxnLst/>
            <a:rect l="l" t="t" r="r" b="b"/>
            <a:pathLst>
              <a:path w="726440" h="460375">
                <a:moveTo>
                  <a:pt x="0" y="459752"/>
                </a:moveTo>
                <a:lnTo>
                  <a:pt x="726440" y="459752"/>
                </a:lnTo>
                <a:lnTo>
                  <a:pt x="726440" y="0"/>
                </a:lnTo>
                <a:lnTo>
                  <a:pt x="0" y="0"/>
                </a:lnTo>
                <a:lnTo>
                  <a:pt x="0" y="459752"/>
                </a:lnTo>
                <a:close/>
              </a:path>
            </a:pathLst>
          </a:custGeom>
          <a:solidFill>
            <a:srgbClr val="D1D1EE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140196" y="3198876"/>
            <a:ext cx="727075" cy="46037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10490" rIns="0" bIns="0" rtlCol="0">
            <a:spAutoFit/>
          </a:bodyPr>
          <a:lstStyle/>
          <a:p>
            <a:pPr marL="170180">
              <a:lnSpc>
                <a:spcPct val="100000"/>
              </a:lnSpc>
              <a:spcBef>
                <a:spcPts val="870"/>
              </a:spcBef>
            </a:pPr>
            <a:r>
              <a:rPr sz="1400" b="1" spc="-20" dirty="0">
                <a:latin typeface="Arial"/>
                <a:cs typeface="Arial"/>
              </a:rPr>
              <a:t>CDH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12964" y="3189732"/>
            <a:ext cx="727075" cy="459105"/>
          </a:xfrm>
          <a:prstGeom prst="rect">
            <a:avLst/>
          </a:prstGeom>
          <a:solidFill>
            <a:srgbClr val="D1D1EE"/>
          </a:solidFill>
          <a:ln w="6096">
            <a:solidFill>
              <a:srgbClr val="242473"/>
            </a:solidFill>
          </a:ln>
        </p:spPr>
        <p:txBody>
          <a:bodyPr vert="horz" wrap="square" lIns="0" tIns="109220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860"/>
              </a:spcBef>
            </a:pPr>
            <a:r>
              <a:rPr sz="1400" b="1" spc="-5" dirty="0">
                <a:latin typeface="Arial"/>
                <a:cs typeface="Arial"/>
              </a:rPr>
              <a:t>GUI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5968" y="2511551"/>
            <a:ext cx="4770120" cy="1835150"/>
          </a:xfrm>
          <a:custGeom>
            <a:avLst/>
            <a:gdLst/>
            <a:ahLst/>
            <a:cxnLst/>
            <a:rect l="l" t="t" r="r" b="b"/>
            <a:pathLst>
              <a:path w="4770120" h="1835150">
                <a:moveTo>
                  <a:pt x="0" y="1834769"/>
                </a:moveTo>
                <a:lnTo>
                  <a:pt x="4769611" y="1834769"/>
                </a:lnTo>
                <a:lnTo>
                  <a:pt x="4769611" y="0"/>
                </a:lnTo>
                <a:lnTo>
                  <a:pt x="0" y="0"/>
                </a:lnTo>
                <a:lnTo>
                  <a:pt x="0" y="1834769"/>
                </a:lnTo>
                <a:close/>
              </a:path>
            </a:pathLst>
          </a:custGeom>
          <a:solidFill>
            <a:srgbClr val="B9DFE1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58088" y="4101210"/>
            <a:ext cx="5226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i="1" spc="-5" dirty="0">
                <a:solidFill>
                  <a:srgbClr val="BEBEBE"/>
                </a:solidFill>
                <a:latin typeface="Arial"/>
                <a:cs typeface="Arial"/>
              </a:rPr>
              <a:t>Pr</a:t>
            </a:r>
            <a:r>
              <a:rPr sz="1500" i="1" dirty="0">
                <a:solidFill>
                  <a:srgbClr val="BEBEBE"/>
                </a:solidFill>
                <a:latin typeface="Arial"/>
                <a:cs typeface="Arial"/>
              </a:rPr>
              <a:t>o</a:t>
            </a:r>
            <a:r>
              <a:rPr sz="1500" i="1" spc="-5" dirty="0">
                <a:solidFill>
                  <a:srgbClr val="BEBEBE"/>
                </a:solidFill>
                <a:latin typeface="Arial"/>
                <a:cs typeface="Arial"/>
              </a:rPr>
              <a:t>be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5968" y="2511551"/>
            <a:ext cx="4770120" cy="1835150"/>
          </a:xfrm>
          <a:custGeom>
            <a:avLst/>
            <a:gdLst/>
            <a:ahLst/>
            <a:cxnLst/>
            <a:rect l="l" t="t" r="r" b="b"/>
            <a:pathLst>
              <a:path w="4770120" h="1835150">
                <a:moveTo>
                  <a:pt x="0" y="1834769"/>
                </a:moveTo>
                <a:lnTo>
                  <a:pt x="4769611" y="1834769"/>
                </a:lnTo>
                <a:lnTo>
                  <a:pt x="4769611" y="0"/>
                </a:lnTo>
                <a:lnTo>
                  <a:pt x="0" y="0"/>
                </a:lnTo>
                <a:lnTo>
                  <a:pt x="0" y="1834769"/>
                </a:lnTo>
                <a:close/>
              </a:path>
            </a:pathLst>
          </a:custGeom>
          <a:ln w="609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58211" y="3566147"/>
            <a:ext cx="550545" cy="458470"/>
          </a:xfrm>
          <a:custGeom>
            <a:avLst/>
            <a:gdLst/>
            <a:ahLst/>
            <a:cxnLst/>
            <a:rect l="l" t="t" r="r" b="b"/>
            <a:pathLst>
              <a:path w="550544" h="458470">
                <a:moveTo>
                  <a:pt x="0" y="458228"/>
                </a:moveTo>
                <a:lnTo>
                  <a:pt x="549948" y="458228"/>
                </a:lnTo>
                <a:lnTo>
                  <a:pt x="549948" y="0"/>
                </a:lnTo>
                <a:lnTo>
                  <a:pt x="0" y="0"/>
                </a:lnTo>
                <a:lnTo>
                  <a:pt x="0" y="458228"/>
                </a:lnTo>
                <a:close/>
              </a:path>
            </a:pathLst>
          </a:custGeom>
          <a:solidFill>
            <a:srgbClr val="D1D1EE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58211" y="3566147"/>
            <a:ext cx="550545" cy="458470"/>
          </a:xfrm>
          <a:custGeom>
            <a:avLst/>
            <a:gdLst/>
            <a:ahLst/>
            <a:cxnLst/>
            <a:rect l="l" t="t" r="r" b="b"/>
            <a:pathLst>
              <a:path w="550544" h="458470">
                <a:moveTo>
                  <a:pt x="0" y="458228"/>
                </a:moveTo>
                <a:lnTo>
                  <a:pt x="549948" y="458228"/>
                </a:lnTo>
                <a:lnTo>
                  <a:pt x="549948" y="0"/>
                </a:lnTo>
                <a:lnTo>
                  <a:pt x="0" y="0"/>
                </a:lnTo>
                <a:lnTo>
                  <a:pt x="0" y="458228"/>
                </a:lnTo>
                <a:close/>
              </a:path>
            </a:pathLst>
          </a:custGeom>
          <a:ln w="6096">
            <a:solidFill>
              <a:srgbClr val="2424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620010" y="3665982"/>
            <a:ext cx="236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latin typeface="Arial"/>
                <a:cs typeface="Arial"/>
              </a:rPr>
              <a:t>FS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3336" y="2734043"/>
            <a:ext cx="550545" cy="458470"/>
          </a:xfrm>
          <a:custGeom>
            <a:avLst/>
            <a:gdLst/>
            <a:ahLst/>
            <a:cxnLst/>
            <a:rect l="l" t="t" r="r" b="b"/>
            <a:pathLst>
              <a:path w="550544" h="458469">
                <a:moveTo>
                  <a:pt x="0" y="458228"/>
                </a:moveTo>
                <a:lnTo>
                  <a:pt x="549948" y="458228"/>
                </a:lnTo>
                <a:lnTo>
                  <a:pt x="549948" y="0"/>
                </a:lnTo>
                <a:lnTo>
                  <a:pt x="0" y="0"/>
                </a:lnTo>
                <a:lnTo>
                  <a:pt x="0" y="458228"/>
                </a:lnTo>
                <a:close/>
              </a:path>
            </a:pathLst>
          </a:custGeom>
          <a:solidFill>
            <a:srgbClr val="D1D1EE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83336" y="2734055"/>
            <a:ext cx="550545" cy="459105"/>
          </a:xfrm>
          <a:prstGeom prst="rect">
            <a:avLst/>
          </a:prstGeom>
          <a:ln w="6095">
            <a:solidFill>
              <a:srgbClr val="FFC000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855"/>
              </a:spcBef>
            </a:pPr>
            <a:r>
              <a:rPr sz="1400" b="1" spc="-5" dirty="0">
                <a:latin typeface="Arial"/>
                <a:cs typeface="Arial"/>
              </a:rPr>
              <a:t>EP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08048" y="2734043"/>
            <a:ext cx="550545" cy="458470"/>
          </a:xfrm>
          <a:custGeom>
            <a:avLst/>
            <a:gdLst/>
            <a:ahLst/>
            <a:cxnLst/>
            <a:rect l="l" t="t" r="r" b="b"/>
            <a:pathLst>
              <a:path w="550544" h="458469">
                <a:moveTo>
                  <a:pt x="0" y="458228"/>
                </a:moveTo>
                <a:lnTo>
                  <a:pt x="549948" y="458228"/>
                </a:lnTo>
                <a:lnTo>
                  <a:pt x="549948" y="0"/>
                </a:lnTo>
                <a:lnTo>
                  <a:pt x="0" y="0"/>
                </a:lnTo>
                <a:lnTo>
                  <a:pt x="0" y="458228"/>
                </a:lnTo>
                <a:close/>
              </a:path>
            </a:pathLst>
          </a:custGeom>
          <a:solidFill>
            <a:srgbClr val="D1D1EE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908048" y="2734055"/>
            <a:ext cx="550545" cy="459105"/>
          </a:xfrm>
          <a:prstGeom prst="rect">
            <a:avLst/>
          </a:prstGeom>
          <a:ln w="6096">
            <a:solidFill>
              <a:srgbClr val="000000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855"/>
              </a:spcBef>
            </a:pPr>
            <a:r>
              <a:rPr sz="1400" b="1" spc="-5" dirty="0">
                <a:latin typeface="Arial"/>
                <a:cs typeface="Arial"/>
              </a:rPr>
              <a:t>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60520" y="3566159"/>
            <a:ext cx="739140" cy="459105"/>
          </a:xfrm>
          <a:prstGeom prst="rect">
            <a:avLst/>
          </a:prstGeom>
          <a:solidFill>
            <a:srgbClr val="D1D1EE">
              <a:alpha val="50195"/>
            </a:srgbClr>
          </a:solidFill>
          <a:ln w="6096">
            <a:solidFill>
              <a:srgbClr val="242473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865"/>
              </a:spcBef>
            </a:pPr>
            <a:r>
              <a:rPr sz="1400" b="1" spc="-20" dirty="0">
                <a:latin typeface="Arial"/>
                <a:cs typeface="Arial"/>
              </a:rPr>
              <a:t>CDH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032760" y="2734043"/>
            <a:ext cx="550545" cy="458470"/>
          </a:xfrm>
          <a:custGeom>
            <a:avLst/>
            <a:gdLst/>
            <a:ahLst/>
            <a:cxnLst/>
            <a:rect l="l" t="t" r="r" b="b"/>
            <a:pathLst>
              <a:path w="550545" h="458469">
                <a:moveTo>
                  <a:pt x="0" y="458228"/>
                </a:moveTo>
                <a:lnTo>
                  <a:pt x="549948" y="458228"/>
                </a:lnTo>
                <a:lnTo>
                  <a:pt x="549948" y="0"/>
                </a:lnTo>
                <a:lnTo>
                  <a:pt x="0" y="0"/>
                </a:lnTo>
                <a:lnTo>
                  <a:pt x="0" y="458228"/>
                </a:lnTo>
                <a:close/>
              </a:path>
            </a:pathLst>
          </a:custGeom>
          <a:solidFill>
            <a:srgbClr val="D1D1EE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32760" y="2734055"/>
            <a:ext cx="550545" cy="459105"/>
          </a:xfrm>
          <a:prstGeom prst="rect">
            <a:avLst/>
          </a:prstGeom>
          <a:ln w="6096">
            <a:solidFill>
              <a:srgbClr val="242473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855"/>
              </a:spcBef>
            </a:pPr>
            <a:r>
              <a:rPr sz="1400" b="1" spc="-20" dirty="0">
                <a:latin typeface="Arial"/>
                <a:cs typeface="Arial"/>
              </a:rPr>
              <a:t>DC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54423" y="2734055"/>
            <a:ext cx="550545" cy="459105"/>
          </a:xfrm>
          <a:prstGeom prst="rect">
            <a:avLst/>
          </a:prstGeom>
          <a:solidFill>
            <a:srgbClr val="D1D1EE"/>
          </a:solidFill>
          <a:ln w="6096">
            <a:solidFill>
              <a:srgbClr val="242473"/>
            </a:solidFill>
          </a:ln>
        </p:spPr>
        <p:txBody>
          <a:bodyPr vert="horz" wrap="square" lIns="0" tIns="10858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855"/>
              </a:spcBef>
            </a:pPr>
            <a:r>
              <a:rPr sz="1400" b="1" spc="30" dirty="0">
                <a:latin typeface="Arial"/>
                <a:cs typeface="Arial"/>
              </a:rPr>
              <a:t>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95400" y="2924555"/>
            <a:ext cx="71755" cy="76200"/>
          </a:xfrm>
          <a:custGeom>
            <a:avLst/>
            <a:gdLst/>
            <a:ahLst/>
            <a:cxnLst/>
            <a:rect l="l" t="t" r="r" b="b"/>
            <a:pathLst>
              <a:path w="71755" h="76200">
                <a:moveTo>
                  <a:pt x="38100" y="0"/>
                </a:moveTo>
                <a:lnTo>
                  <a:pt x="0" y="38100"/>
                </a:lnTo>
                <a:lnTo>
                  <a:pt x="38100" y="76200"/>
                </a:lnTo>
                <a:lnTo>
                  <a:pt x="71500" y="42799"/>
                </a:lnTo>
                <a:lnTo>
                  <a:pt x="38100" y="42799"/>
                </a:lnTo>
                <a:lnTo>
                  <a:pt x="38100" y="33274"/>
                </a:lnTo>
                <a:lnTo>
                  <a:pt x="71374" y="33274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07210" y="2924555"/>
            <a:ext cx="66801" cy="76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33500" y="2957829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3274" y="0"/>
                </a:moveTo>
                <a:lnTo>
                  <a:pt x="0" y="0"/>
                </a:lnTo>
                <a:lnTo>
                  <a:pt x="0" y="9525"/>
                </a:lnTo>
                <a:lnTo>
                  <a:pt x="33400" y="9525"/>
                </a:lnTo>
                <a:lnTo>
                  <a:pt x="38100" y="4825"/>
                </a:lnTo>
                <a:lnTo>
                  <a:pt x="332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66774" y="2962592"/>
            <a:ext cx="440690" cy="0"/>
          </a:xfrm>
          <a:custGeom>
            <a:avLst/>
            <a:gdLst/>
            <a:ahLst/>
            <a:cxnLst/>
            <a:rect l="l" t="t" r="r" b="b"/>
            <a:pathLst>
              <a:path w="440689">
                <a:moveTo>
                  <a:pt x="0" y="0"/>
                </a:moveTo>
                <a:lnTo>
                  <a:pt x="440436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19910" y="2957829"/>
            <a:ext cx="63500" cy="9525"/>
          </a:xfrm>
          <a:custGeom>
            <a:avLst/>
            <a:gdLst/>
            <a:ahLst/>
            <a:cxnLst/>
            <a:rect l="l" t="t" r="r" b="b"/>
            <a:pathLst>
              <a:path w="63500" h="9525">
                <a:moveTo>
                  <a:pt x="53847" y="0"/>
                </a:moveTo>
                <a:lnTo>
                  <a:pt x="0" y="0"/>
                </a:lnTo>
                <a:lnTo>
                  <a:pt x="0" y="9525"/>
                </a:lnTo>
                <a:lnTo>
                  <a:pt x="54101" y="9525"/>
                </a:lnTo>
                <a:lnTo>
                  <a:pt x="63500" y="4825"/>
                </a:lnTo>
                <a:lnTo>
                  <a:pt x="53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44823" y="2924555"/>
            <a:ext cx="71755" cy="76200"/>
          </a:xfrm>
          <a:custGeom>
            <a:avLst/>
            <a:gdLst/>
            <a:ahLst/>
            <a:cxnLst/>
            <a:rect l="l" t="t" r="r" b="b"/>
            <a:pathLst>
              <a:path w="71754" h="76200">
                <a:moveTo>
                  <a:pt x="38226" y="0"/>
                </a:moveTo>
                <a:lnTo>
                  <a:pt x="0" y="38100"/>
                </a:lnTo>
                <a:lnTo>
                  <a:pt x="38226" y="76200"/>
                </a:lnTo>
                <a:lnTo>
                  <a:pt x="71627" y="42799"/>
                </a:lnTo>
                <a:lnTo>
                  <a:pt x="38226" y="42799"/>
                </a:lnTo>
                <a:lnTo>
                  <a:pt x="38226" y="33274"/>
                </a:lnTo>
                <a:lnTo>
                  <a:pt x="71500" y="33274"/>
                </a:lnTo>
                <a:lnTo>
                  <a:pt x="382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58030" y="2924555"/>
            <a:ext cx="66929" cy="76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83051" y="2957829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3274" y="0"/>
                </a:moveTo>
                <a:lnTo>
                  <a:pt x="0" y="0"/>
                </a:lnTo>
                <a:lnTo>
                  <a:pt x="0" y="9525"/>
                </a:lnTo>
                <a:lnTo>
                  <a:pt x="33400" y="9525"/>
                </a:lnTo>
                <a:lnTo>
                  <a:pt x="38100" y="4825"/>
                </a:lnTo>
                <a:lnTo>
                  <a:pt x="332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16325" y="2962592"/>
            <a:ext cx="441959" cy="0"/>
          </a:xfrm>
          <a:custGeom>
            <a:avLst/>
            <a:gdLst/>
            <a:ahLst/>
            <a:cxnLst/>
            <a:rect l="l" t="t" r="r" b="b"/>
            <a:pathLst>
              <a:path w="441960">
                <a:moveTo>
                  <a:pt x="0" y="0"/>
                </a:moveTo>
                <a:lnTo>
                  <a:pt x="44170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70730" y="2957829"/>
            <a:ext cx="64135" cy="9525"/>
          </a:xfrm>
          <a:custGeom>
            <a:avLst/>
            <a:gdLst/>
            <a:ahLst/>
            <a:cxnLst/>
            <a:rect l="l" t="t" r="r" b="b"/>
            <a:pathLst>
              <a:path w="64135" h="9525">
                <a:moveTo>
                  <a:pt x="53975" y="0"/>
                </a:moveTo>
                <a:lnTo>
                  <a:pt x="0" y="0"/>
                </a:lnTo>
                <a:lnTo>
                  <a:pt x="0" y="9525"/>
                </a:lnTo>
                <a:lnTo>
                  <a:pt x="54229" y="9525"/>
                </a:lnTo>
                <a:lnTo>
                  <a:pt x="63627" y="4825"/>
                </a:lnTo>
                <a:lnTo>
                  <a:pt x="539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70276" y="3758184"/>
            <a:ext cx="71755" cy="76200"/>
          </a:xfrm>
          <a:custGeom>
            <a:avLst/>
            <a:gdLst/>
            <a:ahLst/>
            <a:cxnLst/>
            <a:rect l="l" t="t" r="r" b="b"/>
            <a:pathLst>
              <a:path w="71755" h="76200">
                <a:moveTo>
                  <a:pt x="38100" y="0"/>
                </a:moveTo>
                <a:lnTo>
                  <a:pt x="0" y="38100"/>
                </a:lnTo>
                <a:lnTo>
                  <a:pt x="38100" y="76200"/>
                </a:lnTo>
                <a:lnTo>
                  <a:pt x="71374" y="42926"/>
                </a:lnTo>
                <a:lnTo>
                  <a:pt x="38100" y="42926"/>
                </a:lnTo>
                <a:lnTo>
                  <a:pt x="38100" y="33401"/>
                </a:lnTo>
                <a:lnTo>
                  <a:pt x="71500" y="33401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59428" y="3758184"/>
            <a:ext cx="66801" cy="76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08376" y="3791584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3400" y="0"/>
                </a:moveTo>
                <a:lnTo>
                  <a:pt x="0" y="0"/>
                </a:lnTo>
                <a:lnTo>
                  <a:pt x="0" y="9525"/>
                </a:lnTo>
                <a:lnTo>
                  <a:pt x="33274" y="9525"/>
                </a:lnTo>
                <a:lnTo>
                  <a:pt x="38100" y="4698"/>
                </a:lnTo>
                <a:lnTo>
                  <a:pt x="33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41650" y="3796347"/>
            <a:ext cx="1017905" cy="0"/>
          </a:xfrm>
          <a:custGeom>
            <a:avLst/>
            <a:gdLst/>
            <a:ahLst/>
            <a:cxnLst/>
            <a:rect l="l" t="t" r="r" b="b"/>
            <a:pathLst>
              <a:path w="1017904">
                <a:moveTo>
                  <a:pt x="0" y="0"/>
                </a:moveTo>
                <a:lnTo>
                  <a:pt x="1017777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72128" y="3791584"/>
            <a:ext cx="63500" cy="9525"/>
          </a:xfrm>
          <a:custGeom>
            <a:avLst/>
            <a:gdLst/>
            <a:ahLst/>
            <a:cxnLst/>
            <a:rect l="l" t="t" r="r" b="b"/>
            <a:pathLst>
              <a:path w="63500" h="9525">
                <a:moveTo>
                  <a:pt x="54101" y="0"/>
                </a:moveTo>
                <a:lnTo>
                  <a:pt x="0" y="0"/>
                </a:lnTo>
                <a:lnTo>
                  <a:pt x="0" y="9525"/>
                </a:lnTo>
                <a:lnTo>
                  <a:pt x="53848" y="9525"/>
                </a:lnTo>
                <a:lnTo>
                  <a:pt x="63500" y="4698"/>
                </a:lnTo>
                <a:lnTo>
                  <a:pt x="541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81630" y="3757676"/>
            <a:ext cx="66801" cy="76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77542" y="3226054"/>
            <a:ext cx="204470" cy="574675"/>
          </a:xfrm>
          <a:custGeom>
            <a:avLst/>
            <a:gdLst/>
            <a:ahLst/>
            <a:cxnLst/>
            <a:rect l="l" t="t" r="r" b="b"/>
            <a:pathLst>
              <a:path w="204469" h="574675">
                <a:moveTo>
                  <a:pt x="0" y="0"/>
                </a:moveTo>
                <a:lnTo>
                  <a:pt x="0" y="572389"/>
                </a:lnTo>
                <a:lnTo>
                  <a:pt x="2158" y="574548"/>
                </a:lnTo>
                <a:lnTo>
                  <a:pt x="204088" y="574548"/>
                </a:lnTo>
                <a:lnTo>
                  <a:pt x="204088" y="569722"/>
                </a:lnTo>
                <a:lnTo>
                  <a:pt x="9525" y="569722"/>
                </a:lnTo>
                <a:lnTo>
                  <a:pt x="4825" y="565023"/>
                </a:lnTo>
                <a:lnTo>
                  <a:pt x="9525" y="565023"/>
                </a:lnTo>
                <a:lnTo>
                  <a:pt x="9525" y="4825"/>
                </a:lnTo>
                <a:lnTo>
                  <a:pt x="4825" y="482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94330" y="3791077"/>
            <a:ext cx="63500" cy="9525"/>
          </a:xfrm>
          <a:custGeom>
            <a:avLst/>
            <a:gdLst/>
            <a:ahLst/>
            <a:cxnLst/>
            <a:rect l="l" t="t" r="r" b="b"/>
            <a:pathLst>
              <a:path w="63500" h="9525">
                <a:moveTo>
                  <a:pt x="54101" y="0"/>
                </a:moveTo>
                <a:lnTo>
                  <a:pt x="0" y="0"/>
                </a:lnTo>
                <a:lnTo>
                  <a:pt x="0" y="9525"/>
                </a:lnTo>
                <a:lnTo>
                  <a:pt x="53848" y="9525"/>
                </a:lnTo>
                <a:lnTo>
                  <a:pt x="63500" y="4699"/>
                </a:lnTo>
                <a:lnTo>
                  <a:pt x="541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87067" y="3793427"/>
            <a:ext cx="194945" cy="0"/>
          </a:xfrm>
          <a:custGeom>
            <a:avLst/>
            <a:gdLst/>
            <a:ahLst/>
            <a:cxnLst/>
            <a:rect l="l" t="t" r="r" b="b"/>
            <a:pathLst>
              <a:path w="194944">
                <a:moveTo>
                  <a:pt x="0" y="0"/>
                </a:moveTo>
                <a:lnTo>
                  <a:pt x="194462" y="0"/>
                </a:lnTo>
              </a:path>
            </a:pathLst>
          </a:custGeom>
          <a:ln w="46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144267" y="3154679"/>
            <a:ext cx="76200" cy="76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95955" y="3528948"/>
            <a:ext cx="75945" cy="763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729229" y="2957829"/>
            <a:ext cx="227965" cy="575945"/>
          </a:xfrm>
          <a:custGeom>
            <a:avLst/>
            <a:gdLst/>
            <a:ahLst/>
            <a:cxnLst/>
            <a:rect l="l" t="t" r="r" b="b"/>
            <a:pathLst>
              <a:path w="227964" h="575945">
                <a:moveTo>
                  <a:pt x="227583" y="0"/>
                </a:moveTo>
                <a:lnTo>
                  <a:pt x="2031" y="0"/>
                </a:lnTo>
                <a:lnTo>
                  <a:pt x="0" y="2159"/>
                </a:lnTo>
                <a:lnTo>
                  <a:pt x="0" y="575818"/>
                </a:lnTo>
                <a:lnTo>
                  <a:pt x="4699" y="571119"/>
                </a:lnTo>
                <a:lnTo>
                  <a:pt x="9525" y="571119"/>
                </a:lnTo>
                <a:lnTo>
                  <a:pt x="9525" y="9652"/>
                </a:lnTo>
                <a:lnTo>
                  <a:pt x="4699" y="9652"/>
                </a:lnTo>
                <a:lnTo>
                  <a:pt x="9525" y="4953"/>
                </a:lnTo>
                <a:lnTo>
                  <a:pt x="227583" y="4953"/>
                </a:lnTo>
                <a:lnTo>
                  <a:pt x="2275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33929" y="2924555"/>
            <a:ext cx="298831" cy="763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29043" y="3381755"/>
            <a:ext cx="71755" cy="76200"/>
          </a:xfrm>
          <a:custGeom>
            <a:avLst/>
            <a:gdLst/>
            <a:ahLst/>
            <a:cxnLst/>
            <a:rect l="l" t="t" r="r" b="b"/>
            <a:pathLst>
              <a:path w="71754" h="76200">
                <a:moveTo>
                  <a:pt x="38100" y="0"/>
                </a:moveTo>
                <a:lnTo>
                  <a:pt x="0" y="38100"/>
                </a:lnTo>
                <a:lnTo>
                  <a:pt x="38100" y="76200"/>
                </a:lnTo>
                <a:lnTo>
                  <a:pt x="71500" y="42799"/>
                </a:lnTo>
                <a:lnTo>
                  <a:pt x="38100" y="42799"/>
                </a:lnTo>
                <a:lnTo>
                  <a:pt x="38100" y="33274"/>
                </a:lnTo>
                <a:lnTo>
                  <a:pt x="71374" y="33274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36382" y="3381755"/>
            <a:ext cx="66801" cy="76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867143" y="3415029"/>
            <a:ext cx="38100" cy="9525"/>
          </a:xfrm>
          <a:custGeom>
            <a:avLst/>
            <a:gdLst/>
            <a:ahLst/>
            <a:cxnLst/>
            <a:rect l="l" t="t" r="r" b="b"/>
            <a:pathLst>
              <a:path w="38100" h="9525">
                <a:moveTo>
                  <a:pt x="33274" y="0"/>
                </a:moveTo>
                <a:lnTo>
                  <a:pt x="0" y="0"/>
                </a:lnTo>
                <a:lnTo>
                  <a:pt x="0" y="9525"/>
                </a:lnTo>
                <a:lnTo>
                  <a:pt x="33400" y="9525"/>
                </a:lnTo>
                <a:lnTo>
                  <a:pt x="38100" y="4825"/>
                </a:lnTo>
                <a:lnTo>
                  <a:pt x="332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00418" y="3419792"/>
            <a:ext cx="735965" cy="0"/>
          </a:xfrm>
          <a:custGeom>
            <a:avLst/>
            <a:gdLst/>
            <a:ahLst/>
            <a:cxnLst/>
            <a:rect l="l" t="t" r="r" b="b"/>
            <a:pathLst>
              <a:path w="735965">
                <a:moveTo>
                  <a:pt x="0" y="0"/>
                </a:moveTo>
                <a:lnTo>
                  <a:pt x="73596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49082" y="3415029"/>
            <a:ext cx="63500" cy="9525"/>
          </a:xfrm>
          <a:custGeom>
            <a:avLst/>
            <a:gdLst/>
            <a:ahLst/>
            <a:cxnLst/>
            <a:rect l="l" t="t" r="r" b="b"/>
            <a:pathLst>
              <a:path w="63500" h="9525">
                <a:moveTo>
                  <a:pt x="53848" y="0"/>
                </a:moveTo>
                <a:lnTo>
                  <a:pt x="0" y="0"/>
                </a:lnTo>
                <a:lnTo>
                  <a:pt x="0" y="9525"/>
                </a:lnTo>
                <a:lnTo>
                  <a:pt x="54101" y="9525"/>
                </a:lnTo>
                <a:lnTo>
                  <a:pt x="63500" y="4825"/>
                </a:lnTo>
                <a:lnTo>
                  <a:pt x="53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063869" y="3390900"/>
            <a:ext cx="66801" cy="76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276088" y="3428936"/>
            <a:ext cx="788035" cy="0"/>
          </a:xfrm>
          <a:custGeom>
            <a:avLst/>
            <a:gdLst/>
            <a:ahLst/>
            <a:cxnLst/>
            <a:rect l="l" t="t" r="r" b="b"/>
            <a:pathLst>
              <a:path w="788035">
                <a:moveTo>
                  <a:pt x="0" y="0"/>
                </a:moveTo>
                <a:lnTo>
                  <a:pt x="78779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076569" y="3424173"/>
            <a:ext cx="63500" cy="9525"/>
          </a:xfrm>
          <a:custGeom>
            <a:avLst/>
            <a:gdLst/>
            <a:ahLst/>
            <a:cxnLst/>
            <a:rect l="l" t="t" r="r" b="b"/>
            <a:pathLst>
              <a:path w="63500" h="9525">
                <a:moveTo>
                  <a:pt x="53847" y="0"/>
                </a:moveTo>
                <a:lnTo>
                  <a:pt x="0" y="0"/>
                </a:lnTo>
                <a:lnTo>
                  <a:pt x="0" y="9525"/>
                </a:lnTo>
                <a:lnTo>
                  <a:pt x="54101" y="9525"/>
                </a:lnTo>
                <a:lnTo>
                  <a:pt x="63500" y="4825"/>
                </a:lnTo>
                <a:lnTo>
                  <a:pt x="53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8068309" y="6510948"/>
            <a:ext cx="41529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spc="-5" dirty="0">
                <a:latin typeface="Arial"/>
                <a:cs typeface="Arial"/>
              </a:rPr>
              <a:pPr marL="25400">
                <a:lnSpc>
                  <a:spcPts val="2090"/>
                </a:lnSpc>
              </a:pPr>
              <a:t>113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5814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Environmental Test</a:t>
            </a:r>
            <a:r>
              <a:rPr spc="-35" dirty="0"/>
              <a:t> </a:t>
            </a:r>
            <a:r>
              <a:rPr dirty="0"/>
              <a:t>Plan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13131" y="1227836"/>
            <a:ext cx="54006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The following </a:t>
            </a:r>
            <a:r>
              <a:rPr sz="1400" dirty="0">
                <a:latin typeface="Arial"/>
                <a:cs typeface="Arial"/>
              </a:rPr>
              <a:t>table </a:t>
            </a:r>
            <a:r>
              <a:rPr sz="1400" spc="-5" dirty="0">
                <a:latin typeface="Arial"/>
                <a:cs typeface="Arial"/>
              </a:rPr>
              <a:t>gives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10" dirty="0">
                <a:latin typeface="Arial"/>
                <a:cs typeface="Arial"/>
              </a:rPr>
              <a:t>environmental </a:t>
            </a:r>
            <a:r>
              <a:rPr sz="1400" dirty="0">
                <a:latin typeface="Arial"/>
                <a:cs typeface="Arial"/>
              </a:rPr>
              <a:t>tests for the</a:t>
            </a:r>
            <a:r>
              <a:rPr sz="1400" spc="-2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subsystems: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600" y="1944623"/>
            <a:ext cx="8686800" cy="17373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68309" y="6510948"/>
            <a:ext cx="41529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fld id="{81D60167-4931-47E6-BA6A-407CBD079E47}" type="slidenum">
              <a:rPr sz="1800" spc="-5" dirty="0">
                <a:latin typeface="Arial"/>
                <a:cs typeface="Arial"/>
              </a:rPr>
              <a:pPr marL="25400">
                <a:lnSpc>
                  <a:spcPts val="2090"/>
                </a:lnSpc>
              </a:pPr>
              <a:t>114</a:t>
            </a:fld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3613" y="131784"/>
            <a:ext cx="769620" cy="353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82292" y="2597276"/>
            <a:ext cx="59804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333399"/>
                </a:solidFill>
                <a:latin typeface="Arial"/>
                <a:cs typeface="Arial"/>
              </a:rPr>
              <a:t>Mission </a:t>
            </a:r>
            <a:r>
              <a:rPr sz="3200" b="1" dirty="0">
                <a:solidFill>
                  <a:srgbClr val="333399"/>
                </a:solidFill>
                <a:latin typeface="Arial"/>
                <a:cs typeface="Arial"/>
              </a:rPr>
              <a:t>Operations &amp;</a:t>
            </a:r>
            <a:r>
              <a:rPr sz="3200" b="1" spc="-13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333399"/>
                </a:solidFill>
                <a:latin typeface="Arial"/>
                <a:cs typeface="Arial"/>
              </a:rPr>
              <a:t>Analysis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359393" y="652017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115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17926" y="3872865"/>
            <a:ext cx="26314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007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Presenter  </a:t>
            </a:r>
            <a:r>
              <a:rPr sz="2400" b="1" dirty="0">
                <a:latin typeface="Arial"/>
                <a:cs typeface="Arial"/>
              </a:rPr>
              <a:t>Iuliu </a:t>
            </a:r>
            <a:r>
              <a:rPr sz="2400" b="1" spc="-5" dirty="0">
                <a:latin typeface="Arial"/>
                <a:cs typeface="Arial"/>
              </a:rPr>
              <a:t>Ardelean</a:t>
            </a:r>
            <a:r>
              <a:rPr sz="2400" b="1" spc="-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(IA)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Overview </a:t>
            </a:r>
            <a:r>
              <a:rPr dirty="0"/>
              <a:t>of Mission </a:t>
            </a:r>
            <a:r>
              <a:rPr spc="-5" dirty="0"/>
              <a:t>Sequence</a:t>
            </a:r>
            <a:r>
              <a:rPr spc="-50" dirty="0"/>
              <a:t> </a:t>
            </a:r>
            <a:r>
              <a:rPr dirty="0"/>
              <a:t>of  </a:t>
            </a:r>
            <a:r>
              <a:rPr spc="-5" dirty="0"/>
              <a:t>Events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116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7340" y="1306830"/>
            <a:ext cx="6284595" cy="3227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ROLES &amp;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RESPONSIBILITIES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Mission Control Officer: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ZN</a:t>
            </a:r>
            <a:endParaRPr sz="1400">
              <a:latin typeface="Arial"/>
              <a:cs typeface="Arial"/>
            </a:endParaRPr>
          </a:p>
          <a:p>
            <a:pPr marL="12700" marR="3237865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Ground Station </a:t>
            </a:r>
            <a:r>
              <a:rPr sz="1400" spc="-5" dirty="0">
                <a:latin typeface="Arial"/>
                <a:cs typeface="Arial"/>
              </a:rPr>
              <a:t>Crew: </a:t>
            </a:r>
            <a:r>
              <a:rPr sz="1400" dirty="0">
                <a:latin typeface="Arial"/>
                <a:cs typeface="Arial"/>
              </a:rPr>
              <a:t>IA, </a:t>
            </a:r>
            <a:r>
              <a:rPr sz="1400" spc="-5" dirty="0">
                <a:latin typeface="Arial"/>
                <a:cs typeface="Arial"/>
              </a:rPr>
              <a:t>LAF, NZ,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RS  Recovery Crew: </a:t>
            </a:r>
            <a:r>
              <a:rPr sz="1400" dirty="0">
                <a:latin typeface="Arial"/>
                <a:cs typeface="Arial"/>
              </a:rPr>
              <a:t>AS, </a:t>
            </a:r>
            <a:r>
              <a:rPr sz="1400" spc="-5" dirty="0">
                <a:latin typeface="Arial"/>
                <a:cs typeface="Arial"/>
              </a:rPr>
              <a:t>NSL, DJ, ZC,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CanSat </a:t>
            </a:r>
            <a:r>
              <a:rPr sz="1400" spc="-5" dirty="0">
                <a:latin typeface="Arial"/>
                <a:cs typeface="Arial"/>
              </a:rPr>
              <a:t>Crew: </a:t>
            </a:r>
            <a:r>
              <a:rPr sz="1400" dirty="0">
                <a:latin typeface="Arial"/>
                <a:cs typeface="Arial"/>
              </a:rPr>
              <a:t>IA, </a:t>
            </a:r>
            <a:r>
              <a:rPr sz="1400" spc="-5" dirty="0">
                <a:latin typeface="Arial"/>
                <a:cs typeface="Arial"/>
              </a:rPr>
              <a:t>LAF, </a:t>
            </a:r>
            <a:r>
              <a:rPr sz="1400" dirty="0">
                <a:latin typeface="Arial"/>
                <a:cs typeface="Arial"/>
              </a:rPr>
              <a:t>RS, AS, NSL, </a:t>
            </a:r>
            <a:r>
              <a:rPr sz="1400" spc="-5" dirty="0">
                <a:latin typeface="Arial"/>
                <a:cs typeface="Arial"/>
              </a:rPr>
              <a:t>DJ, ZC,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FINAL INTEGRATION AND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TESTING: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Arial"/>
                <a:cs typeface="Arial"/>
              </a:rPr>
              <a:t>Between </a:t>
            </a:r>
            <a:r>
              <a:rPr sz="1400" dirty="0">
                <a:latin typeface="Arial"/>
                <a:cs typeface="Arial"/>
              </a:rPr>
              <a:t>0800 and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1200.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Arial"/>
                <a:cs typeface="Arial"/>
              </a:rPr>
              <a:t>Full </a:t>
            </a:r>
            <a:r>
              <a:rPr sz="1400" dirty="0">
                <a:latin typeface="Arial"/>
                <a:cs typeface="Arial"/>
              </a:rPr>
              <a:t>team </a:t>
            </a:r>
            <a:r>
              <a:rPr sz="1400" spc="-5" dirty="0">
                <a:latin typeface="Arial"/>
                <a:cs typeface="Arial"/>
              </a:rPr>
              <a:t>involved, except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ZN.</a:t>
            </a:r>
            <a:endParaRPr sz="1400">
              <a:latin typeface="Arial"/>
              <a:cs typeface="Arial"/>
            </a:endParaRPr>
          </a:p>
          <a:p>
            <a:pPr marL="299085" marR="480059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"/>
                <a:cs typeface="Arial"/>
              </a:rPr>
              <a:t>Multiple CanSat I&amp;T procedures </a:t>
            </a:r>
            <a:r>
              <a:rPr sz="1400" spc="-5" dirty="0">
                <a:latin typeface="Arial"/>
                <a:cs typeface="Arial"/>
              </a:rPr>
              <a:t>will </a:t>
            </a:r>
            <a:r>
              <a:rPr sz="1400" dirty="0">
                <a:latin typeface="Arial"/>
                <a:cs typeface="Arial"/>
              </a:rPr>
              <a:t>be done before the competition</a:t>
            </a:r>
            <a:r>
              <a:rPr sz="1400" spc="-2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  ensure </a:t>
            </a:r>
            <a:r>
              <a:rPr sz="1400" spc="-5" dirty="0">
                <a:latin typeface="Arial"/>
                <a:cs typeface="Arial"/>
              </a:rPr>
              <a:t>everything </a:t>
            </a:r>
            <a:r>
              <a:rPr sz="1400" dirty="0">
                <a:latin typeface="Arial"/>
                <a:cs typeface="Arial"/>
              </a:rPr>
              <a:t>runs </a:t>
            </a:r>
            <a:r>
              <a:rPr sz="1400" spc="-5" dirty="0">
                <a:latin typeface="Arial"/>
                <a:cs typeface="Arial"/>
              </a:rPr>
              <a:t>smoothly. </a:t>
            </a:r>
            <a:r>
              <a:rPr sz="1400" dirty="0">
                <a:latin typeface="Arial"/>
                <a:cs typeface="Arial"/>
              </a:rPr>
              <a:t>Performed by CanSat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Crew.</a:t>
            </a:r>
            <a:endParaRPr sz="140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"/>
                <a:cs typeface="Arial"/>
              </a:rPr>
              <a:t>Antenna and </a:t>
            </a:r>
            <a:r>
              <a:rPr sz="1400" spc="-5" dirty="0">
                <a:latin typeface="Arial"/>
                <a:cs typeface="Arial"/>
              </a:rPr>
              <a:t>GCS </a:t>
            </a:r>
            <a:r>
              <a:rPr sz="1400" dirty="0">
                <a:latin typeface="Arial"/>
                <a:cs typeface="Arial"/>
              </a:rPr>
              <a:t>setup </a:t>
            </a:r>
            <a:r>
              <a:rPr sz="1400" spc="-5" dirty="0">
                <a:latin typeface="Arial"/>
                <a:cs typeface="Arial"/>
              </a:rPr>
              <a:t>will </a:t>
            </a:r>
            <a:r>
              <a:rPr sz="1400" dirty="0">
                <a:latin typeface="Arial"/>
                <a:cs typeface="Arial"/>
              </a:rPr>
              <a:t>be performed by </a:t>
            </a:r>
            <a:r>
              <a:rPr sz="1400" spc="-5" dirty="0">
                <a:latin typeface="Arial"/>
                <a:cs typeface="Arial"/>
              </a:rPr>
              <a:t>GCS Crew. </a:t>
            </a:r>
            <a:r>
              <a:rPr sz="1400" dirty="0">
                <a:latin typeface="Arial"/>
                <a:cs typeface="Arial"/>
              </a:rPr>
              <a:t>Simple plug-and-  play philosophy stands behind the design of the </a:t>
            </a:r>
            <a:r>
              <a:rPr sz="1400" spc="-5" dirty="0">
                <a:latin typeface="Arial"/>
                <a:cs typeface="Arial"/>
              </a:rPr>
              <a:t>GCS </a:t>
            </a:r>
            <a:r>
              <a:rPr sz="1400" dirty="0">
                <a:latin typeface="Arial"/>
                <a:cs typeface="Arial"/>
              </a:rPr>
              <a:t>and Antenna</a:t>
            </a:r>
            <a:r>
              <a:rPr sz="1400" spc="-2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systems.</a:t>
            </a:r>
            <a:endParaRPr sz="1400">
              <a:latin typeface="Arial"/>
              <a:cs typeface="Arial"/>
            </a:endParaRPr>
          </a:p>
          <a:p>
            <a:pPr marL="299085" marR="659130" indent="-286385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"/>
                <a:cs typeface="Arial"/>
              </a:rPr>
              <a:t>A detailed I&amp;T Plan </a:t>
            </a:r>
            <a:r>
              <a:rPr sz="1400" spc="-5" dirty="0">
                <a:latin typeface="Arial"/>
                <a:cs typeface="Arial"/>
              </a:rPr>
              <a:t>will </a:t>
            </a:r>
            <a:r>
              <a:rPr sz="1400" dirty="0">
                <a:latin typeface="Arial"/>
                <a:cs typeface="Arial"/>
              </a:rPr>
              <a:t>be created to aid this process – see</a:t>
            </a:r>
            <a:r>
              <a:rPr sz="1400" spc="-2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Mission  Operations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Manual.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Overview </a:t>
            </a:r>
            <a:r>
              <a:rPr dirty="0"/>
              <a:t>of Mission </a:t>
            </a:r>
            <a:r>
              <a:rPr spc="-5" dirty="0"/>
              <a:t>Sequence</a:t>
            </a:r>
            <a:r>
              <a:rPr spc="-50" dirty="0"/>
              <a:t> </a:t>
            </a:r>
            <a:r>
              <a:rPr dirty="0"/>
              <a:t>of  </a:t>
            </a:r>
            <a:r>
              <a:rPr spc="-5" dirty="0"/>
              <a:t>Events</a:t>
            </a:r>
          </a:p>
        </p:txBody>
      </p:sp>
      <p:sp>
        <p:nvSpPr>
          <p:cNvPr id="9" name="object 9"/>
          <p:cNvSpPr/>
          <p:nvPr/>
        </p:nvSpPr>
        <p:spPr>
          <a:xfrm>
            <a:off x="1315211" y="1319783"/>
            <a:ext cx="125095" cy="1039494"/>
          </a:xfrm>
          <a:custGeom>
            <a:avLst/>
            <a:gdLst/>
            <a:ahLst/>
            <a:cxnLst/>
            <a:rect l="l" t="t" r="r" b="b"/>
            <a:pathLst>
              <a:path w="125094" h="1039494">
                <a:moveTo>
                  <a:pt x="0" y="1039368"/>
                </a:moveTo>
                <a:lnTo>
                  <a:pt x="124968" y="1039368"/>
                </a:lnTo>
                <a:lnTo>
                  <a:pt x="124968" y="0"/>
                </a:lnTo>
                <a:lnTo>
                  <a:pt x="0" y="0"/>
                </a:lnTo>
                <a:lnTo>
                  <a:pt x="0" y="1039368"/>
                </a:lnTo>
                <a:close/>
              </a:path>
            </a:pathLst>
          </a:custGeom>
          <a:solidFill>
            <a:srgbClr val="2F2F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6517" y="1113282"/>
            <a:ext cx="1393190" cy="835660"/>
          </a:xfrm>
          <a:custGeom>
            <a:avLst/>
            <a:gdLst/>
            <a:ahLst/>
            <a:cxnLst/>
            <a:rect l="l" t="t" r="r" b="b"/>
            <a:pathLst>
              <a:path w="1393189" h="835660">
                <a:moveTo>
                  <a:pt x="1309370" y="0"/>
                </a:moveTo>
                <a:lnTo>
                  <a:pt x="83515" y="0"/>
                </a:lnTo>
                <a:lnTo>
                  <a:pt x="51006" y="6556"/>
                </a:lnTo>
                <a:lnTo>
                  <a:pt x="24460" y="24447"/>
                </a:lnTo>
                <a:lnTo>
                  <a:pt x="6562" y="51006"/>
                </a:lnTo>
                <a:lnTo>
                  <a:pt x="0" y="83565"/>
                </a:lnTo>
                <a:lnTo>
                  <a:pt x="0" y="751585"/>
                </a:lnTo>
                <a:lnTo>
                  <a:pt x="6562" y="784145"/>
                </a:lnTo>
                <a:lnTo>
                  <a:pt x="24460" y="810704"/>
                </a:lnTo>
                <a:lnTo>
                  <a:pt x="51006" y="828595"/>
                </a:lnTo>
                <a:lnTo>
                  <a:pt x="83515" y="835151"/>
                </a:lnTo>
                <a:lnTo>
                  <a:pt x="1309370" y="835151"/>
                </a:lnTo>
                <a:lnTo>
                  <a:pt x="1341929" y="828595"/>
                </a:lnTo>
                <a:lnTo>
                  <a:pt x="1368488" y="810704"/>
                </a:lnTo>
                <a:lnTo>
                  <a:pt x="1386379" y="784145"/>
                </a:lnTo>
                <a:lnTo>
                  <a:pt x="1392936" y="751585"/>
                </a:lnTo>
                <a:lnTo>
                  <a:pt x="1392936" y="83565"/>
                </a:lnTo>
                <a:lnTo>
                  <a:pt x="1386379" y="51006"/>
                </a:lnTo>
                <a:lnTo>
                  <a:pt x="1368488" y="24447"/>
                </a:lnTo>
                <a:lnTo>
                  <a:pt x="1341929" y="6556"/>
                </a:lnTo>
                <a:lnTo>
                  <a:pt x="1309370" y="0"/>
                </a:lnTo>
                <a:close/>
              </a:path>
            </a:pathLst>
          </a:custGeom>
          <a:solidFill>
            <a:srgbClr val="2C2C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6517" y="1113282"/>
            <a:ext cx="1393190" cy="835660"/>
          </a:xfrm>
          <a:custGeom>
            <a:avLst/>
            <a:gdLst/>
            <a:ahLst/>
            <a:cxnLst/>
            <a:rect l="l" t="t" r="r" b="b"/>
            <a:pathLst>
              <a:path w="1393189" h="835660">
                <a:moveTo>
                  <a:pt x="0" y="83565"/>
                </a:moveTo>
                <a:lnTo>
                  <a:pt x="6562" y="51006"/>
                </a:lnTo>
                <a:lnTo>
                  <a:pt x="24460" y="24447"/>
                </a:lnTo>
                <a:lnTo>
                  <a:pt x="51006" y="6556"/>
                </a:lnTo>
                <a:lnTo>
                  <a:pt x="83515" y="0"/>
                </a:lnTo>
                <a:lnTo>
                  <a:pt x="1309370" y="0"/>
                </a:lnTo>
                <a:lnTo>
                  <a:pt x="1341929" y="6556"/>
                </a:lnTo>
                <a:lnTo>
                  <a:pt x="1368488" y="24447"/>
                </a:lnTo>
                <a:lnTo>
                  <a:pt x="1386379" y="51006"/>
                </a:lnTo>
                <a:lnTo>
                  <a:pt x="1392936" y="83565"/>
                </a:lnTo>
                <a:lnTo>
                  <a:pt x="1392936" y="751585"/>
                </a:lnTo>
                <a:lnTo>
                  <a:pt x="1386379" y="784145"/>
                </a:lnTo>
                <a:lnTo>
                  <a:pt x="1368488" y="810704"/>
                </a:lnTo>
                <a:lnTo>
                  <a:pt x="1341929" y="828595"/>
                </a:lnTo>
                <a:lnTo>
                  <a:pt x="1309370" y="835151"/>
                </a:lnTo>
                <a:lnTo>
                  <a:pt x="83515" y="835151"/>
                </a:lnTo>
                <a:lnTo>
                  <a:pt x="51006" y="828595"/>
                </a:lnTo>
                <a:lnTo>
                  <a:pt x="24460" y="810704"/>
                </a:lnTo>
                <a:lnTo>
                  <a:pt x="6562" y="784145"/>
                </a:lnTo>
                <a:lnTo>
                  <a:pt x="0" y="751585"/>
                </a:lnTo>
                <a:lnTo>
                  <a:pt x="0" y="8356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83030" y="1364742"/>
            <a:ext cx="12192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Arrival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0800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0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Full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14297" y="1495805"/>
            <a:ext cx="3575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15211" y="2363723"/>
            <a:ext cx="125095" cy="1039494"/>
          </a:xfrm>
          <a:custGeom>
            <a:avLst/>
            <a:gdLst/>
            <a:ahLst/>
            <a:cxnLst/>
            <a:rect l="l" t="t" r="r" b="b"/>
            <a:pathLst>
              <a:path w="125094" h="1039495">
                <a:moveTo>
                  <a:pt x="0" y="1039367"/>
                </a:moveTo>
                <a:lnTo>
                  <a:pt x="124968" y="1039367"/>
                </a:lnTo>
                <a:lnTo>
                  <a:pt x="124968" y="0"/>
                </a:lnTo>
                <a:lnTo>
                  <a:pt x="0" y="0"/>
                </a:lnTo>
                <a:lnTo>
                  <a:pt x="0" y="1039367"/>
                </a:lnTo>
                <a:close/>
              </a:path>
            </a:pathLst>
          </a:custGeom>
          <a:solidFill>
            <a:srgbClr val="353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6517" y="2157222"/>
            <a:ext cx="1393190" cy="836930"/>
          </a:xfrm>
          <a:custGeom>
            <a:avLst/>
            <a:gdLst/>
            <a:ahLst/>
            <a:cxnLst/>
            <a:rect l="l" t="t" r="r" b="b"/>
            <a:pathLst>
              <a:path w="1393189" h="836930">
                <a:moveTo>
                  <a:pt x="1309243" y="0"/>
                </a:moveTo>
                <a:lnTo>
                  <a:pt x="83667" y="0"/>
                </a:lnTo>
                <a:lnTo>
                  <a:pt x="51102" y="6576"/>
                </a:lnTo>
                <a:lnTo>
                  <a:pt x="24507" y="24511"/>
                </a:lnTo>
                <a:lnTo>
                  <a:pt x="6575" y="51113"/>
                </a:lnTo>
                <a:lnTo>
                  <a:pt x="0" y="83692"/>
                </a:lnTo>
                <a:lnTo>
                  <a:pt x="0" y="752982"/>
                </a:lnTo>
                <a:lnTo>
                  <a:pt x="6575" y="785562"/>
                </a:lnTo>
                <a:lnTo>
                  <a:pt x="24507" y="812164"/>
                </a:lnTo>
                <a:lnTo>
                  <a:pt x="51102" y="830099"/>
                </a:lnTo>
                <a:lnTo>
                  <a:pt x="83667" y="836676"/>
                </a:lnTo>
                <a:lnTo>
                  <a:pt x="1309243" y="836676"/>
                </a:lnTo>
                <a:lnTo>
                  <a:pt x="1341822" y="830099"/>
                </a:lnTo>
                <a:lnTo>
                  <a:pt x="1368425" y="812164"/>
                </a:lnTo>
                <a:lnTo>
                  <a:pt x="1386359" y="785562"/>
                </a:lnTo>
                <a:lnTo>
                  <a:pt x="1392936" y="752982"/>
                </a:lnTo>
                <a:lnTo>
                  <a:pt x="1392936" y="83692"/>
                </a:lnTo>
                <a:lnTo>
                  <a:pt x="1386359" y="51113"/>
                </a:lnTo>
                <a:lnTo>
                  <a:pt x="1368425" y="24511"/>
                </a:lnTo>
                <a:lnTo>
                  <a:pt x="1341822" y="6576"/>
                </a:lnTo>
                <a:lnTo>
                  <a:pt x="1309243" y="0"/>
                </a:lnTo>
                <a:close/>
              </a:path>
            </a:pathLst>
          </a:custGeom>
          <a:solidFill>
            <a:srgbClr val="303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96517" y="2157222"/>
            <a:ext cx="1393190" cy="836930"/>
          </a:xfrm>
          <a:custGeom>
            <a:avLst/>
            <a:gdLst/>
            <a:ahLst/>
            <a:cxnLst/>
            <a:rect l="l" t="t" r="r" b="b"/>
            <a:pathLst>
              <a:path w="1393189" h="836930">
                <a:moveTo>
                  <a:pt x="0" y="83692"/>
                </a:moveTo>
                <a:lnTo>
                  <a:pt x="6575" y="51113"/>
                </a:lnTo>
                <a:lnTo>
                  <a:pt x="24507" y="24510"/>
                </a:lnTo>
                <a:lnTo>
                  <a:pt x="51102" y="6576"/>
                </a:lnTo>
                <a:lnTo>
                  <a:pt x="83667" y="0"/>
                </a:lnTo>
                <a:lnTo>
                  <a:pt x="1309243" y="0"/>
                </a:lnTo>
                <a:lnTo>
                  <a:pt x="1341822" y="6576"/>
                </a:lnTo>
                <a:lnTo>
                  <a:pt x="1368425" y="24511"/>
                </a:lnTo>
                <a:lnTo>
                  <a:pt x="1386359" y="51113"/>
                </a:lnTo>
                <a:lnTo>
                  <a:pt x="1392936" y="83692"/>
                </a:lnTo>
                <a:lnTo>
                  <a:pt x="1392936" y="752982"/>
                </a:lnTo>
                <a:lnTo>
                  <a:pt x="1386359" y="785562"/>
                </a:lnTo>
                <a:lnTo>
                  <a:pt x="1368425" y="812164"/>
                </a:lnTo>
                <a:lnTo>
                  <a:pt x="1341822" y="830099"/>
                </a:lnTo>
                <a:lnTo>
                  <a:pt x="1309243" y="836676"/>
                </a:lnTo>
                <a:lnTo>
                  <a:pt x="83667" y="836676"/>
                </a:lnTo>
                <a:lnTo>
                  <a:pt x="51102" y="830099"/>
                </a:lnTo>
                <a:lnTo>
                  <a:pt x="24507" y="812164"/>
                </a:lnTo>
                <a:lnTo>
                  <a:pt x="6575" y="785562"/>
                </a:lnTo>
                <a:lnTo>
                  <a:pt x="0" y="752982"/>
                </a:lnTo>
                <a:lnTo>
                  <a:pt x="0" y="83692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55598" y="2344038"/>
            <a:ext cx="12725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Final Integration</a:t>
            </a:r>
            <a:r>
              <a:rPr sz="1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65300" y="2475102"/>
            <a:ext cx="10541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Testing –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CanSat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24964" y="2606167"/>
            <a:ext cx="3346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Cr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15211" y="3409188"/>
            <a:ext cx="125095" cy="1039494"/>
          </a:xfrm>
          <a:custGeom>
            <a:avLst/>
            <a:gdLst/>
            <a:ahLst/>
            <a:cxnLst/>
            <a:rect l="l" t="t" r="r" b="b"/>
            <a:pathLst>
              <a:path w="125094" h="1039495">
                <a:moveTo>
                  <a:pt x="0" y="1039368"/>
                </a:moveTo>
                <a:lnTo>
                  <a:pt x="124968" y="1039368"/>
                </a:lnTo>
                <a:lnTo>
                  <a:pt x="124968" y="0"/>
                </a:lnTo>
                <a:lnTo>
                  <a:pt x="0" y="0"/>
                </a:lnTo>
                <a:lnTo>
                  <a:pt x="0" y="1039368"/>
                </a:lnTo>
                <a:close/>
              </a:path>
            </a:pathLst>
          </a:custGeom>
          <a:solidFill>
            <a:srgbClr val="3939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96517" y="3202685"/>
            <a:ext cx="1393190" cy="835660"/>
          </a:xfrm>
          <a:custGeom>
            <a:avLst/>
            <a:gdLst/>
            <a:ahLst/>
            <a:cxnLst/>
            <a:rect l="l" t="t" r="r" b="b"/>
            <a:pathLst>
              <a:path w="1393189" h="835660">
                <a:moveTo>
                  <a:pt x="1309370" y="0"/>
                </a:moveTo>
                <a:lnTo>
                  <a:pt x="83515" y="0"/>
                </a:lnTo>
                <a:lnTo>
                  <a:pt x="51006" y="6556"/>
                </a:lnTo>
                <a:lnTo>
                  <a:pt x="24460" y="24447"/>
                </a:lnTo>
                <a:lnTo>
                  <a:pt x="6562" y="51006"/>
                </a:lnTo>
                <a:lnTo>
                  <a:pt x="0" y="83565"/>
                </a:lnTo>
                <a:lnTo>
                  <a:pt x="0" y="751586"/>
                </a:lnTo>
                <a:lnTo>
                  <a:pt x="6562" y="784145"/>
                </a:lnTo>
                <a:lnTo>
                  <a:pt x="24460" y="810704"/>
                </a:lnTo>
                <a:lnTo>
                  <a:pt x="51006" y="828595"/>
                </a:lnTo>
                <a:lnTo>
                  <a:pt x="83515" y="835151"/>
                </a:lnTo>
                <a:lnTo>
                  <a:pt x="1309370" y="835151"/>
                </a:lnTo>
                <a:lnTo>
                  <a:pt x="1341929" y="828595"/>
                </a:lnTo>
                <a:lnTo>
                  <a:pt x="1368488" y="810704"/>
                </a:lnTo>
                <a:lnTo>
                  <a:pt x="1386379" y="784145"/>
                </a:lnTo>
                <a:lnTo>
                  <a:pt x="1392936" y="751586"/>
                </a:lnTo>
                <a:lnTo>
                  <a:pt x="1392936" y="83565"/>
                </a:lnTo>
                <a:lnTo>
                  <a:pt x="1386379" y="51006"/>
                </a:lnTo>
                <a:lnTo>
                  <a:pt x="1368488" y="24447"/>
                </a:lnTo>
                <a:lnTo>
                  <a:pt x="1341929" y="6556"/>
                </a:lnTo>
                <a:lnTo>
                  <a:pt x="1309370" y="0"/>
                </a:lnTo>
                <a:close/>
              </a:path>
            </a:pathLst>
          </a:custGeom>
          <a:solidFill>
            <a:srgbClr val="3636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96517" y="3202685"/>
            <a:ext cx="1393190" cy="835660"/>
          </a:xfrm>
          <a:custGeom>
            <a:avLst/>
            <a:gdLst/>
            <a:ahLst/>
            <a:cxnLst/>
            <a:rect l="l" t="t" r="r" b="b"/>
            <a:pathLst>
              <a:path w="1393189" h="835660">
                <a:moveTo>
                  <a:pt x="0" y="83565"/>
                </a:moveTo>
                <a:lnTo>
                  <a:pt x="6562" y="51006"/>
                </a:lnTo>
                <a:lnTo>
                  <a:pt x="24460" y="24447"/>
                </a:lnTo>
                <a:lnTo>
                  <a:pt x="51006" y="6556"/>
                </a:lnTo>
                <a:lnTo>
                  <a:pt x="83515" y="0"/>
                </a:lnTo>
                <a:lnTo>
                  <a:pt x="1309370" y="0"/>
                </a:lnTo>
                <a:lnTo>
                  <a:pt x="1341929" y="6556"/>
                </a:lnTo>
                <a:lnTo>
                  <a:pt x="1368488" y="24447"/>
                </a:lnTo>
                <a:lnTo>
                  <a:pt x="1386379" y="51006"/>
                </a:lnTo>
                <a:lnTo>
                  <a:pt x="1392936" y="83565"/>
                </a:lnTo>
                <a:lnTo>
                  <a:pt x="1392936" y="751586"/>
                </a:lnTo>
                <a:lnTo>
                  <a:pt x="1386379" y="784145"/>
                </a:lnTo>
                <a:lnTo>
                  <a:pt x="1368488" y="810704"/>
                </a:lnTo>
                <a:lnTo>
                  <a:pt x="1341929" y="828595"/>
                </a:lnTo>
                <a:lnTo>
                  <a:pt x="1309370" y="835151"/>
                </a:lnTo>
                <a:lnTo>
                  <a:pt x="83515" y="835151"/>
                </a:lnTo>
                <a:lnTo>
                  <a:pt x="51006" y="828595"/>
                </a:lnTo>
                <a:lnTo>
                  <a:pt x="24460" y="810704"/>
                </a:lnTo>
                <a:lnTo>
                  <a:pt x="6562" y="784145"/>
                </a:lnTo>
                <a:lnTo>
                  <a:pt x="0" y="751586"/>
                </a:lnTo>
                <a:lnTo>
                  <a:pt x="0" y="8356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76934" y="3454654"/>
            <a:ext cx="12331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Official Inspection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83233" y="3585717"/>
            <a:ext cx="6191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1200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ZN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15211" y="4453128"/>
            <a:ext cx="125095" cy="1039494"/>
          </a:xfrm>
          <a:custGeom>
            <a:avLst/>
            <a:gdLst/>
            <a:ahLst/>
            <a:cxnLst/>
            <a:rect l="l" t="t" r="r" b="b"/>
            <a:pathLst>
              <a:path w="125094" h="1039495">
                <a:moveTo>
                  <a:pt x="0" y="1039368"/>
                </a:moveTo>
                <a:lnTo>
                  <a:pt x="124968" y="1039368"/>
                </a:lnTo>
                <a:lnTo>
                  <a:pt x="124968" y="0"/>
                </a:lnTo>
                <a:lnTo>
                  <a:pt x="0" y="0"/>
                </a:lnTo>
                <a:lnTo>
                  <a:pt x="0" y="1039368"/>
                </a:lnTo>
                <a:close/>
              </a:path>
            </a:pathLst>
          </a:custGeom>
          <a:solidFill>
            <a:srgbClr val="3D3D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96517" y="4246626"/>
            <a:ext cx="1393190" cy="836930"/>
          </a:xfrm>
          <a:custGeom>
            <a:avLst/>
            <a:gdLst/>
            <a:ahLst/>
            <a:cxnLst/>
            <a:rect l="l" t="t" r="r" b="b"/>
            <a:pathLst>
              <a:path w="1393189" h="836929">
                <a:moveTo>
                  <a:pt x="1309243" y="0"/>
                </a:moveTo>
                <a:lnTo>
                  <a:pt x="83667" y="0"/>
                </a:lnTo>
                <a:lnTo>
                  <a:pt x="51102" y="6576"/>
                </a:lnTo>
                <a:lnTo>
                  <a:pt x="24507" y="24511"/>
                </a:lnTo>
                <a:lnTo>
                  <a:pt x="6575" y="51113"/>
                </a:lnTo>
                <a:lnTo>
                  <a:pt x="0" y="83693"/>
                </a:lnTo>
                <a:lnTo>
                  <a:pt x="0" y="752982"/>
                </a:lnTo>
                <a:lnTo>
                  <a:pt x="6575" y="785562"/>
                </a:lnTo>
                <a:lnTo>
                  <a:pt x="24507" y="812165"/>
                </a:lnTo>
                <a:lnTo>
                  <a:pt x="51102" y="830099"/>
                </a:lnTo>
                <a:lnTo>
                  <a:pt x="83667" y="836676"/>
                </a:lnTo>
                <a:lnTo>
                  <a:pt x="1309243" y="836676"/>
                </a:lnTo>
                <a:lnTo>
                  <a:pt x="1341822" y="830099"/>
                </a:lnTo>
                <a:lnTo>
                  <a:pt x="1368424" y="812165"/>
                </a:lnTo>
                <a:lnTo>
                  <a:pt x="1386359" y="785562"/>
                </a:lnTo>
                <a:lnTo>
                  <a:pt x="1392936" y="752982"/>
                </a:lnTo>
                <a:lnTo>
                  <a:pt x="1392936" y="83693"/>
                </a:lnTo>
                <a:lnTo>
                  <a:pt x="1386359" y="51113"/>
                </a:lnTo>
                <a:lnTo>
                  <a:pt x="1368425" y="24511"/>
                </a:lnTo>
                <a:lnTo>
                  <a:pt x="1341822" y="6576"/>
                </a:lnTo>
                <a:lnTo>
                  <a:pt x="1309243" y="0"/>
                </a:lnTo>
                <a:close/>
              </a:path>
            </a:pathLst>
          </a:custGeom>
          <a:solidFill>
            <a:srgbClr val="3939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96517" y="4246626"/>
            <a:ext cx="1393190" cy="836930"/>
          </a:xfrm>
          <a:custGeom>
            <a:avLst/>
            <a:gdLst/>
            <a:ahLst/>
            <a:cxnLst/>
            <a:rect l="l" t="t" r="r" b="b"/>
            <a:pathLst>
              <a:path w="1393189" h="836929">
                <a:moveTo>
                  <a:pt x="0" y="83693"/>
                </a:moveTo>
                <a:lnTo>
                  <a:pt x="6575" y="51113"/>
                </a:lnTo>
                <a:lnTo>
                  <a:pt x="24507" y="24511"/>
                </a:lnTo>
                <a:lnTo>
                  <a:pt x="51102" y="6576"/>
                </a:lnTo>
                <a:lnTo>
                  <a:pt x="83667" y="0"/>
                </a:lnTo>
                <a:lnTo>
                  <a:pt x="1309243" y="0"/>
                </a:lnTo>
                <a:lnTo>
                  <a:pt x="1341822" y="6576"/>
                </a:lnTo>
                <a:lnTo>
                  <a:pt x="1368425" y="24511"/>
                </a:lnTo>
                <a:lnTo>
                  <a:pt x="1386359" y="51113"/>
                </a:lnTo>
                <a:lnTo>
                  <a:pt x="1392936" y="83693"/>
                </a:lnTo>
                <a:lnTo>
                  <a:pt x="1392936" y="752982"/>
                </a:lnTo>
                <a:lnTo>
                  <a:pt x="1386359" y="785562"/>
                </a:lnTo>
                <a:lnTo>
                  <a:pt x="1368425" y="812164"/>
                </a:lnTo>
                <a:lnTo>
                  <a:pt x="1341822" y="830099"/>
                </a:lnTo>
                <a:lnTo>
                  <a:pt x="1309243" y="836676"/>
                </a:lnTo>
                <a:lnTo>
                  <a:pt x="83667" y="836676"/>
                </a:lnTo>
                <a:lnTo>
                  <a:pt x="51102" y="830099"/>
                </a:lnTo>
                <a:lnTo>
                  <a:pt x="24507" y="812165"/>
                </a:lnTo>
                <a:lnTo>
                  <a:pt x="6575" y="785562"/>
                </a:lnTo>
                <a:lnTo>
                  <a:pt x="0" y="752982"/>
                </a:lnTo>
                <a:lnTo>
                  <a:pt x="0" y="83693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176934" y="4565396"/>
            <a:ext cx="12331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Collect CanSat –</a:t>
            </a: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ZN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80744" y="5433059"/>
            <a:ext cx="1847214" cy="125095"/>
          </a:xfrm>
          <a:custGeom>
            <a:avLst/>
            <a:gdLst/>
            <a:ahLst/>
            <a:cxnLst/>
            <a:rect l="l" t="t" r="r" b="b"/>
            <a:pathLst>
              <a:path w="1847214" h="125095">
                <a:moveTo>
                  <a:pt x="0" y="124967"/>
                </a:moveTo>
                <a:lnTo>
                  <a:pt x="1847088" y="124967"/>
                </a:lnTo>
                <a:lnTo>
                  <a:pt x="1847088" y="0"/>
                </a:lnTo>
                <a:lnTo>
                  <a:pt x="0" y="0"/>
                </a:lnTo>
                <a:lnTo>
                  <a:pt x="0" y="124967"/>
                </a:lnTo>
                <a:close/>
              </a:path>
            </a:pathLst>
          </a:custGeom>
          <a:solidFill>
            <a:srgbClr val="4343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96517" y="5292090"/>
            <a:ext cx="1393190" cy="835660"/>
          </a:xfrm>
          <a:custGeom>
            <a:avLst/>
            <a:gdLst/>
            <a:ahLst/>
            <a:cxnLst/>
            <a:rect l="l" t="t" r="r" b="b"/>
            <a:pathLst>
              <a:path w="1393189" h="835660">
                <a:moveTo>
                  <a:pt x="1309370" y="0"/>
                </a:moveTo>
                <a:lnTo>
                  <a:pt x="83515" y="0"/>
                </a:lnTo>
                <a:lnTo>
                  <a:pt x="51006" y="6556"/>
                </a:lnTo>
                <a:lnTo>
                  <a:pt x="24460" y="24447"/>
                </a:lnTo>
                <a:lnTo>
                  <a:pt x="6562" y="51006"/>
                </a:lnTo>
                <a:lnTo>
                  <a:pt x="0" y="83566"/>
                </a:lnTo>
                <a:lnTo>
                  <a:pt x="0" y="751636"/>
                </a:lnTo>
                <a:lnTo>
                  <a:pt x="6562" y="784145"/>
                </a:lnTo>
                <a:lnTo>
                  <a:pt x="24460" y="810691"/>
                </a:lnTo>
                <a:lnTo>
                  <a:pt x="51006" y="828589"/>
                </a:lnTo>
                <a:lnTo>
                  <a:pt x="83515" y="835152"/>
                </a:lnTo>
                <a:lnTo>
                  <a:pt x="1309370" y="835152"/>
                </a:lnTo>
                <a:lnTo>
                  <a:pt x="1341929" y="828589"/>
                </a:lnTo>
                <a:lnTo>
                  <a:pt x="1368488" y="810691"/>
                </a:lnTo>
                <a:lnTo>
                  <a:pt x="1386379" y="784145"/>
                </a:lnTo>
                <a:lnTo>
                  <a:pt x="1392936" y="751636"/>
                </a:lnTo>
                <a:lnTo>
                  <a:pt x="1392936" y="83566"/>
                </a:lnTo>
                <a:lnTo>
                  <a:pt x="1386379" y="51006"/>
                </a:lnTo>
                <a:lnTo>
                  <a:pt x="1368488" y="24447"/>
                </a:lnTo>
                <a:lnTo>
                  <a:pt x="1341929" y="6556"/>
                </a:lnTo>
                <a:lnTo>
                  <a:pt x="1309370" y="0"/>
                </a:lnTo>
                <a:close/>
              </a:path>
            </a:pathLst>
          </a:custGeom>
          <a:solidFill>
            <a:srgbClr val="3E3E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6517" y="5292090"/>
            <a:ext cx="1393190" cy="835660"/>
          </a:xfrm>
          <a:custGeom>
            <a:avLst/>
            <a:gdLst/>
            <a:ahLst/>
            <a:cxnLst/>
            <a:rect l="l" t="t" r="r" b="b"/>
            <a:pathLst>
              <a:path w="1393189" h="835660">
                <a:moveTo>
                  <a:pt x="0" y="83566"/>
                </a:moveTo>
                <a:lnTo>
                  <a:pt x="6562" y="51006"/>
                </a:lnTo>
                <a:lnTo>
                  <a:pt x="24460" y="24447"/>
                </a:lnTo>
                <a:lnTo>
                  <a:pt x="51006" y="6556"/>
                </a:lnTo>
                <a:lnTo>
                  <a:pt x="83515" y="0"/>
                </a:lnTo>
                <a:lnTo>
                  <a:pt x="1309370" y="0"/>
                </a:lnTo>
                <a:lnTo>
                  <a:pt x="1341929" y="6556"/>
                </a:lnTo>
                <a:lnTo>
                  <a:pt x="1368488" y="24447"/>
                </a:lnTo>
                <a:lnTo>
                  <a:pt x="1386379" y="51006"/>
                </a:lnTo>
                <a:lnTo>
                  <a:pt x="1392936" y="83566"/>
                </a:lnTo>
                <a:lnTo>
                  <a:pt x="1392936" y="751636"/>
                </a:lnTo>
                <a:lnTo>
                  <a:pt x="1386379" y="784145"/>
                </a:lnTo>
                <a:lnTo>
                  <a:pt x="1368488" y="810691"/>
                </a:lnTo>
                <a:lnTo>
                  <a:pt x="1341929" y="828589"/>
                </a:lnTo>
                <a:lnTo>
                  <a:pt x="1309370" y="835152"/>
                </a:lnTo>
                <a:lnTo>
                  <a:pt x="83515" y="835152"/>
                </a:lnTo>
                <a:lnTo>
                  <a:pt x="51006" y="828589"/>
                </a:lnTo>
                <a:lnTo>
                  <a:pt x="24460" y="810691"/>
                </a:lnTo>
                <a:lnTo>
                  <a:pt x="6562" y="784145"/>
                </a:lnTo>
                <a:lnTo>
                  <a:pt x="0" y="751636"/>
                </a:lnTo>
                <a:lnTo>
                  <a:pt x="0" y="8356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216558" y="5544718"/>
            <a:ext cx="1152525" cy="30861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83820" marR="5080" indent="-71755">
              <a:lnSpc>
                <a:spcPts val="1030"/>
              </a:lnSpc>
              <a:spcBef>
                <a:spcPts val="270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CanSat</a:t>
            </a:r>
            <a:r>
              <a:rPr sz="1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integration 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rocket –</a:t>
            </a:r>
            <a:r>
              <a:rPr sz="1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4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68395" y="4453128"/>
            <a:ext cx="125095" cy="1039494"/>
          </a:xfrm>
          <a:custGeom>
            <a:avLst/>
            <a:gdLst/>
            <a:ahLst/>
            <a:cxnLst/>
            <a:rect l="l" t="t" r="r" b="b"/>
            <a:pathLst>
              <a:path w="125095" h="1039495">
                <a:moveTo>
                  <a:pt x="0" y="1039368"/>
                </a:moveTo>
                <a:lnTo>
                  <a:pt x="124968" y="1039368"/>
                </a:lnTo>
                <a:lnTo>
                  <a:pt x="124968" y="0"/>
                </a:lnTo>
                <a:lnTo>
                  <a:pt x="0" y="0"/>
                </a:lnTo>
                <a:lnTo>
                  <a:pt x="0" y="1039368"/>
                </a:lnTo>
                <a:close/>
              </a:path>
            </a:pathLst>
          </a:custGeom>
          <a:solidFill>
            <a:srgbClr val="4747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49701" y="5292090"/>
            <a:ext cx="1393190" cy="835660"/>
          </a:xfrm>
          <a:custGeom>
            <a:avLst/>
            <a:gdLst/>
            <a:ahLst/>
            <a:cxnLst/>
            <a:rect l="l" t="t" r="r" b="b"/>
            <a:pathLst>
              <a:path w="1393189" h="835660">
                <a:moveTo>
                  <a:pt x="1309370" y="0"/>
                </a:moveTo>
                <a:lnTo>
                  <a:pt x="83566" y="0"/>
                </a:lnTo>
                <a:lnTo>
                  <a:pt x="51006" y="6556"/>
                </a:lnTo>
                <a:lnTo>
                  <a:pt x="24447" y="24447"/>
                </a:lnTo>
                <a:lnTo>
                  <a:pt x="6556" y="51006"/>
                </a:lnTo>
                <a:lnTo>
                  <a:pt x="0" y="83566"/>
                </a:lnTo>
                <a:lnTo>
                  <a:pt x="0" y="751636"/>
                </a:lnTo>
                <a:lnTo>
                  <a:pt x="6556" y="784145"/>
                </a:lnTo>
                <a:lnTo>
                  <a:pt x="24447" y="810691"/>
                </a:lnTo>
                <a:lnTo>
                  <a:pt x="51006" y="828589"/>
                </a:lnTo>
                <a:lnTo>
                  <a:pt x="83566" y="835152"/>
                </a:lnTo>
                <a:lnTo>
                  <a:pt x="1309370" y="835152"/>
                </a:lnTo>
                <a:lnTo>
                  <a:pt x="1341929" y="828589"/>
                </a:lnTo>
                <a:lnTo>
                  <a:pt x="1368488" y="810691"/>
                </a:lnTo>
                <a:lnTo>
                  <a:pt x="1386379" y="784145"/>
                </a:lnTo>
                <a:lnTo>
                  <a:pt x="1392936" y="751636"/>
                </a:lnTo>
                <a:lnTo>
                  <a:pt x="1392936" y="83566"/>
                </a:lnTo>
                <a:lnTo>
                  <a:pt x="1386379" y="51006"/>
                </a:lnTo>
                <a:lnTo>
                  <a:pt x="1368488" y="24447"/>
                </a:lnTo>
                <a:lnTo>
                  <a:pt x="1341929" y="6556"/>
                </a:lnTo>
                <a:lnTo>
                  <a:pt x="1309370" y="0"/>
                </a:lnTo>
                <a:close/>
              </a:path>
            </a:pathLst>
          </a:custGeom>
          <a:solidFill>
            <a:srgbClr val="4444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49701" y="5292090"/>
            <a:ext cx="1393190" cy="835660"/>
          </a:xfrm>
          <a:custGeom>
            <a:avLst/>
            <a:gdLst/>
            <a:ahLst/>
            <a:cxnLst/>
            <a:rect l="l" t="t" r="r" b="b"/>
            <a:pathLst>
              <a:path w="1393189" h="835660">
                <a:moveTo>
                  <a:pt x="0" y="83566"/>
                </a:moveTo>
                <a:lnTo>
                  <a:pt x="6556" y="51006"/>
                </a:lnTo>
                <a:lnTo>
                  <a:pt x="24447" y="24447"/>
                </a:lnTo>
                <a:lnTo>
                  <a:pt x="51006" y="6556"/>
                </a:lnTo>
                <a:lnTo>
                  <a:pt x="83566" y="0"/>
                </a:lnTo>
                <a:lnTo>
                  <a:pt x="1309370" y="0"/>
                </a:lnTo>
                <a:lnTo>
                  <a:pt x="1341929" y="6556"/>
                </a:lnTo>
                <a:lnTo>
                  <a:pt x="1368488" y="24447"/>
                </a:lnTo>
                <a:lnTo>
                  <a:pt x="1386379" y="51006"/>
                </a:lnTo>
                <a:lnTo>
                  <a:pt x="1392936" y="83566"/>
                </a:lnTo>
                <a:lnTo>
                  <a:pt x="1392936" y="751636"/>
                </a:lnTo>
                <a:lnTo>
                  <a:pt x="1386379" y="784145"/>
                </a:lnTo>
                <a:lnTo>
                  <a:pt x="1368488" y="810691"/>
                </a:lnTo>
                <a:lnTo>
                  <a:pt x="1341929" y="828589"/>
                </a:lnTo>
                <a:lnTo>
                  <a:pt x="1309370" y="835152"/>
                </a:lnTo>
                <a:lnTo>
                  <a:pt x="83566" y="835152"/>
                </a:lnTo>
                <a:lnTo>
                  <a:pt x="51006" y="828589"/>
                </a:lnTo>
                <a:lnTo>
                  <a:pt x="24447" y="810691"/>
                </a:lnTo>
                <a:lnTo>
                  <a:pt x="6556" y="784145"/>
                </a:lnTo>
                <a:lnTo>
                  <a:pt x="0" y="751636"/>
                </a:lnTo>
                <a:lnTo>
                  <a:pt x="0" y="8356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443096" y="5478881"/>
            <a:ext cx="4051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Che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78607" y="5609945"/>
            <a:ext cx="1133475" cy="30861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506730" marR="5080" indent="-494030">
              <a:lnSpc>
                <a:spcPts val="1030"/>
              </a:lnSpc>
              <a:spcBef>
                <a:spcPts val="270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Communications</a:t>
            </a:r>
            <a:r>
              <a:rPr sz="1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-  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IA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168395" y="3409188"/>
            <a:ext cx="125095" cy="1039494"/>
          </a:xfrm>
          <a:custGeom>
            <a:avLst/>
            <a:gdLst/>
            <a:ahLst/>
            <a:cxnLst/>
            <a:rect l="l" t="t" r="r" b="b"/>
            <a:pathLst>
              <a:path w="125095" h="1039495">
                <a:moveTo>
                  <a:pt x="0" y="1039368"/>
                </a:moveTo>
                <a:lnTo>
                  <a:pt x="124968" y="1039368"/>
                </a:lnTo>
                <a:lnTo>
                  <a:pt x="124968" y="0"/>
                </a:lnTo>
                <a:lnTo>
                  <a:pt x="0" y="0"/>
                </a:lnTo>
                <a:lnTo>
                  <a:pt x="0" y="1039368"/>
                </a:lnTo>
                <a:close/>
              </a:path>
            </a:pathLst>
          </a:custGeom>
          <a:solidFill>
            <a:srgbClr val="4D4D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49701" y="4246626"/>
            <a:ext cx="1393190" cy="836930"/>
          </a:xfrm>
          <a:custGeom>
            <a:avLst/>
            <a:gdLst/>
            <a:ahLst/>
            <a:cxnLst/>
            <a:rect l="l" t="t" r="r" b="b"/>
            <a:pathLst>
              <a:path w="1393189" h="836929">
                <a:moveTo>
                  <a:pt x="1309243" y="0"/>
                </a:moveTo>
                <a:lnTo>
                  <a:pt x="83693" y="0"/>
                </a:lnTo>
                <a:lnTo>
                  <a:pt x="51113" y="6576"/>
                </a:lnTo>
                <a:lnTo>
                  <a:pt x="24511" y="24511"/>
                </a:lnTo>
                <a:lnTo>
                  <a:pt x="6576" y="51113"/>
                </a:lnTo>
                <a:lnTo>
                  <a:pt x="0" y="83693"/>
                </a:lnTo>
                <a:lnTo>
                  <a:pt x="0" y="752982"/>
                </a:lnTo>
                <a:lnTo>
                  <a:pt x="6576" y="785562"/>
                </a:lnTo>
                <a:lnTo>
                  <a:pt x="24511" y="812165"/>
                </a:lnTo>
                <a:lnTo>
                  <a:pt x="51113" y="830099"/>
                </a:lnTo>
                <a:lnTo>
                  <a:pt x="83693" y="836676"/>
                </a:lnTo>
                <a:lnTo>
                  <a:pt x="1309243" y="836676"/>
                </a:lnTo>
                <a:lnTo>
                  <a:pt x="1341822" y="830099"/>
                </a:lnTo>
                <a:lnTo>
                  <a:pt x="1368424" y="812165"/>
                </a:lnTo>
                <a:lnTo>
                  <a:pt x="1386359" y="785562"/>
                </a:lnTo>
                <a:lnTo>
                  <a:pt x="1392936" y="752982"/>
                </a:lnTo>
                <a:lnTo>
                  <a:pt x="1392936" y="83693"/>
                </a:lnTo>
                <a:lnTo>
                  <a:pt x="1386359" y="51113"/>
                </a:lnTo>
                <a:lnTo>
                  <a:pt x="1368425" y="24511"/>
                </a:lnTo>
                <a:lnTo>
                  <a:pt x="1341822" y="6576"/>
                </a:lnTo>
                <a:lnTo>
                  <a:pt x="1309243" y="0"/>
                </a:lnTo>
                <a:close/>
              </a:path>
            </a:pathLst>
          </a:custGeom>
          <a:solidFill>
            <a:srgbClr val="4848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49701" y="4246626"/>
            <a:ext cx="1393190" cy="836930"/>
          </a:xfrm>
          <a:custGeom>
            <a:avLst/>
            <a:gdLst/>
            <a:ahLst/>
            <a:cxnLst/>
            <a:rect l="l" t="t" r="r" b="b"/>
            <a:pathLst>
              <a:path w="1393189" h="836929">
                <a:moveTo>
                  <a:pt x="0" y="83693"/>
                </a:moveTo>
                <a:lnTo>
                  <a:pt x="6576" y="51113"/>
                </a:lnTo>
                <a:lnTo>
                  <a:pt x="24511" y="24511"/>
                </a:lnTo>
                <a:lnTo>
                  <a:pt x="51113" y="6576"/>
                </a:lnTo>
                <a:lnTo>
                  <a:pt x="83693" y="0"/>
                </a:lnTo>
                <a:lnTo>
                  <a:pt x="1309243" y="0"/>
                </a:lnTo>
                <a:lnTo>
                  <a:pt x="1341822" y="6576"/>
                </a:lnTo>
                <a:lnTo>
                  <a:pt x="1368425" y="24511"/>
                </a:lnTo>
                <a:lnTo>
                  <a:pt x="1386359" y="51113"/>
                </a:lnTo>
                <a:lnTo>
                  <a:pt x="1392936" y="83693"/>
                </a:lnTo>
                <a:lnTo>
                  <a:pt x="1392936" y="752982"/>
                </a:lnTo>
                <a:lnTo>
                  <a:pt x="1386359" y="785562"/>
                </a:lnTo>
                <a:lnTo>
                  <a:pt x="1368425" y="812164"/>
                </a:lnTo>
                <a:lnTo>
                  <a:pt x="1341822" y="830099"/>
                </a:lnTo>
                <a:lnTo>
                  <a:pt x="1309243" y="836676"/>
                </a:lnTo>
                <a:lnTo>
                  <a:pt x="83693" y="836676"/>
                </a:lnTo>
                <a:lnTo>
                  <a:pt x="51113" y="830099"/>
                </a:lnTo>
                <a:lnTo>
                  <a:pt x="24511" y="812165"/>
                </a:lnTo>
                <a:lnTo>
                  <a:pt x="6576" y="785562"/>
                </a:lnTo>
                <a:lnTo>
                  <a:pt x="0" y="752982"/>
                </a:lnTo>
                <a:lnTo>
                  <a:pt x="0" y="83693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057270" y="4302074"/>
            <a:ext cx="11766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GCS &amp; Rocket</a:t>
            </a:r>
            <a:r>
              <a:rPr sz="1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endParaRPr sz="1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15665" y="4433697"/>
            <a:ext cx="46100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CanS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124580" y="4564760"/>
            <a:ext cx="10407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transportation</a:t>
            </a:r>
            <a:r>
              <a:rPr sz="1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121532" y="4695825"/>
            <a:ext cx="10483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Launchpad –</a:t>
            </a:r>
            <a:r>
              <a:rPr sz="1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ZN,</a:t>
            </a:r>
            <a:endParaRPr sz="10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449192" y="4828413"/>
            <a:ext cx="3987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AS,</a:t>
            </a:r>
            <a:r>
              <a:rPr sz="1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IA</a:t>
            </a:r>
            <a:endParaRPr sz="10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168395" y="2363723"/>
            <a:ext cx="125095" cy="1039494"/>
          </a:xfrm>
          <a:custGeom>
            <a:avLst/>
            <a:gdLst/>
            <a:ahLst/>
            <a:cxnLst/>
            <a:rect l="l" t="t" r="r" b="b"/>
            <a:pathLst>
              <a:path w="125095" h="1039495">
                <a:moveTo>
                  <a:pt x="0" y="1039367"/>
                </a:moveTo>
                <a:lnTo>
                  <a:pt x="124968" y="1039367"/>
                </a:lnTo>
                <a:lnTo>
                  <a:pt x="124968" y="0"/>
                </a:lnTo>
                <a:lnTo>
                  <a:pt x="0" y="0"/>
                </a:lnTo>
                <a:lnTo>
                  <a:pt x="0" y="1039367"/>
                </a:lnTo>
                <a:close/>
              </a:path>
            </a:pathLst>
          </a:custGeom>
          <a:solidFill>
            <a:srgbClr val="5555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949701" y="3202685"/>
            <a:ext cx="1393190" cy="835660"/>
          </a:xfrm>
          <a:custGeom>
            <a:avLst/>
            <a:gdLst/>
            <a:ahLst/>
            <a:cxnLst/>
            <a:rect l="l" t="t" r="r" b="b"/>
            <a:pathLst>
              <a:path w="1393189" h="835660">
                <a:moveTo>
                  <a:pt x="1309370" y="0"/>
                </a:moveTo>
                <a:lnTo>
                  <a:pt x="83566" y="0"/>
                </a:lnTo>
                <a:lnTo>
                  <a:pt x="51006" y="6556"/>
                </a:lnTo>
                <a:lnTo>
                  <a:pt x="24447" y="24447"/>
                </a:lnTo>
                <a:lnTo>
                  <a:pt x="6556" y="51006"/>
                </a:lnTo>
                <a:lnTo>
                  <a:pt x="0" y="83565"/>
                </a:lnTo>
                <a:lnTo>
                  <a:pt x="0" y="751586"/>
                </a:lnTo>
                <a:lnTo>
                  <a:pt x="6556" y="784145"/>
                </a:lnTo>
                <a:lnTo>
                  <a:pt x="24447" y="810704"/>
                </a:lnTo>
                <a:lnTo>
                  <a:pt x="51006" y="828595"/>
                </a:lnTo>
                <a:lnTo>
                  <a:pt x="83566" y="835151"/>
                </a:lnTo>
                <a:lnTo>
                  <a:pt x="1309370" y="835151"/>
                </a:lnTo>
                <a:lnTo>
                  <a:pt x="1341929" y="828595"/>
                </a:lnTo>
                <a:lnTo>
                  <a:pt x="1368488" y="810704"/>
                </a:lnTo>
                <a:lnTo>
                  <a:pt x="1386379" y="784145"/>
                </a:lnTo>
                <a:lnTo>
                  <a:pt x="1392936" y="751586"/>
                </a:lnTo>
                <a:lnTo>
                  <a:pt x="1392936" y="83565"/>
                </a:lnTo>
                <a:lnTo>
                  <a:pt x="1386379" y="51006"/>
                </a:lnTo>
                <a:lnTo>
                  <a:pt x="1368488" y="24447"/>
                </a:lnTo>
                <a:lnTo>
                  <a:pt x="1341929" y="6556"/>
                </a:lnTo>
                <a:lnTo>
                  <a:pt x="1309370" y="0"/>
                </a:lnTo>
                <a:close/>
              </a:path>
            </a:pathLst>
          </a:custGeom>
          <a:solidFill>
            <a:srgbClr val="4E4E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949701" y="3202685"/>
            <a:ext cx="1393190" cy="835660"/>
          </a:xfrm>
          <a:custGeom>
            <a:avLst/>
            <a:gdLst/>
            <a:ahLst/>
            <a:cxnLst/>
            <a:rect l="l" t="t" r="r" b="b"/>
            <a:pathLst>
              <a:path w="1393189" h="835660">
                <a:moveTo>
                  <a:pt x="0" y="83565"/>
                </a:moveTo>
                <a:lnTo>
                  <a:pt x="6556" y="51006"/>
                </a:lnTo>
                <a:lnTo>
                  <a:pt x="24447" y="24447"/>
                </a:lnTo>
                <a:lnTo>
                  <a:pt x="51006" y="6556"/>
                </a:lnTo>
                <a:lnTo>
                  <a:pt x="83566" y="0"/>
                </a:lnTo>
                <a:lnTo>
                  <a:pt x="1309370" y="0"/>
                </a:lnTo>
                <a:lnTo>
                  <a:pt x="1341929" y="6556"/>
                </a:lnTo>
                <a:lnTo>
                  <a:pt x="1368488" y="24447"/>
                </a:lnTo>
                <a:lnTo>
                  <a:pt x="1386379" y="51006"/>
                </a:lnTo>
                <a:lnTo>
                  <a:pt x="1392936" y="83565"/>
                </a:lnTo>
                <a:lnTo>
                  <a:pt x="1392936" y="751586"/>
                </a:lnTo>
                <a:lnTo>
                  <a:pt x="1386379" y="784145"/>
                </a:lnTo>
                <a:lnTo>
                  <a:pt x="1368488" y="810704"/>
                </a:lnTo>
                <a:lnTo>
                  <a:pt x="1341929" y="828595"/>
                </a:lnTo>
                <a:lnTo>
                  <a:pt x="1309370" y="835151"/>
                </a:lnTo>
                <a:lnTo>
                  <a:pt x="83566" y="835151"/>
                </a:lnTo>
                <a:lnTo>
                  <a:pt x="51006" y="828595"/>
                </a:lnTo>
                <a:lnTo>
                  <a:pt x="24447" y="810704"/>
                </a:lnTo>
                <a:lnTo>
                  <a:pt x="6556" y="784145"/>
                </a:lnTo>
                <a:lnTo>
                  <a:pt x="0" y="751586"/>
                </a:lnTo>
                <a:lnTo>
                  <a:pt x="0" y="8356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016123" y="3454654"/>
            <a:ext cx="12604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Rocket Installation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endParaRPr sz="1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383660" y="3585717"/>
            <a:ext cx="5257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Officials</a:t>
            </a:r>
            <a:endParaRPr sz="10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168395" y="1319783"/>
            <a:ext cx="125095" cy="1039494"/>
          </a:xfrm>
          <a:custGeom>
            <a:avLst/>
            <a:gdLst/>
            <a:ahLst/>
            <a:cxnLst/>
            <a:rect l="l" t="t" r="r" b="b"/>
            <a:pathLst>
              <a:path w="125095" h="1039494">
                <a:moveTo>
                  <a:pt x="0" y="1039368"/>
                </a:moveTo>
                <a:lnTo>
                  <a:pt x="124968" y="1039368"/>
                </a:lnTo>
                <a:lnTo>
                  <a:pt x="124968" y="0"/>
                </a:lnTo>
                <a:lnTo>
                  <a:pt x="0" y="0"/>
                </a:lnTo>
                <a:lnTo>
                  <a:pt x="0" y="1039368"/>
                </a:lnTo>
                <a:close/>
              </a:path>
            </a:pathLst>
          </a:custGeom>
          <a:solidFill>
            <a:srgbClr val="5F5F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49701" y="2157222"/>
            <a:ext cx="1393190" cy="836930"/>
          </a:xfrm>
          <a:custGeom>
            <a:avLst/>
            <a:gdLst/>
            <a:ahLst/>
            <a:cxnLst/>
            <a:rect l="l" t="t" r="r" b="b"/>
            <a:pathLst>
              <a:path w="1393189" h="836930">
                <a:moveTo>
                  <a:pt x="1309243" y="0"/>
                </a:moveTo>
                <a:lnTo>
                  <a:pt x="83693" y="0"/>
                </a:lnTo>
                <a:lnTo>
                  <a:pt x="51113" y="6576"/>
                </a:lnTo>
                <a:lnTo>
                  <a:pt x="24510" y="24511"/>
                </a:lnTo>
                <a:lnTo>
                  <a:pt x="6576" y="51113"/>
                </a:lnTo>
                <a:lnTo>
                  <a:pt x="0" y="83692"/>
                </a:lnTo>
                <a:lnTo>
                  <a:pt x="0" y="752982"/>
                </a:lnTo>
                <a:lnTo>
                  <a:pt x="6576" y="785562"/>
                </a:lnTo>
                <a:lnTo>
                  <a:pt x="24511" y="812164"/>
                </a:lnTo>
                <a:lnTo>
                  <a:pt x="51113" y="830099"/>
                </a:lnTo>
                <a:lnTo>
                  <a:pt x="83693" y="836676"/>
                </a:lnTo>
                <a:lnTo>
                  <a:pt x="1309243" y="836676"/>
                </a:lnTo>
                <a:lnTo>
                  <a:pt x="1341822" y="830099"/>
                </a:lnTo>
                <a:lnTo>
                  <a:pt x="1368425" y="812164"/>
                </a:lnTo>
                <a:lnTo>
                  <a:pt x="1386359" y="785562"/>
                </a:lnTo>
                <a:lnTo>
                  <a:pt x="1392936" y="752982"/>
                </a:lnTo>
                <a:lnTo>
                  <a:pt x="1392936" y="83692"/>
                </a:lnTo>
                <a:lnTo>
                  <a:pt x="1386359" y="51113"/>
                </a:lnTo>
                <a:lnTo>
                  <a:pt x="1368425" y="24511"/>
                </a:lnTo>
                <a:lnTo>
                  <a:pt x="1341822" y="6576"/>
                </a:lnTo>
                <a:lnTo>
                  <a:pt x="1309243" y="0"/>
                </a:lnTo>
                <a:close/>
              </a:path>
            </a:pathLst>
          </a:custGeom>
          <a:solidFill>
            <a:srgbClr val="5656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949701" y="2157222"/>
            <a:ext cx="1393190" cy="836930"/>
          </a:xfrm>
          <a:custGeom>
            <a:avLst/>
            <a:gdLst/>
            <a:ahLst/>
            <a:cxnLst/>
            <a:rect l="l" t="t" r="r" b="b"/>
            <a:pathLst>
              <a:path w="1393189" h="836930">
                <a:moveTo>
                  <a:pt x="0" y="83692"/>
                </a:moveTo>
                <a:lnTo>
                  <a:pt x="6576" y="51113"/>
                </a:lnTo>
                <a:lnTo>
                  <a:pt x="24511" y="24510"/>
                </a:lnTo>
                <a:lnTo>
                  <a:pt x="51113" y="6576"/>
                </a:lnTo>
                <a:lnTo>
                  <a:pt x="83693" y="0"/>
                </a:lnTo>
                <a:lnTo>
                  <a:pt x="1309243" y="0"/>
                </a:lnTo>
                <a:lnTo>
                  <a:pt x="1341822" y="6576"/>
                </a:lnTo>
                <a:lnTo>
                  <a:pt x="1368425" y="24511"/>
                </a:lnTo>
                <a:lnTo>
                  <a:pt x="1386359" y="51113"/>
                </a:lnTo>
                <a:lnTo>
                  <a:pt x="1392936" y="83692"/>
                </a:lnTo>
                <a:lnTo>
                  <a:pt x="1392936" y="752982"/>
                </a:lnTo>
                <a:lnTo>
                  <a:pt x="1386359" y="785562"/>
                </a:lnTo>
                <a:lnTo>
                  <a:pt x="1368425" y="812164"/>
                </a:lnTo>
                <a:lnTo>
                  <a:pt x="1341822" y="830099"/>
                </a:lnTo>
                <a:lnTo>
                  <a:pt x="1309243" y="836676"/>
                </a:lnTo>
                <a:lnTo>
                  <a:pt x="83693" y="836676"/>
                </a:lnTo>
                <a:lnTo>
                  <a:pt x="51113" y="830099"/>
                </a:lnTo>
                <a:lnTo>
                  <a:pt x="24511" y="812164"/>
                </a:lnTo>
                <a:lnTo>
                  <a:pt x="6576" y="785562"/>
                </a:lnTo>
                <a:lnTo>
                  <a:pt x="0" y="752982"/>
                </a:lnTo>
                <a:lnTo>
                  <a:pt x="0" y="83692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3083179" y="2409824"/>
            <a:ext cx="11264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GCS operational</a:t>
            </a:r>
            <a:r>
              <a:rPr sz="1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endParaRPr sz="10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322701" y="2540888"/>
            <a:ext cx="6451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GCS</a:t>
            </a:r>
            <a:r>
              <a:rPr sz="10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Crew</a:t>
            </a:r>
            <a:endParaRPr sz="10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233927" y="1254252"/>
            <a:ext cx="1847214" cy="125095"/>
          </a:xfrm>
          <a:custGeom>
            <a:avLst/>
            <a:gdLst/>
            <a:ahLst/>
            <a:cxnLst/>
            <a:rect l="l" t="t" r="r" b="b"/>
            <a:pathLst>
              <a:path w="1847214" h="125094">
                <a:moveTo>
                  <a:pt x="0" y="124967"/>
                </a:moveTo>
                <a:lnTo>
                  <a:pt x="1847088" y="124967"/>
                </a:lnTo>
                <a:lnTo>
                  <a:pt x="1847088" y="0"/>
                </a:lnTo>
                <a:lnTo>
                  <a:pt x="0" y="0"/>
                </a:lnTo>
                <a:lnTo>
                  <a:pt x="0" y="124967"/>
                </a:lnTo>
                <a:close/>
              </a:path>
            </a:pathLst>
          </a:custGeom>
          <a:solidFill>
            <a:srgbClr val="6868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949701" y="1113282"/>
            <a:ext cx="1393190" cy="835660"/>
          </a:xfrm>
          <a:custGeom>
            <a:avLst/>
            <a:gdLst/>
            <a:ahLst/>
            <a:cxnLst/>
            <a:rect l="l" t="t" r="r" b="b"/>
            <a:pathLst>
              <a:path w="1393189" h="835660">
                <a:moveTo>
                  <a:pt x="1309370" y="0"/>
                </a:moveTo>
                <a:lnTo>
                  <a:pt x="83566" y="0"/>
                </a:lnTo>
                <a:lnTo>
                  <a:pt x="51006" y="6556"/>
                </a:lnTo>
                <a:lnTo>
                  <a:pt x="24447" y="24447"/>
                </a:lnTo>
                <a:lnTo>
                  <a:pt x="6556" y="51006"/>
                </a:lnTo>
                <a:lnTo>
                  <a:pt x="0" y="83565"/>
                </a:lnTo>
                <a:lnTo>
                  <a:pt x="0" y="751585"/>
                </a:lnTo>
                <a:lnTo>
                  <a:pt x="6556" y="784145"/>
                </a:lnTo>
                <a:lnTo>
                  <a:pt x="24447" y="810704"/>
                </a:lnTo>
                <a:lnTo>
                  <a:pt x="51006" y="828595"/>
                </a:lnTo>
                <a:lnTo>
                  <a:pt x="83566" y="835151"/>
                </a:lnTo>
                <a:lnTo>
                  <a:pt x="1309370" y="835151"/>
                </a:lnTo>
                <a:lnTo>
                  <a:pt x="1341929" y="828595"/>
                </a:lnTo>
                <a:lnTo>
                  <a:pt x="1368488" y="810704"/>
                </a:lnTo>
                <a:lnTo>
                  <a:pt x="1386379" y="784145"/>
                </a:lnTo>
                <a:lnTo>
                  <a:pt x="1392936" y="751585"/>
                </a:lnTo>
                <a:lnTo>
                  <a:pt x="1392936" y="83565"/>
                </a:lnTo>
                <a:lnTo>
                  <a:pt x="1386379" y="51006"/>
                </a:lnTo>
                <a:lnTo>
                  <a:pt x="1368488" y="24447"/>
                </a:lnTo>
                <a:lnTo>
                  <a:pt x="1341929" y="6556"/>
                </a:lnTo>
                <a:lnTo>
                  <a:pt x="1309370" y="0"/>
                </a:lnTo>
                <a:close/>
              </a:path>
            </a:pathLst>
          </a:custGeom>
          <a:solidFill>
            <a:srgbClr val="5F5F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949701" y="1113282"/>
            <a:ext cx="1393190" cy="835660"/>
          </a:xfrm>
          <a:custGeom>
            <a:avLst/>
            <a:gdLst/>
            <a:ahLst/>
            <a:cxnLst/>
            <a:rect l="l" t="t" r="r" b="b"/>
            <a:pathLst>
              <a:path w="1393189" h="835660">
                <a:moveTo>
                  <a:pt x="0" y="83565"/>
                </a:moveTo>
                <a:lnTo>
                  <a:pt x="6556" y="51006"/>
                </a:lnTo>
                <a:lnTo>
                  <a:pt x="24447" y="24447"/>
                </a:lnTo>
                <a:lnTo>
                  <a:pt x="51006" y="6556"/>
                </a:lnTo>
                <a:lnTo>
                  <a:pt x="83566" y="0"/>
                </a:lnTo>
                <a:lnTo>
                  <a:pt x="1309370" y="0"/>
                </a:lnTo>
                <a:lnTo>
                  <a:pt x="1341929" y="6556"/>
                </a:lnTo>
                <a:lnTo>
                  <a:pt x="1368488" y="24447"/>
                </a:lnTo>
                <a:lnTo>
                  <a:pt x="1386379" y="51006"/>
                </a:lnTo>
                <a:lnTo>
                  <a:pt x="1392936" y="83565"/>
                </a:lnTo>
                <a:lnTo>
                  <a:pt x="1392936" y="751585"/>
                </a:lnTo>
                <a:lnTo>
                  <a:pt x="1386379" y="784145"/>
                </a:lnTo>
                <a:lnTo>
                  <a:pt x="1368488" y="810704"/>
                </a:lnTo>
                <a:lnTo>
                  <a:pt x="1341929" y="828595"/>
                </a:lnTo>
                <a:lnTo>
                  <a:pt x="1309370" y="835151"/>
                </a:lnTo>
                <a:lnTo>
                  <a:pt x="83566" y="835151"/>
                </a:lnTo>
                <a:lnTo>
                  <a:pt x="51006" y="828595"/>
                </a:lnTo>
                <a:lnTo>
                  <a:pt x="24447" y="810704"/>
                </a:lnTo>
                <a:lnTo>
                  <a:pt x="6556" y="784145"/>
                </a:lnTo>
                <a:lnTo>
                  <a:pt x="0" y="751585"/>
                </a:lnTo>
                <a:lnTo>
                  <a:pt x="0" y="8356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042030" y="1364742"/>
            <a:ext cx="1206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r>
              <a:rPr sz="10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Procedures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174873" y="1495805"/>
            <a:ext cx="9436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Execution –</a:t>
            </a:r>
            <a:r>
              <a:rPr sz="1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ZN</a:t>
            </a:r>
            <a:endParaRPr sz="10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020055" y="1319783"/>
            <a:ext cx="127000" cy="1039494"/>
          </a:xfrm>
          <a:custGeom>
            <a:avLst/>
            <a:gdLst/>
            <a:ahLst/>
            <a:cxnLst/>
            <a:rect l="l" t="t" r="r" b="b"/>
            <a:pathLst>
              <a:path w="127000" h="1039494">
                <a:moveTo>
                  <a:pt x="0" y="1039368"/>
                </a:moveTo>
                <a:lnTo>
                  <a:pt x="126491" y="1039368"/>
                </a:lnTo>
                <a:lnTo>
                  <a:pt x="126491" y="0"/>
                </a:lnTo>
                <a:lnTo>
                  <a:pt x="0" y="0"/>
                </a:lnTo>
                <a:lnTo>
                  <a:pt x="0" y="1039368"/>
                </a:lnTo>
                <a:close/>
              </a:path>
            </a:pathLst>
          </a:custGeom>
          <a:solidFill>
            <a:srgbClr val="7070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802885" y="1113282"/>
            <a:ext cx="1393190" cy="835660"/>
          </a:xfrm>
          <a:custGeom>
            <a:avLst/>
            <a:gdLst/>
            <a:ahLst/>
            <a:cxnLst/>
            <a:rect l="l" t="t" r="r" b="b"/>
            <a:pathLst>
              <a:path w="1393189" h="835660">
                <a:moveTo>
                  <a:pt x="1309369" y="0"/>
                </a:moveTo>
                <a:lnTo>
                  <a:pt x="83565" y="0"/>
                </a:lnTo>
                <a:lnTo>
                  <a:pt x="51006" y="6556"/>
                </a:lnTo>
                <a:lnTo>
                  <a:pt x="24447" y="24447"/>
                </a:lnTo>
                <a:lnTo>
                  <a:pt x="6556" y="51006"/>
                </a:lnTo>
                <a:lnTo>
                  <a:pt x="0" y="83565"/>
                </a:lnTo>
                <a:lnTo>
                  <a:pt x="0" y="751585"/>
                </a:lnTo>
                <a:lnTo>
                  <a:pt x="6556" y="784145"/>
                </a:lnTo>
                <a:lnTo>
                  <a:pt x="24447" y="810704"/>
                </a:lnTo>
                <a:lnTo>
                  <a:pt x="51006" y="828595"/>
                </a:lnTo>
                <a:lnTo>
                  <a:pt x="83565" y="835151"/>
                </a:lnTo>
                <a:lnTo>
                  <a:pt x="1309369" y="835151"/>
                </a:lnTo>
                <a:lnTo>
                  <a:pt x="1341929" y="828595"/>
                </a:lnTo>
                <a:lnTo>
                  <a:pt x="1368488" y="810704"/>
                </a:lnTo>
                <a:lnTo>
                  <a:pt x="1386379" y="784145"/>
                </a:lnTo>
                <a:lnTo>
                  <a:pt x="1392936" y="751585"/>
                </a:lnTo>
                <a:lnTo>
                  <a:pt x="1392936" y="83565"/>
                </a:lnTo>
                <a:lnTo>
                  <a:pt x="1386379" y="51006"/>
                </a:lnTo>
                <a:lnTo>
                  <a:pt x="1368488" y="24447"/>
                </a:lnTo>
                <a:lnTo>
                  <a:pt x="1341929" y="6556"/>
                </a:lnTo>
                <a:lnTo>
                  <a:pt x="1309369" y="0"/>
                </a:lnTo>
                <a:close/>
              </a:path>
            </a:pathLst>
          </a:custGeom>
          <a:solidFill>
            <a:srgbClr val="6969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02885" y="1113282"/>
            <a:ext cx="1393190" cy="835660"/>
          </a:xfrm>
          <a:custGeom>
            <a:avLst/>
            <a:gdLst/>
            <a:ahLst/>
            <a:cxnLst/>
            <a:rect l="l" t="t" r="r" b="b"/>
            <a:pathLst>
              <a:path w="1393189" h="835660">
                <a:moveTo>
                  <a:pt x="0" y="83565"/>
                </a:moveTo>
                <a:lnTo>
                  <a:pt x="6556" y="51006"/>
                </a:lnTo>
                <a:lnTo>
                  <a:pt x="24447" y="24447"/>
                </a:lnTo>
                <a:lnTo>
                  <a:pt x="51006" y="6556"/>
                </a:lnTo>
                <a:lnTo>
                  <a:pt x="83565" y="0"/>
                </a:lnTo>
                <a:lnTo>
                  <a:pt x="1309369" y="0"/>
                </a:lnTo>
                <a:lnTo>
                  <a:pt x="1341929" y="6556"/>
                </a:lnTo>
                <a:lnTo>
                  <a:pt x="1368488" y="24447"/>
                </a:lnTo>
                <a:lnTo>
                  <a:pt x="1386379" y="51006"/>
                </a:lnTo>
                <a:lnTo>
                  <a:pt x="1392936" y="83565"/>
                </a:lnTo>
                <a:lnTo>
                  <a:pt x="1392936" y="751585"/>
                </a:lnTo>
                <a:lnTo>
                  <a:pt x="1386379" y="784145"/>
                </a:lnTo>
                <a:lnTo>
                  <a:pt x="1368488" y="810704"/>
                </a:lnTo>
                <a:lnTo>
                  <a:pt x="1341929" y="828595"/>
                </a:lnTo>
                <a:lnTo>
                  <a:pt x="1309369" y="835151"/>
                </a:lnTo>
                <a:lnTo>
                  <a:pt x="83565" y="835151"/>
                </a:lnTo>
                <a:lnTo>
                  <a:pt x="51006" y="828595"/>
                </a:lnTo>
                <a:lnTo>
                  <a:pt x="24447" y="810704"/>
                </a:lnTo>
                <a:lnTo>
                  <a:pt x="6556" y="784145"/>
                </a:lnTo>
                <a:lnTo>
                  <a:pt x="0" y="751585"/>
                </a:lnTo>
                <a:lnTo>
                  <a:pt x="0" y="8356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5104003" y="1299210"/>
            <a:ext cx="7905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Flight +</a:t>
            </a:r>
            <a:r>
              <a:rPr sz="10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GCS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925695" y="1430273"/>
            <a:ext cx="11474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Operational –</a:t>
            </a:r>
            <a:r>
              <a:rPr sz="1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GCS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331078" y="1561337"/>
            <a:ext cx="3346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Cr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endParaRPr sz="10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020055" y="2363723"/>
            <a:ext cx="127000" cy="1039494"/>
          </a:xfrm>
          <a:custGeom>
            <a:avLst/>
            <a:gdLst/>
            <a:ahLst/>
            <a:cxnLst/>
            <a:rect l="l" t="t" r="r" b="b"/>
            <a:pathLst>
              <a:path w="127000" h="1039495">
                <a:moveTo>
                  <a:pt x="0" y="1039367"/>
                </a:moveTo>
                <a:lnTo>
                  <a:pt x="126491" y="1039367"/>
                </a:lnTo>
                <a:lnTo>
                  <a:pt x="126491" y="0"/>
                </a:lnTo>
                <a:lnTo>
                  <a:pt x="0" y="0"/>
                </a:lnTo>
                <a:lnTo>
                  <a:pt x="0" y="1039367"/>
                </a:lnTo>
                <a:close/>
              </a:path>
            </a:pathLst>
          </a:custGeom>
          <a:solidFill>
            <a:srgbClr val="7979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802885" y="2157222"/>
            <a:ext cx="1393190" cy="836930"/>
          </a:xfrm>
          <a:custGeom>
            <a:avLst/>
            <a:gdLst/>
            <a:ahLst/>
            <a:cxnLst/>
            <a:rect l="l" t="t" r="r" b="b"/>
            <a:pathLst>
              <a:path w="1393189" h="836930">
                <a:moveTo>
                  <a:pt x="1309242" y="0"/>
                </a:moveTo>
                <a:lnTo>
                  <a:pt x="83692" y="0"/>
                </a:lnTo>
                <a:lnTo>
                  <a:pt x="51113" y="6576"/>
                </a:lnTo>
                <a:lnTo>
                  <a:pt x="24510" y="24511"/>
                </a:lnTo>
                <a:lnTo>
                  <a:pt x="6576" y="51113"/>
                </a:lnTo>
                <a:lnTo>
                  <a:pt x="0" y="83692"/>
                </a:lnTo>
                <a:lnTo>
                  <a:pt x="0" y="752982"/>
                </a:lnTo>
                <a:lnTo>
                  <a:pt x="6576" y="785562"/>
                </a:lnTo>
                <a:lnTo>
                  <a:pt x="24511" y="812164"/>
                </a:lnTo>
                <a:lnTo>
                  <a:pt x="51113" y="830099"/>
                </a:lnTo>
                <a:lnTo>
                  <a:pt x="83692" y="836676"/>
                </a:lnTo>
                <a:lnTo>
                  <a:pt x="1309242" y="836676"/>
                </a:lnTo>
                <a:lnTo>
                  <a:pt x="1341822" y="830099"/>
                </a:lnTo>
                <a:lnTo>
                  <a:pt x="1368425" y="812164"/>
                </a:lnTo>
                <a:lnTo>
                  <a:pt x="1386359" y="785562"/>
                </a:lnTo>
                <a:lnTo>
                  <a:pt x="1392936" y="752982"/>
                </a:lnTo>
                <a:lnTo>
                  <a:pt x="1392936" y="83692"/>
                </a:lnTo>
                <a:lnTo>
                  <a:pt x="1386359" y="51113"/>
                </a:lnTo>
                <a:lnTo>
                  <a:pt x="1368425" y="24511"/>
                </a:lnTo>
                <a:lnTo>
                  <a:pt x="1341822" y="6576"/>
                </a:lnTo>
                <a:lnTo>
                  <a:pt x="1309242" y="0"/>
                </a:lnTo>
                <a:close/>
              </a:path>
            </a:pathLst>
          </a:custGeom>
          <a:solidFill>
            <a:srgbClr val="7171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02885" y="2157222"/>
            <a:ext cx="1393190" cy="836930"/>
          </a:xfrm>
          <a:custGeom>
            <a:avLst/>
            <a:gdLst/>
            <a:ahLst/>
            <a:cxnLst/>
            <a:rect l="l" t="t" r="r" b="b"/>
            <a:pathLst>
              <a:path w="1393189" h="836930">
                <a:moveTo>
                  <a:pt x="0" y="83692"/>
                </a:moveTo>
                <a:lnTo>
                  <a:pt x="6576" y="51113"/>
                </a:lnTo>
                <a:lnTo>
                  <a:pt x="24511" y="24510"/>
                </a:lnTo>
                <a:lnTo>
                  <a:pt x="51113" y="6576"/>
                </a:lnTo>
                <a:lnTo>
                  <a:pt x="83692" y="0"/>
                </a:lnTo>
                <a:lnTo>
                  <a:pt x="1309242" y="0"/>
                </a:lnTo>
                <a:lnTo>
                  <a:pt x="1341822" y="6576"/>
                </a:lnTo>
                <a:lnTo>
                  <a:pt x="1368425" y="24511"/>
                </a:lnTo>
                <a:lnTo>
                  <a:pt x="1386359" y="51113"/>
                </a:lnTo>
                <a:lnTo>
                  <a:pt x="1392936" y="83692"/>
                </a:lnTo>
                <a:lnTo>
                  <a:pt x="1392936" y="752982"/>
                </a:lnTo>
                <a:lnTo>
                  <a:pt x="1386359" y="785562"/>
                </a:lnTo>
                <a:lnTo>
                  <a:pt x="1368425" y="812164"/>
                </a:lnTo>
                <a:lnTo>
                  <a:pt x="1341822" y="830099"/>
                </a:lnTo>
                <a:lnTo>
                  <a:pt x="1309242" y="836676"/>
                </a:lnTo>
                <a:lnTo>
                  <a:pt x="83692" y="836676"/>
                </a:lnTo>
                <a:lnTo>
                  <a:pt x="51113" y="830099"/>
                </a:lnTo>
                <a:lnTo>
                  <a:pt x="24511" y="812164"/>
                </a:lnTo>
                <a:lnTo>
                  <a:pt x="6576" y="785562"/>
                </a:lnTo>
                <a:lnTo>
                  <a:pt x="0" y="752982"/>
                </a:lnTo>
                <a:lnTo>
                  <a:pt x="0" y="83692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169534" y="2409824"/>
            <a:ext cx="659130" cy="30861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9209" marR="5080" indent="-17145">
              <a:lnSpc>
                <a:spcPts val="1030"/>
              </a:lnSpc>
              <a:spcBef>
                <a:spcPts val="270"/>
              </a:spcBef>
            </a:pP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1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CanSat  Launched</a:t>
            </a:r>
            <a:endParaRPr sz="10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020055" y="3409188"/>
            <a:ext cx="127000" cy="1039494"/>
          </a:xfrm>
          <a:custGeom>
            <a:avLst/>
            <a:gdLst/>
            <a:ahLst/>
            <a:cxnLst/>
            <a:rect l="l" t="t" r="r" b="b"/>
            <a:pathLst>
              <a:path w="127000" h="1039495">
                <a:moveTo>
                  <a:pt x="0" y="1039368"/>
                </a:moveTo>
                <a:lnTo>
                  <a:pt x="126491" y="1039368"/>
                </a:lnTo>
                <a:lnTo>
                  <a:pt x="126491" y="0"/>
                </a:lnTo>
                <a:lnTo>
                  <a:pt x="0" y="0"/>
                </a:lnTo>
                <a:lnTo>
                  <a:pt x="0" y="1039368"/>
                </a:lnTo>
                <a:close/>
              </a:path>
            </a:pathLst>
          </a:custGeom>
          <a:solidFill>
            <a:srgbClr val="828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02885" y="3202685"/>
            <a:ext cx="1393190" cy="835660"/>
          </a:xfrm>
          <a:custGeom>
            <a:avLst/>
            <a:gdLst/>
            <a:ahLst/>
            <a:cxnLst/>
            <a:rect l="l" t="t" r="r" b="b"/>
            <a:pathLst>
              <a:path w="1393189" h="835660">
                <a:moveTo>
                  <a:pt x="1309369" y="0"/>
                </a:moveTo>
                <a:lnTo>
                  <a:pt x="83565" y="0"/>
                </a:lnTo>
                <a:lnTo>
                  <a:pt x="51006" y="6556"/>
                </a:lnTo>
                <a:lnTo>
                  <a:pt x="24447" y="24447"/>
                </a:lnTo>
                <a:lnTo>
                  <a:pt x="6556" y="51006"/>
                </a:lnTo>
                <a:lnTo>
                  <a:pt x="0" y="83565"/>
                </a:lnTo>
                <a:lnTo>
                  <a:pt x="0" y="751586"/>
                </a:lnTo>
                <a:lnTo>
                  <a:pt x="6556" y="784145"/>
                </a:lnTo>
                <a:lnTo>
                  <a:pt x="24447" y="810704"/>
                </a:lnTo>
                <a:lnTo>
                  <a:pt x="51006" y="828595"/>
                </a:lnTo>
                <a:lnTo>
                  <a:pt x="83565" y="835151"/>
                </a:lnTo>
                <a:lnTo>
                  <a:pt x="1309369" y="835151"/>
                </a:lnTo>
                <a:lnTo>
                  <a:pt x="1341929" y="828595"/>
                </a:lnTo>
                <a:lnTo>
                  <a:pt x="1368488" y="810704"/>
                </a:lnTo>
                <a:lnTo>
                  <a:pt x="1386379" y="784145"/>
                </a:lnTo>
                <a:lnTo>
                  <a:pt x="1392936" y="751586"/>
                </a:lnTo>
                <a:lnTo>
                  <a:pt x="1392936" y="83565"/>
                </a:lnTo>
                <a:lnTo>
                  <a:pt x="1386379" y="51006"/>
                </a:lnTo>
                <a:lnTo>
                  <a:pt x="1368488" y="24447"/>
                </a:lnTo>
                <a:lnTo>
                  <a:pt x="1341929" y="6556"/>
                </a:lnTo>
                <a:lnTo>
                  <a:pt x="1309369" y="0"/>
                </a:lnTo>
                <a:close/>
              </a:path>
            </a:pathLst>
          </a:custGeom>
          <a:solidFill>
            <a:srgbClr val="7979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802885" y="3202685"/>
            <a:ext cx="1393190" cy="835660"/>
          </a:xfrm>
          <a:custGeom>
            <a:avLst/>
            <a:gdLst/>
            <a:ahLst/>
            <a:cxnLst/>
            <a:rect l="l" t="t" r="r" b="b"/>
            <a:pathLst>
              <a:path w="1393189" h="835660">
                <a:moveTo>
                  <a:pt x="0" y="83565"/>
                </a:moveTo>
                <a:lnTo>
                  <a:pt x="6556" y="51006"/>
                </a:lnTo>
                <a:lnTo>
                  <a:pt x="24447" y="24447"/>
                </a:lnTo>
                <a:lnTo>
                  <a:pt x="51006" y="6556"/>
                </a:lnTo>
                <a:lnTo>
                  <a:pt x="83565" y="0"/>
                </a:lnTo>
                <a:lnTo>
                  <a:pt x="1309369" y="0"/>
                </a:lnTo>
                <a:lnTo>
                  <a:pt x="1341929" y="6556"/>
                </a:lnTo>
                <a:lnTo>
                  <a:pt x="1368488" y="24447"/>
                </a:lnTo>
                <a:lnTo>
                  <a:pt x="1386379" y="51006"/>
                </a:lnTo>
                <a:lnTo>
                  <a:pt x="1392936" y="83565"/>
                </a:lnTo>
                <a:lnTo>
                  <a:pt x="1392936" y="751586"/>
                </a:lnTo>
                <a:lnTo>
                  <a:pt x="1386379" y="784145"/>
                </a:lnTo>
                <a:lnTo>
                  <a:pt x="1368488" y="810704"/>
                </a:lnTo>
                <a:lnTo>
                  <a:pt x="1341929" y="828595"/>
                </a:lnTo>
                <a:lnTo>
                  <a:pt x="1309369" y="835151"/>
                </a:lnTo>
                <a:lnTo>
                  <a:pt x="83565" y="835151"/>
                </a:lnTo>
                <a:lnTo>
                  <a:pt x="51006" y="828595"/>
                </a:lnTo>
                <a:lnTo>
                  <a:pt x="24447" y="810704"/>
                </a:lnTo>
                <a:lnTo>
                  <a:pt x="6556" y="784145"/>
                </a:lnTo>
                <a:lnTo>
                  <a:pt x="0" y="751586"/>
                </a:lnTo>
                <a:lnTo>
                  <a:pt x="0" y="8356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5148198" y="3454654"/>
            <a:ext cx="7023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Recovery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endParaRPr sz="10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020055" y="3585717"/>
            <a:ext cx="9607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Recovery</a:t>
            </a:r>
            <a:r>
              <a:rPr sz="1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endParaRPr sz="10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020055" y="4453128"/>
            <a:ext cx="127000" cy="1039494"/>
          </a:xfrm>
          <a:custGeom>
            <a:avLst/>
            <a:gdLst/>
            <a:ahLst/>
            <a:cxnLst/>
            <a:rect l="l" t="t" r="r" b="b"/>
            <a:pathLst>
              <a:path w="127000" h="1039495">
                <a:moveTo>
                  <a:pt x="0" y="1039368"/>
                </a:moveTo>
                <a:lnTo>
                  <a:pt x="126491" y="1039368"/>
                </a:lnTo>
                <a:lnTo>
                  <a:pt x="126491" y="0"/>
                </a:lnTo>
                <a:lnTo>
                  <a:pt x="0" y="0"/>
                </a:lnTo>
                <a:lnTo>
                  <a:pt x="0" y="1039368"/>
                </a:lnTo>
                <a:close/>
              </a:path>
            </a:pathLst>
          </a:custGeom>
          <a:solidFill>
            <a:srgbClr val="8989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802885" y="4246626"/>
            <a:ext cx="1393190" cy="836930"/>
          </a:xfrm>
          <a:custGeom>
            <a:avLst/>
            <a:gdLst/>
            <a:ahLst/>
            <a:cxnLst/>
            <a:rect l="l" t="t" r="r" b="b"/>
            <a:pathLst>
              <a:path w="1393189" h="836929">
                <a:moveTo>
                  <a:pt x="1309242" y="0"/>
                </a:moveTo>
                <a:lnTo>
                  <a:pt x="83692" y="0"/>
                </a:lnTo>
                <a:lnTo>
                  <a:pt x="51113" y="6576"/>
                </a:lnTo>
                <a:lnTo>
                  <a:pt x="24511" y="24511"/>
                </a:lnTo>
                <a:lnTo>
                  <a:pt x="6576" y="51113"/>
                </a:lnTo>
                <a:lnTo>
                  <a:pt x="0" y="83693"/>
                </a:lnTo>
                <a:lnTo>
                  <a:pt x="0" y="752982"/>
                </a:lnTo>
                <a:lnTo>
                  <a:pt x="6576" y="785562"/>
                </a:lnTo>
                <a:lnTo>
                  <a:pt x="24511" y="812165"/>
                </a:lnTo>
                <a:lnTo>
                  <a:pt x="51113" y="830099"/>
                </a:lnTo>
                <a:lnTo>
                  <a:pt x="83692" y="836676"/>
                </a:lnTo>
                <a:lnTo>
                  <a:pt x="1309242" y="836676"/>
                </a:lnTo>
                <a:lnTo>
                  <a:pt x="1341822" y="830099"/>
                </a:lnTo>
                <a:lnTo>
                  <a:pt x="1368424" y="812165"/>
                </a:lnTo>
                <a:lnTo>
                  <a:pt x="1386359" y="785562"/>
                </a:lnTo>
                <a:lnTo>
                  <a:pt x="1392936" y="752982"/>
                </a:lnTo>
                <a:lnTo>
                  <a:pt x="1392936" y="83693"/>
                </a:lnTo>
                <a:lnTo>
                  <a:pt x="1386359" y="51113"/>
                </a:lnTo>
                <a:lnTo>
                  <a:pt x="1368425" y="24511"/>
                </a:lnTo>
                <a:lnTo>
                  <a:pt x="1341822" y="6576"/>
                </a:lnTo>
                <a:lnTo>
                  <a:pt x="1309242" y="0"/>
                </a:lnTo>
                <a:close/>
              </a:path>
            </a:pathLst>
          </a:custGeom>
          <a:solidFill>
            <a:srgbClr val="8282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802885" y="4246626"/>
            <a:ext cx="1393190" cy="836930"/>
          </a:xfrm>
          <a:custGeom>
            <a:avLst/>
            <a:gdLst/>
            <a:ahLst/>
            <a:cxnLst/>
            <a:rect l="l" t="t" r="r" b="b"/>
            <a:pathLst>
              <a:path w="1393189" h="836929">
                <a:moveTo>
                  <a:pt x="0" y="83693"/>
                </a:moveTo>
                <a:lnTo>
                  <a:pt x="6576" y="51113"/>
                </a:lnTo>
                <a:lnTo>
                  <a:pt x="24511" y="24511"/>
                </a:lnTo>
                <a:lnTo>
                  <a:pt x="51113" y="6576"/>
                </a:lnTo>
                <a:lnTo>
                  <a:pt x="83692" y="0"/>
                </a:lnTo>
                <a:lnTo>
                  <a:pt x="1309242" y="0"/>
                </a:lnTo>
                <a:lnTo>
                  <a:pt x="1341822" y="6576"/>
                </a:lnTo>
                <a:lnTo>
                  <a:pt x="1368425" y="24511"/>
                </a:lnTo>
                <a:lnTo>
                  <a:pt x="1386359" y="51113"/>
                </a:lnTo>
                <a:lnTo>
                  <a:pt x="1392936" y="83693"/>
                </a:lnTo>
                <a:lnTo>
                  <a:pt x="1392936" y="752982"/>
                </a:lnTo>
                <a:lnTo>
                  <a:pt x="1386359" y="785562"/>
                </a:lnTo>
                <a:lnTo>
                  <a:pt x="1368425" y="812164"/>
                </a:lnTo>
                <a:lnTo>
                  <a:pt x="1341822" y="830099"/>
                </a:lnTo>
                <a:lnTo>
                  <a:pt x="1309242" y="836676"/>
                </a:lnTo>
                <a:lnTo>
                  <a:pt x="83692" y="836676"/>
                </a:lnTo>
                <a:lnTo>
                  <a:pt x="51113" y="830099"/>
                </a:lnTo>
                <a:lnTo>
                  <a:pt x="24511" y="812165"/>
                </a:lnTo>
                <a:lnTo>
                  <a:pt x="6576" y="785562"/>
                </a:lnTo>
                <a:lnTo>
                  <a:pt x="0" y="752982"/>
                </a:lnTo>
                <a:lnTo>
                  <a:pt x="0" y="83693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4918075" y="4630928"/>
            <a:ext cx="2857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Fina</a:t>
            </a:r>
            <a:endParaRPr sz="10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890642" y="4499305"/>
            <a:ext cx="1983105" cy="309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15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Handout CanSat</a:t>
            </a:r>
            <a:r>
              <a:rPr sz="1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endParaRPr sz="1000">
              <a:latin typeface="Arial"/>
              <a:cs typeface="Arial"/>
            </a:endParaRPr>
          </a:p>
          <a:p>
            <a:pPr marL="300355">
              <a:lnSpc>
                <a:spcPts val="1115"/>
              </a:lnSpc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l Judging –</a:t>
            </a:r>
            <a:r>
              <a:rPr sz="1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ZN</a:t>
            </a:r>
            <a:endParaRPr sz="10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085588" y="5433059"/>
            <a:ext cx="1847214" cy="125095"/>
          </a:xfrm>
          <a:custGeom>
            <a:avLst/>
            <a:gdLst/>
            <a:ahLst/>
            <a:cxnLst/>
            <a:rect l="l" t="t" r="r" b="b"/>
            <a:pathLst>
              <a:path w="1847215" h="125095">
                <a:moveTo>
                  <a:pt x="0" y="124967"/>
                </a:moveTo>
                <a:lnTo>
                  <a:pt x="1847088" y="124967"/>
                </a:lnTo>
                <a:lnTo>
                  <a:pt x="1847088" y="0"/>
                </a:lnTo>
                <a:lnTo>
                  <a:pt x="0" y="0"/>
                </a:lnTo>
                <a:lnTo>
                  <a:pt x="0" y="124967"/>
                </a:lnTo>
                <a:close/>
              </a:path>
            </a:pathLst>
          </a:custGeom>
          <a:solidFill>
            <a:srgbClr val="9292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802885" y="5292090"/>
            <a:ext cx="1393190" cy="835660"/>
          </a:xfrm>
          <a:custGeom>
            <a:avLst/>
            <a:gdLst/>
            <a:ahLst/>
            <a:cxnLst/>
            <a:rect l="l" t="t" r="r" b="b"/>
            <a:pathLst>
              <a:path w="1393189" h="835660">
                <a:moveTo>
                  <a:pt x="1309369" y="0"/>
                </a:moveTo>
                <a:lnTo>
                  <a:pt x="83565" y="0"/>
                </a:lnTo>
                <a:lnTo>
                  <a:pt x="51006" y="6556"/>
                </a:lnTo>
                <a:lnTo>
                  <a:pt x="24447" y="24447"/>
                </a:lnTo>
                <a:lnTo>
                  <a:pt x="6556" y="51006"/>
                </a:lnTo>
                <a:lnTo>
                  <a:pt x="0" y="83566"/>
                </a:lnTo>
                <a:lnTo>
                  <a:pt x="0" y="751636"/>
                </a:lnTo>
                <a:lnTo>
                  <a:pt x="6556" y="784145"/>
                </a:lnTo>
                <a:lnTo>
                  <a:pt x="24447" y="810691"/>
                </a:lnTo>
                <a:lnTo>
                  <a:pt x="51006" y="828589"/>
                </a:lnTo>
                <a:lnTo>
                  <a:pt x="83565" y="835152"/>
                </a:lnTo>
                <a:lnTo>
                  <a:pt x="1309369" y="835152"/>
                </a:lnTo>
                <a:lnTo>
                  <a:pt x="1341929" y="828589"/>
                </a:lnTo>
                <a:lnTo>
                  <a:pt x="1368488" y="810691"/>
                </a:lnTo>
                <a:lnTo>
                  <a:pt x="1386379" y="784145"/>
                </a:lnTo>
                <a:lnTo>
                  <a:pt x="1392936" y="751636"/>
                </a:lnTo>
                <a:lnTo>
                  <a:pt x="1392936" y="83566"/>
                </a:lnTo>
                <a:lnTo>
                  <a:pt x="1386379" y="51006"/>
                </a:lnTo>
                <a:lnTo>
                  <a:pt x="1368488" y="24447"/>
                </a:lnTo>
                <a:lnTo>
                  <a:pt x="1341929" y="6556"/>
                </a:lnTo>
                <a:lnTo>
                  <a:pt x="1309369" y="0"/>
                </a:lnTo>
                <a:close/>
              </a:path>
            </a:pathLst>
          </a:custGeom>
          <a:solidFill>
            <a:srgbClr val="8989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02885" y="5292090"/>
            <a:ext cx="1393190" cy="835660"/>
          </a:xfrm>
          <a:custGeom>
            <a:avLst/>
            <a:gdLst/>
            <a:ahLst/>
            <a:cxnLst/>
            <a:rect l="l" t="t" r="r" b="b"/>
            <a:pathLst>
              <a:path w="1393189" h="835660">
                <a:moveTo>
                  <a:pt x="0" y="83566"/>
                </a:moveTo>
                <a:lnTo>
                  <a:pt x="6556" y="51006"/>
                </a:lnTo>
                <a:lnTo>
                  <a:pt x="24447" y="24447"/>
                </a:lnTo>
                <a:lnTo>
                  <a:pt x="51006" y="6556"/>
                </a:lnTo>
                <a:lnTo>
                  <a:pt x="83565" y="0"/>
                </a:lnTo>
                <a:lnTo>
                  <a:pt x="1309369" y="0"/>
                </a:lnTo>
                <a:lnTo>
                  <a:pt x="1341929" y="6556"/>
                </a:lnTo>
                <a:lnTo>
                  <a:pt x="1368488" y="24447"/>
                </a:lnTo>
                <a:lnTo>
                  <a:pt x="1386379" y="51006"/>
                </a:lnTo>
                <a:lnTo>
                  <a:pt x="1392936" y="83566"/>
                </a:lnTo>
                <a:lnTo>
                  <a:pt x="1392936" y="751636"/>
                </a:lnTo>
                <a:lnTo>
                  <a:pt x="1386379" y="784145"/>
                </a:lnTo>
                <a:lnTo>
                  <a:pt x="1368488" y="810691"/>
                </a:lnTo>
                <a:lnTo>
                  <a:pt x="1341929" y="828589"/>
                </a:lnTo>
                <a:lnTo>
                  <a:pt x="1309369" y="835152"/>
                </a:lnTo>
                <a:lnTo>
                  <a:pt x="83565" y="835152"/>
                </a:lnTo>
                <a:lnTo>
                  <a:pt x="51006" y="828589"/>
                </a:lnTo>
                <a:lnTo>
                  <a:pt x="24447" y="810691"/>
                </a:lnTo>
                <a:lnTo>
                  <a:pt x="6556" y="784145"/>
                </a:lnTo>
                <a:lnTo>
                  <a:pt x="0" y="751636"/>
                </a:lnTo>
                <a:lnTo>
                  <a:pt x="0" y="8356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5027803" y="5544718"/>
            <a:ext cx="941705" cy="30861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40005" marR="5080" indent="-27940">
              <a:lnSpc>
                <a:spcPts val="1030"/>
              </a:lnSpc>
              <a:spcBef>
                <a:spcPts val="270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Terminate</a:t>
            </a:r>
            <a:r>
              <a:rPr sz="10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GCS  Operation –</a:t>
            </a:r>
            <a:r>
              <a:rPr sz="1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IA</a:t>
            </a:r>
            <a:endParaRPr sz="100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873240" y="4453128"/>
            <a:ext cx="125095" cy="1039494"/>
          </a:xfrm>
          <a:custGeom>
            <a:avLst/>
            <a:gdLst/>
            <a:ahLst/>
            <a:cxnLst/>
            <a:rect l="l" t="t" r="r" b="b"/>
            <a:pathLst>
              <a:path w="125095" h="1039495">
                <a:moveTo>
                  <a:pt x="0" y="1039368"/>
                </a:moveTo>
                <a:lnTo>
                  <a:pt x="124968" y="1039368"/>
                </a:lnTo>
                <a:lnTo>
                  <a:pt x="124968" y="0"/>
                </a:lnTo>
                <a:lnTo>
                  <a:pt x="0" y="0"/>
                </a:lnTo>
                <a:lnTo>
                  <a:pt x="0" y="1039368"/>
                </a:lnTo>
                <a:close/>
              </a:path>
            </a:pathLst>
          </a:custGeom>
          <a:solidFill>
            <a:srgbClr val="9A9A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56069" y="5292090"/>
            <a:ext cx="1393190" cy="835660"/>
          </a:xfrm>
          <a:custGeom>
            <a:avLst/>
            <a:gdLst/>
            <a:ahLst/>
            <a:cxnLst/>
            <a:rect l="l" t="t" r="r" b="b"/>
            <a:pathLst>
              <a:path w="1393190" h="835660">
                <a:moveTo>
                  <a:pt x="1309370" y="0"/>
                </a:moveTo>
                <a:lnTo>
                  <a:pt x="83565" y="0"/>
                </a:lnTo>
                <a:lnTo>
                  <a:pt x="51006" y="6556"/>
                </a:lnTo>
                <a:lnTo>
                  <a:pt x="24447" y="24447"/>
                </a:lnTo>
                <a:lnTo>
                  <a:pt x="6556" y="51006"/>
                </a:lnTo>
                <a:lnTo>
                  <a:pt x="0" y="83566"/>
                </a:lnTo>
                <a:lnTo>
                  <a:pt x="0" y="751636"/>
                </a:lnTo>
                <a:lnTo>
                  <a:pt x="6556" y="784145"/>
                </a:lnTo>
                <a:lnTo>
                  <a:pt x="24447" y="810691"/>
                </a:lnTo>
                <a:lnTo>
                  <a:pt x="51006" y="828589"/>
                </a:lnTo>
                <a:lnTo>
                  <a:pt x="83565" y="835152"/>
                </a:lnTo>
                <a:lnTo>
                  <a:pt x="1309370" y="835152"/>
                </a:lnTo>
                <a:lnTo>
                  <a:pt x="1341929" y="828589"/>
                </a:lnTo>
                <a:lnTo>
                  <a:pt x="1368488" y="810691"/>
                </a:lnTo>
                <a:lnTo>
                  <a:pt x="1386379" y="784145"/>
                </a:lnTo>
                <a:lnTo>
                  <a:pt x="1392935" y="751636"/>
                </a:lnTo>
                <a:lnTo>
                  <a:pt x="1392935" y="83566"/>
                </a:lnTo>
                <a:lnTo>
                  <a:pt x="1386379" y="51006"/>
                </a:lnTo>
                <a:lnTo>
                  <a:pt x="1368488" y="24447"/>
                </a:lnTo>
                <a:lnTo>
                  <a:pt x="1341929" y="6556"/>
                </a:lnTo>
                <a:lnTo>
                  <a:pt x="1309370" y="0"/>
                </a:lnTo>
                <a:close/>
              </a:path>
            </a:pathLst>
          </a:custGeom>
          <a:solidFill>
            <a:srgbClr val="9292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656069" y="5292090"/>
            <a:ext cx="1393190" cy="835660"/>
          </a:xfrm>
          <a:custGeom>
            <a:avLst/>
            <a:gdLst/>
            <a:ahLst/>
            <a:cxnLst/>
            <a:rect l="l" t="t" r="r" b="b"/>
            <a:pathLst>
              <a:path w="1393190" h="835660">
                <a:moveTo>
                  <a:pt x="0" y="83566"/>
                </a:moveTo>
                <a:lnTo>
                  <a:pt x="6556" y="51006"/>
                </a:lnTo>
                <a:lnTo>
                  <a:pt x="24447" y="24447"/>
                </a:lnTo>
                <a:lnTo>
                  <a:pt x="51006" y="6556"/>
                </a:lnTo>
                <a:lnTo>
                  <a:pt x="83565" y="0"/>
                </a:lnTo>
                <a:lnTo>
                  <a:pt x="1309370" y="0"/>
                </a:lnTo>
                <a:lnTo>
                  <a:pt x="1341929" y="6556"/>
                </a:lnTo>
                <a:lnTo>
                  <a:pt x="1368488" y="24447"/>
                </a:lnTo>
                <a:lnTo>
                  <a:pt x="1386379" y="51006"/>
                </a:lnTo>
                <a:lnTo>
                  <a:pt x="1392935" y="83566"/>
                </a:lnTo>
                <a:lnTo>
                  <a:pt x="1392935" y="751636"/>
                </a:lnTo>
                <a:lnTo>
                  <a:pt x="1386379" y="784145"/>
                </a:lnTo>
                <a:lnTo>
                  <a:pt x="1368488" y="810691"/>
                </a:lnTo>
                <a:lnTo>
                  <a:pt x="1341929" y="828589"/>
                </a:lnTo>
                <a:lnTo>
                  <a:pt x="1309370" y="835152"/>
                </a:lnTo>
                <a:lnTo>
                  <a:pt x="83565" y="835152"/>
                </a:lnTo>
                <a:lnTo>
                  <a:pt x="51006" y="828589"/>
                </a:lnTo>
                <a:lnTo>
                  <a:pt x="24447" y="810691"/>
                </a:lnTo>
                <a:lnTo>
                  <a:pt x="6556" y="784145"/>
                </a:lnTo>
                <a:lnTo>
                  <a:pt x="0" y="751636"/>
                </a:lnTo>
                <a:lnTo>
                  <a:pt x="0" y="8356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6825742" y="5478881"/>
            <a:ext cx="10496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Submit USB</a:t>
            </a:r>
            <a:r>
              <a:rPr sz="1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endParaRPr sz="10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778497" y="5609945"/>
            <a:ext cx="1148080" cy="30861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indent="154940">
              <a:lnSpc>
                <a:spcPts val="1030"/>
              </a:lnSpc>
              <a:spcBef>
                <a:spcPts val="270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collected and  received data –</a:t>
            </a:r>
            <a:r>
              <a:rPr sz="1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ZN</a:t>
            </a:r>
            <a:endParaRPr sz="100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656069" y="4246626"/>
            <a:ext cx="1393190" cy="836930"/>
          </a:xfrm>
          <a:custGeom>
            <a:avLst/>
            <a:gdLst/>
            <a:ahLst/>
            <a:cxnLst/>
            <a:rect l="l" t="t" r="r" b="b"/>
            <a:pathLst>
              <a:path w="1393190" h="836929">
                <a:moveTo>
                  <a:pt x="1309243" y="0"/>
                </a:moveTo>
                <a:lnTo>
                  <a:pt x="83693" y="0"/>
                </a:lnTo>
                <a:lnTo>
                  <a:pt x="51113" y="6576"/>
                </a:lnTo>
                <a:lnTo>
                  <a:pt x="24510" y="24511"/>
                </a:lnTo>
                <a:lnTo>
                  <a:pt x="6576" y="51113"/>
                </a:lnTo>
                <a:lnTo>
                  <a:pt x="0" y="83693"/>
                </a:lnTo>
                <a:lnTo>
                  <a:pt x="0" y="752982"/>
                </a:lnTo>
                <a:lnTo>
                  <a:pt x="6576" y="785562"/>
                </a:lnTo>
                <a:lnTo>
                  <a:pt x="24511" y="812165"/>
                </a:lnTo>
                <a:lnTo>
                  <a:pt x="51113" y="830099"/>
                </a:lnTo>
                <a:lnTo>
                  <a:pt x="83693" y="836676"/>
                </a:lnTo>
                <a:lnTo>
                  <a:pt x="1309243" y="836676"/>
                </a:lnTo>
                <a:lnTo>
                  <a:pt x="1341822" y="830099"/>
                </a:lnTo>
                <a:lnTo>
                  <a:pt x="1368425" y="812165"/>
                </a:lnTo>
                <a:lnTo>
                  <a:pt x="1386359" y="785562"/>
                </a:lnTo>
                <a:lnTo>
                  <a:pt x="1392935" y="752982"/>
                </a:lnTo>
                <a:lnTo>
                  <a:pt x="1392935" y="83693"/>
                </a:lnTo>
                <a:lnTo>
                  <a:pt x="1386359" y="51113"/>
                </a:lnTo>
                <a:lnTo>
                  <a:pt x="1368425" y="24511"/>
                </a:lnTo>
                <a:lnTo>
                  <a:pt x="1341822" y="6576"/>
                </a:lnTo>
                <a:lnTo>
                  <a:pt x="1309243" y="0"/>
                </a:lnTo>
                <a:close/>
              </a:path>
            </a:pathLst>
          </a:custGeom>
          <a:solidFill>
            <a:srgbClr val="9A9A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656069" y="4246626"/>
            <a:ext cx="1393190" cy="836930"/>
          </a:xfrm>
          <a:custGeom>
            <a:avLst/>
            <a:gdLst/>
            <a:ahLst/>
            <a:cxnLst/>
            <a:rect l="l" t="t" r="r" b="b"/>
            <a:pathLst>
              <a:path w="1393190" h="836929">
                <a:moveTo>
                  <a:pt x="0" y="83693"/>
                </a:moveTo>
                <a:lnTo>
                  <a:pt x="6576" y="51113"/>
                </a:lnTo>
                <a:lnTo>
                  <a:pt x="24510" y="24511"/>
                </a:lnTo>
                <a:lnTo>
                  <a:pt x="51113" y="6576"/>
                </a:lnTo>
                <a:lnTo>
                  <a:pt x="83693" y="0"/>
                </a:lnTo>
                <a:lnTo>
                  <a:pt x="1309243" y="0"/>
                </a:lnTo>
                <a:lnTo>
                  <a:pt x="1341822" y="6576"/>
                </a:lnTo>
                <a:lnTo>
                  <a:pt x="1368425" y="24511"/>
                </a:lnTo>
                <a:lnTo>
                  <a:pt x="1386359" y="51113"/>
                </a:lnTo>
                <a:lnTo>
                  <a:pt x="1392935" y="83693"/>
                </a:lnTo>
                <a:lnTo>
                  <a:pt x="1392935" y="752982"/>
                </a:lnTo>
                <a:lnTo>
                  <a:pt x="1386359" y="785562"/>
                </a:lnTo>
                <a:lnTo>
                  <a:pt x="1368425" y="812164"/>
                </a:lnTo>
                <a:lnTo>
                  <a:pt x="1341822" y="830099"/>
                </a:lnTo>
                <a:lnTo>
                  <a:pt x="1309243" y="836676"/>
                </a:lnTo>
                <a:lnTo>
                  <a:pt x="83693" y="836676"/>
                </a:lnTo>
                <a:lnTo>
                  <a:pt x="51113" y="830099"/>
                </a:lnTo>
                <a:lnTo>
                  <a:pt x="24511" y="812165"/>
                </a:lnTo>
                <a:lnTo>
                  <a:pt x="6576" y="785562"/>
                </a:lnTo>
                <a:lnTo>
                  <a:pt x="0" y="752982"/>
                </a:lnTo>
                <a:lnTo>
                  <a:pt x="0" y="8369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6864350" y="4565396"/>
            <a:ext cx="9861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Begin PFR</a:t>
            </a:r>
            <a:r>
              <a:rPr sz="10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endParaRPr sz="10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117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94" name="object 9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95" name="object 95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Mission Operations</a:t>
            </a:r>
            <a:r>
              <a:rPr spc="-145" dirty="0"/>
              <a:t> </a:t>
            </a:r>
            <a:r>
              <a:rPr dirty="0"/>
              <a:t>Manual  </a:t>
            </a:r>
            <a:r>
              <a:rPr spc="-5" dirty="0"/>
              <a:t>Development</a:t>
            </a:r>
            <a:r>
              <a:rPr dirty="0"/>
              <a:t> Plan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118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1087374"/>
            <a:ext cx="8637270" cy="3867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Mission Operation Manual </a:t>
            </a:r>
            <a:r>
              <a:rPr sz="1400" spc="-5" dirty="0">
                <a:latin typeface="Arial"/>
                <a:cs typeface="Arial"/>
              </a:rPr>
              <a:t>will </a:t>
            </a:r>
            <a:r>
              <a:rPr sz="1400" dirty="0">
                <a:latin typeface="Arial"/>
                <a:cs typeface="Arial"/>
              </a:rPr>
              <a:t>contain </a:t>
            </a:r>
            <a:r>
              <a:rPr sz="1400" spc="-5" dirty="0">
                <a:latin typeface="Arial"/>
                <a:cs typeface="Arial"/>
              </a:rPr>
              <a:t>instructions </a:t>
            </a:r>
            <a:r>
              <a:rPr sz="1400" dirty="0">
                <a:latin typeface="Arial"/>
                <a:cs typeface="Arial"/>
              </a:rPr>
              <a:t>to the</a:t>
            </a:r>
            <a:r>
              <a:rPr sz="1400" spc="-2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following: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208915" indent="-196215">
              <a:lnSpc>
                <a:spcPct val="100000"/>
              </a:lnSpc>
              <a:buAutoNum type="arabicPeriod"/>
              <a:tabLst>
                <a:tab pos="209550" algn="l"/>
              </a:tabLst>
            </a:pPr>
            <a:r>
              <a:rPr sz="1400" dirty="0">
                <a:latin typeface="Arial"/>
                <a:cs typeface="Arial"/>
              </a:rPr>
              <a:t>CanSat </a:t>
            </a:r>
            <a:r>
              <a:rPr sz="1400" spc="-5" dirty="0">
                <a:latin typeface="Arial"/>
                <a:cs typeface="Arial"/>
              </a:rPr>
              <a:t>Integration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Testing</a:t>
            </a:r>
            <a:endParaRPr sz="1400">
              <a:latin typeface="Arial"/>
              <a:cs typeface="Arial"/>
            </a:endParaRPr>
          </a:p>
          <a:p>
            <a:pPr marL="601980" lvl="1" indent="-344170">
              <a:lnSpc>
                <a:spcPct val="100000"/>
              </a:lnSpc>
              <a:buAutoNum type="arabicPeriod"/>
              <a:tabLst>
                <a:tab pos="602615" algn="l"/>
              </a:tabLst>
            </a:pPr>
            <a:r>
              <a:rPr sz="1400" dirty="0">
                <a:latin typeface="Arial"/>
                <a:cs typeface="Arial"/>
              </a:rPr>
              <a:t>Integration Procedure (can be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skipped)</a:t>
            </a:r>
            <a:endParaRPr sz="1400">
              <a:latin typeface="Arial"/>
              <a:cs typeface="Arial"/>
            </a:endParaRPr>
          </a:p>
          <a:p>
            <a:pPr marL="601980" lvl="1" indent="-344170">
              <a:lnSpc>
                <a:spcPct val="100000"/>
              </a:lnSpc>
              <a:buAutoNum type="arabicPeriod"/>
              <a:tabLst>
                <a:tab pos="602615" algn="l"/>
              </a:tabLst>
            </a:pPr>
            <a:r>
              <a:rPr sz="1400" dirty="0">
                <a:latin typeface="Arial"/>
                <a:cs typeface="Arial"/>
              </a:rPr>
              <a:t>Testing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Procedure</a:t>
            </a:r>
            <a:endParaRPr sz="1400">
              <a:latin typeface="Arial"/>
              <a:cs typeface="Arial"/>
            </a:endParaRPr>
          </a:p>
          <a:p>
            <a:pPr marL="601980" lvl="1" indent="-344170">
              <a:lnSpc>
                <a:spcPct val="100000"/>
              </a:lnSpc>
              <a:buAutoNum type="arabicPeriod"/>
              <a:tabLst>
                <a:tab pos="602615" algn="l"/>
              </a:tabLst>
            </a:pPr>
            <a:r>
              <a:rPr sz="1400" dirty="0">
                <a:latin typeface="Arial"/>
                <a:cs typeface="Arial"/>
              </a:rPr>
              <a:t>Operational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Checks</a:t>
            </a:r>
            <a:endParaRPr sz="1400">
              <a:latin typeface="Arial"/>
              <a:cs typeface="Arial"/>
            </a:endParaRPr>
          </a:p>
          <a:p>
            <a:pPr marL="208915" indent="-196215">
              <a:lnSpc>
                <a:spcPct val="100000"/>
              </a:lnSpc>
              <a:buAutoNum type="arabicPeriod"/>
              <a:tabLst>
                <a:tab pos="209550" algn="l"/>
              </a:tabLst>
            </a:pPr>
            <a:r>
              <a:rPr sz="1400" spc="-5" dirty="0">
                <a:latin typeface="Arial"/>
                <a:cs typeface="Arial"/>
              </a:rPr>
              <a:t>GCS </a:t>
            </a:r>
            <a:r>
              <a:rPr sz="1400" dirty="0">
                <a:latin typeface="Arial"/>
                <a:cs typeface="Arial"/>
              </a:rPr>
              <a:t>Setup and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Operation</a:t>
            </a:r>
            <a:endParaRPr sz="1400">
              <a:latin typeface="Arial"/>
              <a:cs typeface="Arial"/>
            </a:endParaRPr>
          </a:p>
          <a:p>
            <a:pPr marL="601980" lvl="1" indent="-344170">
              <a:lnSpc>
                <a:spcPct val="100000"/>
              </a:lnSpc>
              <a:buAutoNum type="arabicPeriod"/>
              <a:tabLst>
                <a:tab pos="602615" algn="l"/>
              </a:tabLst>
            </a:pPr>
            <a:r>
              <a:rPr sz="1400" dirty="0">
                <a:latin typeface="Arial"/>
                <a:cs typeface="Arial"/>
              </a:rPr>
              <a:t>Setup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Procedure</a:t>
            </a:r>
            <a:endParaRPr sz="1400">
              <a:latin typeface="Arial"/>
              <a:cs typeface="Arial"/>
            </a:endParaRPr>
          </a:p>
          <a:p>
            <a:pPr marL="601980" lvl="1" indent="-344170">
              <a:lnSpc>
                <a:spcPct val="100000"/>
              </a:lnSpc>
              <a:buAutoNum type="arabicPeriod"/>
              <a:tabLst>
                <a:tab pos="602615" algn="l"/>
              </a:tabLst>
            </a:pPr>
            <a:r>
              <a:rPr sz="1400" dirty="0">
                <a:latin typeface="Arial"/>
                <a:cs typeface="Arial"/>
              </a:rPr>
              <a:t>Operational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Checks</a:t>
            </a:r>
            <a:endParaRPr sz="1400">
              <a:latin typeface="Arial"/>
              <a:cs typeface="Arial"/>
            </a:endParaRPr>
          </a:p>
          <a:p>
            <a:pPr marL="208915" indent="-196215">
              <a:lnSpc>
                <a:spcPct val="100000"/>
              </a:lnSpc>
              <a:buAutoNum type="arabicPeriod"/>
              <a:tabLst>
                <a:tab pos="209550" algn="l"/>
              </a:tabLst>
            </a:pPr>
            <a:r>
              <a:rPr sz="1400" spc="-5" dirty="0">
                <a:latin typeface="Arial"/>
                <a:cs typeface="Arial"/>
              </a:rPr>
              <a:t>CanSat-Rocket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  <a:p>
            <a:pPr marL="208915" indent="-196215">
              <a:lnSpc>
                <a:spcPct val="100000"/>
              </a:lnSpc>
              <a:buAutoNum type="arabicPeriod"/>
              <a:tabLst>
                <a:tab pos="209550" algn="l"/>
              </a:tabLst>
            </a:pPr>
            <a:r>
              <a:rPr sz="1400" dirty="0">
                <a:latin typeface="Arial"/>
                <a:cs typeface="Arial"/>
              </a:rPr>
              <a:t>Launch</a:t>
            </a:r>
            <a:endParaRPr sz="1400">
              <a:latin typeface="Arial"/>
              <a:cs typeface="Arial"/>
            </a:endParaRPr>
          </a:p>
          <a:p>
            <a:pPr marL="601980" lvl="1" indent="-344170">
              <a:lnSpc>
                <a:spcPct val="100000"/>
              </a:lnSpc>
              <a:buAutoNum type="arabicPeriod"/>
              <a:tabLst>
                <a:tab pos="602615" algn="l"/>
              </a:tabLst>
            </a:pPr>
            <a:r>
              <a:rPr sz="1400" dirty="0">
                <a:latin typeface="Arial"/>
                <a:cs typeface="Arial"/>
              </a:rPr>
              <a:t>Preparation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Procedure</a:t>
            </a:r>
            <a:endParaRPr sz="1400">
              <a:latin typeface="Arial"/>
              <a:cs typeface="Arial"/>
            </a:endParaRPr>
          </a:p>
          <a:p>
            <a:pPr marL="601980" lvl="1" indent="-34417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02615" algn="l"/>
              </a:tabLst>
            </a:pPr>
            <a:r>
              <a:rPr sz="1400" dirty="0">
                <a:latin typeface="Arial"/>
                <a:cs typeface="Arial"/>
              </a:rPr>
              <a:t>Launch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Procedure</a:t>
            </a:r>
            <a:endParaRPr sz="1400">
              <a:latin typeface="Arial"/>
              <a:cs typeface="Arial"/>
            </a:endParaRPr>
          </a:p>
          <a:p>
            <a:pPr marL="208915" indent="-196215">
              <a:lnSpc>
                <a:spcPct val="100000"/>
              </a:lnSpc>
              <a:buAutoNum type="arabicPeriod"/>
              <a:tabLst>
                <a:tab pos="209550" algn="l"/>
              </a:tabLst>
            </a:pPr>
            <a:r>
              <a:rPr sz="1400" dirty="0">
                <a:latin typeface="Arial"/>
                <a:cs typeface="Arial"/>
              </a:rPr>
              <a:t>Other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Procedures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Mission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Operations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Manual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will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compiled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individual- 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team-level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ensure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suitable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accuracy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  detail of tests and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procedures.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Mission Operations Manual shall be completed by </a:t>
            </a:r>
            <a:r>
              <a:rPr sz="1400" spc="-5" dirty="0">
                <a:latin typeface="Arial"/>
                <a:cs typeface="Arial"/>
              </a:rPr>
              <a:t>mid</a:t>
            </a:r>
            <a:r>
              <a:rPr sz="1400" spc="-229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April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509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CanSat Location and</a:t>
            </a:r>
            <a:r>
              <a:rPr spc="-30" dirty="0"/>
              <a:t> </a:t>
            </a:r>
            <a:r>
              <a:rPr spc="-5" dirty="0"/>
              <a:t>Recovery</a:t>
            </a:r>
          </a:p>
        </p:txBody>
      </p:sp>
      <p:sp>
        <p:nvSpPr>
          <p:cNvPr id="9" name="object 9"/>
          <p:cNvSpPr/>
          <p:nvPr/>
        </p:nvSpPr>
        <p:spPr>
          <a:xfrm>
            <a:off x="1736598" y="2263901"/>
            <a:ext cx="2715895" cy="1629410"/>
          </a:xfrm>
          <a:custGeom>
            <a:avLst/>
            <a:gdLst/>
            <a:ahLst/>
            <a:cxnLst/>
            <a:rect l="l" t="t" r="r" b="b"/>
            <a:pathLst>
              <a:path w="2715895" h="1629410">
                <a:moveTo>
                  <a:pt x="0" y="1629156"/>
                </a:moveTo>
                <a:lnTo>
                  <a:pt x="2715768" y="1629156"/>
                </a:lnTo>
                <a:lnTo>
                  <a:pt x="2715768" y="0"/>
                </a:lnTo>
                <a:lnTo>
                  <a:pt x="0" y="0"/>
                </a:lnTo>
                <a:lnTo>
                  <a:pt x="0" y="1629156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6598" y="2263901"/>
            <a:ext cx="2715895" cy="1629410"/>
          </a:xfrm>
          <a:custGeom>
            <a:avLst/>
            <a:gdLst/>
            <a:ahLst/>
            <a:cxnLst/>
            <a:rect l="l" t="t" r="r" b="b"/>
            <a:pathLst>
              <a:path w="2715895" h="1629410">
                <a:moveTo>
                  <a:pt x="0" y="1629156"/>
                </a:moveTo>
                <a:lnTo>
                  <a:pt x="2715768" y="1629156"/>
                </a:lnTo>
                <a:lnTo>
                  <a:pt x="2715768" y="0"/>
                </a:lnTo>
                <a:lnTo>
                  <a:pt x="0" y="0"/>
                </a:lnTo>
                <a:lnTo>
                  <a:pt x="0" y="162915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36598" y="2405887"/>
            <a:ext cx="2715895" cy="121602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739775">
              <a:lnSpc>
                <a:spcPct val="100000"/>
              </a:lnSpc>
              <a:spcBef>
                <a:spcPts val="66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BUZZER</a:t>
            </a:r>
            <a:endParaRPr sz="2400">
              <a:latin typeface="Arial"/>
              <a:cs typeface="Arial"/>
            </a:endParaRPr>
          </a:p>
          <a:p>
            <a:pPr marL="153035" marR="145415" indent="-635" algn="ctr">
              <a:lnSpc>
                <a:spcPts val="2480"/>
              </a:lnSpc>
              <a:spcBef>
                <a:spcPts val="98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Continuous  beeping on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Probe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23638" y="2263901"/>
            <a:ext cx="2714625" cy="1629410"/>
          </a:xfrm>
          <a:custGeom>
            <a:avLst/>
            <a:gdLst/>
            <a:ahLst/>
            <a:cxnLst/>
            <a:rect l="l" t="t" r="r" b="b"/>
            <a:pathLst>
              <a:path w="2714625" h="1629410">
                <a:moveTo>
                  <a:pt x="0" y="1629156"/>
                </a:moveTo>
                <a:lnTo>
                  <a:pt x="2714243" y="1629156"/>
                </a:lnTo>
                <a:lnTo>
                  <a:pt x="2714243" y="0"/>
                </a:lnTo>
                <a:lnTo>
                  <a:pt x="0" y="0"/>
                </a:lnTo>
                <a:lnTo>
                  <a:pt x="0" y="1629156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23638" y="2263901"/>
            <a:ext cx="2714625" cy="1629410"/>
          </a:xfrm>
          <a:custGeom>
            <a:avLst/>
            <a:gdLst/>
            <a:ahLst/>
            <a:cxnLst/>
            <a:rect l="l" t="t" r="r" b="b"/>
            <a:pathLst>
              <a:path w="2714625" h="1629410">
                <a:moveTo>
                  <a:pt x="0" y="1629156"/>
                </a:moveTo>
                <a:lnTo>
                  <a:pt x="2714243" y="1629156"/>
                </a:lnTo>
                <a:lnTo>
                  <a:pt x="2714243" y="0"/>
                </a:lnTo>
                <a:lnTo>
                  <a:pt x="0" y="0"/>
                </a:lnTo>
                <a:lnTo>
                  <a:pt x="0" y="162915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723638" y="2563870"/>
            <a:ext cx="2714625" cy="90043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66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COLOR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6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Bright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Orange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36598" y="4164329"/>
            <a:ext cx="2715895" cy="1629410"/>
          </a:xfrm>
          <a:custGeom>
            <a:avLst/>
            <a:gdLst/>
            <a:ahLst/>
            <a:cxnLst/>
            <a:rect l="l" t="t" r="r" b="b"/>
            <a:pathLst>
              <a:path w="2715895" h="1629410">
                <a:moveTo>
                  <a:pt x="0" y="1629156"/>
                </a:moveTo>
                <a:lnTo>
                  <a:pt x="2715768" y="1629156"/>
                </a:lnTo>
                <a:lnTo>
                  <a:pt x="2715768" y="0"/>
                </a:lnTo>
                <a:lnTo>
                  <a:pt x="0" y="0"/>
                </a:lnTo>
                <a:lnTo>
                  <a:pt x="0" y="1629156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36598" y="4164329"/>
            <a:ext cx="2715895" cy="1629410"/>
          </a:xfrm>
          <a:custGeom>
            <a:avLst/>
            <a:gdLst/>
            <a:ahLst/>
            <a:cxnLst/>
            <a:rect l="l" t="t" r="r" b="b"/>
            <a:pathLst>
              <a:path w="2715895" h="1629410">
                <a:moveTo>
                  <a:pt x="0" y="1629156"/>
                </a:moveTo>
                <a:lnTo>
                  <a:pt x="2715768" y="1629156"/>
                </a:lnTo>
                <a:lnTo>
                  <a:pt x="2715768" y="0"/>
                </a:lnTo>
                <a:lnTo>
                  <a:pt x="0" y="0"/>
                </a:lnTo>
                <a:lnTo>
                  <a:pt x="0" y="162915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736598" y="4306951"/>
            <a:ext cx="2715895" cy="121602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207645">
              <a:lnSpc>
                <a:spcPct val="100000"/>
              </a:lnSpc>
              <a:spcBef>
                <a:spcPts val="665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GPS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LOCATION</a:t>
            </a:r>
            <a:endParaRPr sz="2400">
              <a:latin typeface="Arial"/>
              <a:cs typeface="Arial"/>
            </a:endParaRPr>
          </a:p>
          <a:p>
            <a:pPr marL="332740" marR="326390" algn="ctr">
              <a:lnSpc>
                <a:spcPts val="2480"/>
              </a:lnSpc>
              <a:spcBef>
                <a:spcPts val="98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240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Acquired  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Telemetry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723638" y="4164329"/>
            <a:ext cx="2714625" cy="1629410"/>
          </a:xfrm>
          <a:custGeom>
            <a:avLst/>
            <a:gdLst/>
            <a:ahLst/>
            <a:cxnLst/>
            <a:rect l="l" t="t" r="r" b="b"/>
            <a:pathLst>
              <a:path w="2714625" h="1629410">
                <a:moveTo>
                  <a:pt x="0" y="1629156"/>
                </a:moveTo>
                <a:lnTo>
                  <a:pt x="2714243" y="1629156"/>
                </a:lnTo>
                <a:lnTo>
                  <a:pt x="2714243" y="0"/>
                </a:lnTo>
                <a:lnTo>
                  <a:pt x="0" y="0"/>
                </a:lnTo>
                <a:lnTo>
                  <a:pt x="0" y="1629156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23638" y="4164329"/>
            <a:ext cx="2714625" cy="1629410"/>
          </a:xfrm>
          <a:custGeom>
            <a:avLst/>
            <a:gdLst/>
            <a:ahLst/>
            <a:cxnLst/>
            <a:rect l="l" t="t" r="r" b="b"/>
            <a:pathLst>
              <a:path w="2714625" h="1629410">
                <a:moveTo>
                  <a:pt x="0" y="1629156"/>
                </a:moveTo>
                <a:lnTo>
                  <a:pt x="2714243" y="1629156"/>
                </a:lnTo>
                <a:lnTo>
                  <a:pt x="2714243" y="0"/>
                </a:lnTo>
                <a:lnTo>
                  <a:pt x="0" y="0"/>
                </a:lnTo>
                <a:lnTo>
                  <a:pt x="0" y="162915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23638" y="4282185"/>
            <a:ext cx="2714625" cy="133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>
              <a:lnSpc>
                <a:spcPts val="268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MEMBERS</a:t>
            </a:r>
            <a:endParaRPr sz="2400">
              <a:latin typeface="Arial"/>
              <a:cs typeface="Arial"/>
            </a:endParaRPr>
          </a:p>
          <a:p>
            <a:pPr marL="271780" marR="265430" indent="1270" algn="ctr">
              <a:lnSpc>
                <a:spcPct val="86000"/>
              </a:lnSpc>
              <a:spcBef>
                <a:spcPts val="204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track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down  the CanSat as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it 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descends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119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5828" y="1138174"/>
            <a:ext cx="863346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The following </a:t>
            </a:r>
            <a:r>
              <a:rPr sz="1400" spc="-10" dirty="0">
                <a:latin typeface="Arial"/>
                <a:cs typeface="Arial"/>
              </a:rPr>
              <a:t>measures </a:t>
            </a:r>
            <a:r>
              <a:rPr sz="1400" spc="-5" dirty="0">
                <a:latin typeface="Arial"/>
                <a:cs typeface="Arial"/>
              </a:rPr>
              <a:t>will ensure that the CanSat including Probe and Heatshield will </a:t>
            </a:r>
            <a:r>
              <a:rPr sz="1400" spc="-10" dirty="0">
                <a:latin typeface="Arial"/>
                <a:cs typeface="Arial"/>
              </a:rPr>
              <a:t>be </a:t>
            </a:r>
            <a:r>
              <a:rPr sz="1400" spc="-5" dirty="0">
                <a:latin typeface="Arial"/>
                <a:cs typeface="Arial"/>
              </a:rPr>
              <a:t>recovered.  Moreover, </a:t>
            </a:r>
            <a:r>
              <a:rPr sz="1400" spc="-10" dirty="0">
                <a:latin typeface="Arial"/>
                <a:cs typeface="Arial"/>
              </a:rPr>
              <a:t>in </a:t>
            </a:r>
            <a:r>
              <a:rPr sz="1400" spc="-5" dirty="0">
                <a:latin typeface="Arial"/>
                <a:cs typeface="Arial"/>
              </a:rPr>
              <a:t>case the CanSat </a:t>
            </a:r>
            <a:r>
              <a:rPr sz="140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not recovered, both the Probe and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Heatshield will be labeled with the  </a:t>
            </a:r>
            <a:r>
              <a:rPr sz="1400" dirty="0">
                <a:latin typeface="Arial"/>
                <a:cs typeface="Arial"/>
              </a:rPr>
              <a:t>Manchester CanSat Project’s address (including email) </a:t>
            </a:r>
            <a:r>
              <a:rPr sz="1400" spc="-5" dirty="0">
                <a:latin typeface="Arial"/>
                <a:cs typeface="Arial"/>
              </a:rPr>
              <a:t>and all </a:t>
            </a:r>
            <a:r>
              <a:rPr sz="1400" dirty="0">
                <a:latin typeface="Arial"/>
                <a:cs typeface="Arial"/>
              </a:rPr>
              <a:t>other </a:t>
            </a:r>
            <a:r>
              <a:rPr sz="1400" spc="-5" dirty="0">
                <a:latin typeface="Arial"/>
                <a:cs typeface="Arial"/>
              </a:rPr>
              <a:t>relevant </a:t>
            </a:r>
            <a:r>
              <a:rPr sz="1400" dirty="0">
                <a:latin typeface="Arial"/>
                <a:cs typeface="Arial"/>
              </a:rPr>
              <a:t>contact</a:t>
            </a:r>
            <a:r>
              <a:rPr sz="1400" spc="-2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details.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System </a:t>
            </a:r>
            <a:r>
              <a:rPr spc="-5" dirty="0"/>
              <a:t>Level CanSat Configuration  Trade &amp;</a:t>
            </a:r>
            <a:r>
              <a:rPr spc="-10" dirty="0"/>
              <a:t> </a:t>
            </a:r>
            <a:r>
              <a:rPr dirty="0"/>
              <a:t>Selection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8704" y="4366350"/>
            <a:ext cx="2407920" cy="17951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53665" y="3997527"/>
            <a:ext cx="1999434" cy="2171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29934" y="1255775"/>
            <a:ext cx="1992660" cy="20467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90359" y="4312920"/>
            <a:ext cx="2195518" cy="19309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23032" y="1699260"/>
            <a:ext cx="3035808" cy="1391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64563" y="1080516"/>
            <a:ext cx="908303" cy="28544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2255" y="3954017"/>
            <a:ext cx="25596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Origami spiral folded heat</a:t>
            </a:r>
            <a:r>
              <a:rPr sz="1400" spc="-1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shield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29497" y="6504323"/>
            <a:ext cx="19177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25572" y="1183005"/>
            <a:ext cx="3297554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Heat </a:t>
            </a:r>
            <a:r>
              <a:rPr sz="1400" dirty="0">
                <a:latin typeface="Arial"/>
                <a:cs typeface="Arial"/>
              </a:rPr>
              <a:t>shield released </a:t>
            </a:r>
            <a:r>
              <a:rPr sz="1400" spc="-10" dirty="0">
                <a:latin typeface="Arial"/>
                <a:cs typeface="Arial"/>
              </a:rPr>
              <a:t>via </a:t>
            </a:r>
            <a:r>
              <a:rPr sz="1400" dirty="0">
                <a:latin typeface="Arial"/>
                <a:cs typeface="Arial"/>
              </a:rPr>
              <a:t>a solenoid and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  aided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springs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55009" y="3680282"/>
            <a:ext cx="32226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Egg </a:t>
            </a:r>
            <a:r>
              <a:rPr sz="1400" spc="-5" dirty="0">
                <a:latin typeface="Arial"/>
                <a:cs typeface="Arial"/>
              </a:rPr>
              <a:t>protected within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pivoting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container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45248" y="3328161"/>
            <a:ext cx="208597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Sliding bell crank  </a:t>
            </a:r>
            <a:r>
              <a:rPr sz="1400" dirty="0">
                <a:latin typeface="Arial"/>
                <a:cs typeface="Arial"/>
              </a:rPr>
              <a:t>mechanism </a:t>
            </a:r>
            <a:r>
              <a:rPr sz="1400" spc="-5" dirty="0">
                <a:latin typeface="Arial"/>
                <a:cs typeface="Arial"/>
              </a:rPr>
              <a:t>driven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lead  screw to deploy the heat  shield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739" y="1043685"/>
            <a:ext cx="1207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CONCEPT</a:t>
            </a:r>
            <a:r>
              <a:rPr sz="16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3613" y="131784"/>
            <a:ext cx="769620" cy="353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78073" y="6508191"/>
            <a:ext cx="3386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CanSat 2017 PDR: Team 5002 Manchester CanSat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Project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72093" y="6508191"/>
            <a:ext cx="236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121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dirty="0"/>
              <a:t>Requirements</a:t>
            </a:r>
            <a:r>
              <a:rPr spc="-85" dirty="0"/>
              <a:t> </a:t>
            </a:r>
            <a:r>
              <a:rPr spc="-5" dirty="0"/>
              <a:t>Compliance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217926" y="3872865"/>
            <a:ext cx="26314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007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Presenter  </a:t>
            </a:r>
            <a:r>
              <a:rPr sz="2400" b="1" dirty="0">
                <a:latin typeface="Arial"/>
                <a:cs typeface="Arial"/>
              </a:rPr>
              <a:t>Iuliu </a:t>
            </a:r>
            <a:r>
              <a:rPr sz="2400" b="1" spc="-5" dirty="0">
                <a:latin typeface="Arial"/>
                <a:cs typeface="Arial"/>
              </a:rPr>
              <a:t>Ardelean</a:t>
            </a:r>
            <a:r>
              <a:rPr sz="2400" b="1" spc="-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(IA)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53117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Requirements </a:t>
            </a:r>
            <a:r>
              <a:rPr dirty="0"/>
              <a:t>Compliance</a:t>
            </a:r>
            <a:r>
              <a:rPr spc="-35" dirty="0"/>
              <a:t> </a:t>
            </a:r>
            <a:r>
              <a:rPr dirty="0"/>
              <a:t>Overview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7340" y="1426590"/>
            <a:ext cx="8416290" cy="359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Current design complies </a:t>
            </a:r>
            <a:r>
              <a:rPr sz="1800" spc="-15" dirty="0">
                <a:latin typeface="Arial"/>
                <a:cs typeface="Arial"/>
              </a:rPr>
              <a:t>with </a:t>
            </a:r>
            <a:r>
              <a:rPr sz="1800" spc="-5" dirty="0">
                <a:latin typeface="Arial"/>
                <a:cs typeface="Arial"/>
              </a:rPr>
              <a:t>all requirements, </a:t>
            </a:r>
            <a:r>
              <a:rPr sz="1800" spc="-10" dirty="0">
                <a:latin typeface="Arial"/>
                <a:cs typeface="Arial"/>
              </a:rPr>
              <a:t>except </a:t>
            </a:r>
            <a:r>
              <a:rPr sz="1800" spc="-5" dirty="0">
                <a:latin typeface="Arial"/>
                <a:cs typeface="Arial"/>
              </a:rPr>
              <a:t>Bonus </a:t>
            </a:r>
            <a:r>
              <a:rPr sz="1800" dirty="0">
                <a:latin typeface="Arial"/>
                <a:cs typeface="Arial"/>
              </a:rPr>
              <a:t>2, </a:t>
            </a:r>
            <a:r>
              <a:rPr sz="1800" spc="-15" dirty="0">
                <a:latin typeface="Arial"/>
                <a:cs typeface="Arial"/>
              </a:rPr>
              <a:t>which </a:t>
            </a:r>
            <a:r>
              <a:rPr sz="1800" spc="-5" dirty="0">
                <a:latin typeface="Arial"/>
                <a:cs typeface="Arial"/>
              </a:rPr>
              <a:t>is not</a:t>
            </a:r>
            <a:r>
              <a:rPr sz="1800" spc="2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being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attempted.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Design shall be </a:t>
            </a:r>
            <a:r>
              <a:rPr sz="1800" dirty="0">
                <a:latin typeface="Arial"/>
                <a:cs typeface="Arial"/>
              </a:rPr>
              <a:t>tested to </a:t>
            </a:r>
            <a:r>
              <a:rPr sz="1800" spc="-5" dirty="0">
                <a:latin typeface="Arial"/>
                <a:cs typeface="Arial"/>
              </a:rPr>
              <a:t>ensure Requirement Compliance, </a:t>
            </a:r>
            <a:r>
              <a:rPr sz="1800" spc="-10" dirty="0">
                <a:latin typeface="Arial"/>
                <a:cs typeface="Arial"/>
              </a:rPr>
              <a:t>following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procedure  </a:t>
            </a:r>
            <a:r>
              <a:rPr sz="1800" spc="-10" dirty="0">
                <a:latin typeface="Arial"/>
                <a:cs typeface="Arial"/>
              </a:rPr>
              <a:t>explained </a:t>
            </a:r>
            <a:r>
              <a:rPr sz="1800" spc="-5" dirty="0">
                <a:latin typeface="Arial"/>
                <a:cs typeface="Arial"/>
              </a:rPr>
              <a:t>in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Integration and </a:t>
            </a:r>
            <a:r>
              <a:rPr sz="1800" spc="-50" dirty="0">
                <a:latin typeface="Arial"/>
                <a:cs typeface="Arial"/>
              </a:rPr>
              <a:t>Test </a:t>
            </a:r>
            <a:r>
              <a:rPr sz="1800" spc="-5" dirty="0">
                <a:latin typeface="Arial"/>
                <a:cs typeface="Arial"/>
              </a:rPr>
              <a:t>section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this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document.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Design can be altered by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CDR, in case testing outcome is negative,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ensure revised Design </a:t>
            </a:r>
            <a:r>
              <a:rPr sz="1800" spc="-10" dirty="0">
                <a:latin typeface="Arial"/>
                <a:cs typeface="Arial"/>
              </a:rPr>
              <a:t>does </a:t>
            </a:r>
            <a:r>
              <a:rPr sz="1800" spc="-5" dirty="0">
                <a:latin typeface="Arial"/>
                <a:cs typeface="Arial"/>
              </a:rPr>
              <a:t>comply </a:t>
            </a:r>
            <a:r>
              <a:rPr sz="1800" spc="-15" dirty="0">
                <a:latin typeface="Arial"/>
                <a:cs typeface="Arial"/>
              </a:rPr>
              <a:t>with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requirements.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33591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following </a:t>
            </a:r>
            <a:r>
              <a:rPr sz="1800" spc="-5" dirty="0">
                <a:latin typeface="Arial"/>
                <a:cs typeface="Arial"/>
              </a:rPr>
              <a:t>3 slides </a:t>
            </a:r>
            <a:r>
              <a:rPr sz="1800" dirty="0">
                <a:latin typeface="Arial"/>
                <a:cs typeface="Arial"/>
              </a:rPr>
              <a:t>trace </a:t>
            </a:r>
            <a:r>
              <a:rPr sz="1800" spc="-5" dirty="0">
                <a:latin typeface="Arial"/>
                <a:cs typeface="Arial"/>
              </a:rPr>
              <a:t>and demonstrate compliance </a:t>
            </a:r>
            <a:r>
              <a:rPr sz="1800" spc="-15" dirty="0">
                <a:latin typeface="Arial"/>
                <a:cs typeface="Arial"/>
              </a:rPr>
              <a:t>with </a:t>
            </a:r>
            <a:r>
              <a:rPr sz="1800" spc="-5" dirty="0">
                <a:latin typeface="Arial"/>
                <a:cs typeface="Arial"/>
              </a:rPr>
              <a:t>all Requirements.  Comments have </a:t>
            </a:r>
            <a:r>
              <a:rPr sz="1800" spc="-10" dirty="0">
                <a:latin typeface="Arial"/>
                <a:cs typeface="Arial"/>
              </a:rPr>
              <a:t>been </a:t>
            </a:r>
            <a:r>
              <a:rPr sz="1800" spc="-5" dirty="0">
                <a:latin typeface="Arial"/>
                <a:cs typeface="Arial"/>
              </a:rPr>
              <a:t>added </a:t>
            </a:r>
            <a:r>
              <a:rPr sz="1800" spc="-15" dirty="0">
                <a:latin typeface="Arial"/>
                <a:cs typeface="Arial"/>
              </a:rPr>
              <a:t>where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necessary.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legend gives color coding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5" dirty="0">
                <a:latin typeface="Arial"/>
                <a:cs typeface="Arial"/>
              </a:rPr>
              <a:t>indicate </a:t>
            </a:r>
            <a:r>
              <a:rPr sz="1800" dirty="0">
                <a:latin typeface="Arial"/>
                <a:cs typeface="Arial"/>
              </a:rPr>
              <a:t>if </a:t>
            </a:r>
            <a:r>
              <a:rPr sz="1800" spc="-5" dirty="0">
                <a:latin typeface="Arial"/>
                <a:cs typeface="Arial"/>
              </a:rPr>
              <a:t>a Requirement is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59393" y="6504323"/>
            <a:ext cx="273050" cy="27813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875"/>
              </a:spcBef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36830">
                <a:lnSpc>
                  <a:spcPct val="100000"/>
                </a:lnSpc>
                <a:spcBef>
                  <a:spcPts val="875"/>
                </a:spcBef>
              </a:pPr>
              <a:t>121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89630" y="6631120"/>
            <a:ext cx="3386454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CanSat 2017 PDR: Team 5002 Manchester CanSat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Project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5719" y="6654894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48741" y="5150865"/>
          <a:ext cx="1499235" cy="960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9235"/>
              </a:tblGrid>
              <a:tr h="32004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200" b="1" spc="-65" dirty="0">
                          <a:latin typeface="Trebuchet MS"/>
                          <a:cs typeface="Trebuchet MS"/>
                        </a:rPr>
                        <a:t>Comply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200" b="1" spc="-65" dirty="0">
                          <a:latin typeface="Trebuchet MS"/>
                          <a:cs typeface="Trebuchet MS"/>
                        </a:rPr>
                        <a:t>Partial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200" b="1" spc="-25" dirty="0">
                          <a:latin typeface="Trebuchet MS"/>
                          <a:cs typeface="Trebuchet MS"/>
                        </a:rPr>
                        <a:t>No</a:t>
                      </a:r>
                      <a:r>
                        <a:rPr sz="1200" b="1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65" dirty="0">
                          <a:latin typeface="Trebuchet MS"/>
                          <a:cs typeface="Trebuchet MS"/>
                        </a:rPr>
                        <a:t>Comply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90877" y="220217"/>
            <a:ext cx="40005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Requirements Compliance  </a:t>
            </a:r>
            <a:r>
              <a:rPr dirty="0"/>
              <a:t>(multiple </a:t>
            </a:r>
            <a:r>
              <a:rPr spc="-5" dirty="0"/>
              <a:t>slides, as</a:t>
            </a:r>
            <a:r>
              <a:rPr spc="-80" dirty="0"/>
              <a:t> </a:t>
            </a:r>
            <a:r>
              <a:rPr spc="-5" dirty="0"/>
              <a:t>needed)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59393" y="6504323"/>
            <a:ext cx="273050" cy="27813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875"/>
              </a:spcBef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36830">
                <a:lnSpc>
                  <a:spcPct val="100000"/>
                </a:lnSpc>
                <a:spcBef>
                  <a:spcPts val="875"/>
                </a:spcBef>
              </a:pPr>
              <a:t>122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89630" y="6631120"/>
            <a:ext cx="3386454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CanSat 2017 PDR: Team 5002 Manchester CanSat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Project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5719" y="6654894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7157" y="1018794"/>
          <a:ext cx="9000488" cy="5335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1175"/>
                <a:gridCol w="6115050"/>
                <a:gridCol w="863600"/>
                <a:gridCol w="719454"/>
                <a:gridCol w="791209"/>
              </a:tblGrid>
              <a:tr h="3365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25730">
                        <a:lnSpc>
                          <a:spcPts val="1250"/>
                        </a:lnSpc>
                        <a:spcBef>
                          <a:spcPts val="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RE#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ts val="1250"/>
                        </a:lnSpc>
                        <a:spcBef>
                          <a:spcPts val="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1910">
                        <a:lnSpc>
                          <a:spcPts val="1250"/>
                        </a:lnSpc>
                        <a:spcBef>
                          <a:spcPts val="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Compliance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3810" indent="-131445">
                        <a:lnSpc>
                          <a:spcPts val="1300"/>
                        </a:lnSpc>
                        <a:spcBef>
                          <a:spcPts val="6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eference  Slides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3180">
                        <a:lnSpc>
                          <a:spcPts val="1250"/>
                        </a:lnSpc>
                        <a:spcBef>
                          <a:spcPts val="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Comments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2907">
                <a:tc>
                  <a:txBody>
                    <a:bodyPr/>
                    <a:lstStyle/>
                    <a:p>
                      <a:pPr marL="137795">
                        <a:lnSpc>
                          <a:spcPts val="110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110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mass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of the CanSat (probe) shall be 500 grams +/- 10</a:t>
                      </a:r>
                      <a:r>
                        <a:rPr sz="10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grams.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105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65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84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ts val="113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119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aero-braking heat shield shall be used to protect the probe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while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in the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rocket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only and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when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deployed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255" marR="86360">
                        <a:lnSpc>
                          <a:spcPts val="1190"/>
                        </a:lnSpc>
                        <a:spcBef>
                          <a:spcPts val="4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rocket.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It shall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envelope/shield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whole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sides of the probe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when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in the stowed configuration in the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rocket. 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rear end of the probe can be</a:t>
                      </a:r>
                      <a:r>
                        <a:rPr sz="10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open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ts val="113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13,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543">
                <a:tc>
                  <a:txBody>
                    <a:bodyPr/>
                    <a:lstStyle/>
                    <a:p>
                      <a:pPr marL="137795">
                        <a:lnSpc>
                          <a:spcPts val="111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111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heat shield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have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10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openings.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115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32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137795">
                        <a:lnSpc>
                          <a:spcPts val="111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111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probe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maintain its heat shield orientation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the direction of</a:t>
                      </a:r>
                      <a:r>
                        <a:rPr sz="10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descent.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111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35,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36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4305">
                <a:tc>
                  <a:txBody>
                    <a:bodyPr/>
                    <a:lstStyle/>
                    <a:p>
                      <a:pPr marL="137795">
                        <a:lnSpc>
                          <a:spcPts val="111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111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probe shall not tumble during any portion of descent. Tumbling is rotating</a:t>
                      </a:r>
                      <a:r>
                        <a:rPr sz="10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end-over-end.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115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36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7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ts val="113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marR="111760">
                        <a:lnSpc>
                          <a:spcPts val="1190"/>
                        </a:lnSpc>
                        <a:spcBef>
                          <a:spcPts val="59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probe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the aero-braking heat shield shall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fit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in a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cylindrical envelope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of 125 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mm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diameter x 310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mm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length. Tolerances are to be included to facilitate container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deployment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rocket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fairing.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ts val="1135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18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161">
                <a:tc>
                  <a:txBody>
                    <a:bodyPr/>
                    <a:lstStyle/>
                    <a:p>
                      <a:pPr marL="137795">
                        <a:lnSpc>
                          <a:spcPts val="111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111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probe shall hold a large hen's egg and protect it from damage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launch until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landing.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111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61,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62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6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ts val="113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marR="341630">
                        <a:lnSpc>
                          <a:spcPts val="1190"/>
                        </a:lnSpc>
                        <a:spcBef>
                          <a:spcPts val="3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probe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shall accommodate a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large hen’s egg with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mass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ranging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from 54 grams to 68 grams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  diameter of up to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50mm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and length up to</a:t>
                      </a:r>
                      <a:r>
                        <a:rPr sz="10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70mm.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ts val="113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61,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62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ts val="113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marR="231775">
                        <a:lnSpc>
                          <a:spcPts val="1190"/>
                        </a:lnSpc>
                        <a:spcBef>
                          <a:spcPts val="4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aero-braking heat shield shall not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have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any sharp edges to cause it to get stuck in the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rocket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payload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section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made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cardboard.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ts val="1135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18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542">
                <a:tc>
                  <a:txBody>
                    <a:bodyPr/>
                    <a:lstStyle/>
                    <a:p>
                      <a:pPr marL="102870">
                        <a:lnSpc>
                          <a:spcPts val="111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RE10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111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aero-braking heat shield shall be a florescent color; pink or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orange.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111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13,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120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102870">
                        <a:lnSpc>
                          <a:spcPts val="111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RE11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111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The rocket airframe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shall not be used to restrain any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deployable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parts of the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CanSat.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115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18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4305">
                <a:tc>
                  <a:txBody>
                    <a:bodyPr/>
                    <a:lstStyle/>
                    <a:p>
                      <a:pPr marL="102870">
                        <a:lnSpc>
                          <a:spcPts val="111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111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The rocket airframe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shall not be used as part of the CanSat</a:t>
                      </a:r>
                      <a:r>
                        <a:rPr sz="10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operations.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111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15, 16,</a:t>
                      </a:r>
                      <a:r>
                        <a:rPr sz="10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2870">
                        <a:lnSpc>
                          <a:spcPts val="113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RE13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8255">
                        <a:lnSpc>
                          <a:spcPts val="113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CanSat, probe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heat shield attached shall deploy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rocket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payload</a:t>
                      </a:r>
                      <a:r>
                        <a:rPr sz="10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section.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18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26, 53,</a:t>
                      </a:r>
                      <a:r>
                        <a:rPr sz="10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54,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7780" algn="ctr">
                        <a:lnSpc>
                          <a:spcPts val="1130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94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102870">
                        <a:lnSpc>
                          <a:spcPts val="111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111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aero-braking heat shield shall be released from the probe at 300</a:t>
                      </a:r>
                      <a:r>
                        <a:rPr sz="10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meters.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111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22, 57,</a:t>
                      </a:r>
                      <a:r>
                        <a:rPr sz="10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94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4305">
                <a:tc>
                  <a:txBody>
                    <a:bodyPr/>
                    <a:lstStyle/>
                    <a:p>
                      <a:pPr marL="102870">
                        <a:lnSpc>
                          <a:spcPts val="111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RE15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111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probe shall release a parachute at 300</a:t>
                      </a:r>
                      <a:r>
                        <a:rPr sz="10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meters.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ts val="111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22, 58,</a:t>
                      </a:r>
                      <a:r>
                        <a:rPr sz="10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94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2870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RE16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marR="63500">
                        <a:lnSpc>
                          <a:spcPts val="119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All descent control device attachment components (aero-braking heat shield and parachute) shall survive 30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Gs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shock.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ts val="1130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53-56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542">
                <a:tc>
                  <a:txBody>
                    <a:bodyPr/>
                    <a:lstStyle/>
                    <a:p>
                      <a:pPr marL="102870">
                        <a:lnSpc>
                          <a:spcPts val="111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RE17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111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All descent control devices (aero-braking heat shield and parachute) shall survive 30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Gs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shock.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110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53-56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2870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RE18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marR="488315">
                        <a:lnSpc>
                          <a:spcPts val="119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All electronic components shall be enclosed and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shielded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from the environment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the exception of  sensors.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ts val="113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63,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64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2908">
                <a:tc>
                  <a:txBody>
                    <a:bodyPr/>
                    <a:lstStyle/>
                    <a:p>
                      <a:pPr marL="102870">
                        <a:lnSpc>
                          <a:spcPts val="111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111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All structures shall be built to survive 15 Gs of launch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acceleration.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110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42-69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102870">
                        <a:lnSpc>
                          <a:spcPts val="111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RE20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111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All structures shall be built to survive 30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Gs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shock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115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42-69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6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02870">
                        <a:lnSpc>
                          <a:spcPts val="1130"/>
                        </a:lnSpc>
                        <a:spcBef>
                          <a:spcPts val="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RE21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marR="167005">
                        <a:lnSpc>
                          <a:spcPts val="1190"/>
                        </a:lnSpc>
                        <a:spcBef>
                          <a:spcPts val="4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All electronics shall be hard mounted using proper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mounts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such as standoffs, screws, or high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performance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adhesives.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ts val="1130"/>
                        </a:lnSpc>
                        <a:spcBef>
                          <a:spcPts val="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63,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64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2336">
                <a:tc>
                  <a:txBody>
                    <a:bodyPr/>
                    <a:lstStyle/>
                    <a:p>
                      <a:pPr marL="102870">
                        <a:lnSpc>
                          <a:spcPts val="110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RE22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110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mechanisms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shall be capable of maintaining their configuration or states under all</a:t>
                      </a:r>
                      <a:r>
                        <a:rPr sz="10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forces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105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42-69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3670">
                <a:tc>
                  <a:txBody>
                    <a:bodyPr/>
                    <a:lstStyle/>
                    <a:p>
                      <a:pPr marL="102870">
                        <a:lnSpc>
                          <a:spcPts val="111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RE23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111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Mechanisms shall not use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pyrotechnics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chemicals.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115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42-69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109220"/>
            <a:ext cx="40005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Requirements Compliance  </a:t>
            </a:r>
            <a:r>
              <a:rPr dirty="0"/>
              <a:t>(multiple </a:t>
            </a:r>
            <a:r>
              <a:rPr spc="-5" dirty="0"/>
              <a:t>slides, as</a:t>
            </a:r>
            <a:r>
              <a:rPr spc="-80" dirty="0"/>
              <a:t> </a:t>
            </a:r>
            <a:r>
              <a:rPr spc="-5" dirty="0"/>
              <a:t>needed)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123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5539" y="1140586"/>
          <a:ext cx="8862694" cy="496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6565"/>
                <a:gridCol w="6029960"/>
                <a:gridCol w="864234"/>
                <a:gridCol w="720090"/>
                <a:gridCol w="791845"/>
              </a:tblGrid>
              <a:tr h="3365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ts val="1250"/>
                        </a:lnSpc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RE#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ts val="125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1275">
                        <a:lnSpc>
                          <a:spcPts val="125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Compliance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9385" marR="6985" indent="-131445">
                        <a:lnSpc>
                          <a:spcPts val="1300"/>
                        </a:lnSpc>
                        <a:spcBef>
                          <a:spcPts val="6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eference  Slides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1275">
                        <a:lnSpc>
                          <a:spcPts val="125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Comments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7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113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24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marR="81280">
                        <a:lnSpc>
                          <a:spcPts val="1190"/>
                        </a:lnSpc>
                        <a:spcBef>
                          <a:spcPts val="114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Mechanisms that use heat (e.g., nichrome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wire)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shall not be exposed to the outside environment to reduce  potential risk of setting vegetation on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fire.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ts val="1135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42-69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8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113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25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marR="334010">
                        <a:lnSpc>
                          <a:spcPts val="1190"/>
                        </a:lnSpc>
                        <a:spcBef>
                          <a:spcPts val="13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During descent, the probe shall collect air pressure, outside air temperature, GPS position and battery 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voltage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once per second and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tag the data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mission</a:t>
                      </a:r>
                      <a:r>
                        <a:rPr sz="10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time.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195"/>
                        </a:lnSpc>
                        <a:spcBef>
                          <a:spcPts val="8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22-26,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75,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3970" algn="ctr">
                        <a:lnSpc>
                          <a:spcPts val="1130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94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76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113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26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marR="344805">
                        <a:lnSpc>
                          <a:spcPts val="1190"/>
                        </a:lnSpc>
                        <a:spcBef>
                          <a:spcPts val="12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During descent, the probe shall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transmit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all telemetry. Telemetry can be transmitted continuously or in  bursts.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ts val="113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77-79,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94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7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113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1195"/>
                        </a:lnSpc>
                        <a:spcBef>
                          <a:spcPts val="8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Telemetry shall include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mission time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one second or better resolution. Mission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shall be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maintained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7620">
                        <a:lnSpc>
                          <a:spcPts val="1130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event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of a processor reset during the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launch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mission.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ts val="113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75,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94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8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113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28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marR="163830">
                        <a:lnSpc>
                          <a:spcPts val="1190"/>
                        </a:lnSpc>
                        <a:spcBef>
                          <a:spcPts val="13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XBEE radios shall be used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telemetry. 2.4 GHz Series 1 and 2 radios are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allowed.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900 MHz XBEE Pro  radios are also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allowed.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ts val="1135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77-79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8876">
                <a:tc>
                  <a:txBody>
                    <a:bodyPr/>
                    <a:lstStyle/>
                    <a:p>
                      <a:pPr algn="r">
                        <a:lnSpc>
                          <a:spcPts val="1135"/>
                        </a:lnSpc>
                        <a:spcBef>
                          <a:spcPts val="2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29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1135"/>
                        </a:lnSpc>
                        <a:spcBef>
                          <a:spcPts val="2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XBEE radios shall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have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their NETID/PANID set to their team</a:t>
                      </a:r>
                      <a:r>
                        <a:rPr sz="10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number.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135"/>
                        </a:lnSpc>
                        <a:spcBef>
                          <a:spcPts val="2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77-79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r">
                        <a:lnSpc>
                          <a:spcPts val="1135"/>
                        </a:lnSpc>
                        <a:spcBef>
                          <a:spcPts val="2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30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1135"/>
                        </a:lnSpc>
                        <a:spcBef>
                          <a:spcPts val="2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XBEE radios shall not use broadcast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mode.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135"/>
                        </a:lnSpc>
                        <a:spcBef>
                          <a:spcPts val="2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77-79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8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113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31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620">
                        <a:lnSpc>
                          <a:spcPts val="113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Cost of the CanSat shall be under $1000. Ground support and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analysis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tools are not included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cost.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ts val="1135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125-129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6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113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32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7620">
                        <a:lnSpc>
                          <a:spcPts val="113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Each team shall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develop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their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own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ground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station.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18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101,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103-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3970" algn="ctr">
                        <a:lnSpc>
                          <a:spcPts val="1130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105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9385">
                <a:tc>
                  <a:txBody>
                    <a:bodyPr/>
                    <a:lstStyle/>
                    <a:p>
                      <a:pPr algn="r">
                        <a:lnSpc>
                          <a:spcPts val="1130"/>
                        </a:lnSpc>
                        <a:spcBef>
                          <a:spcPts val="2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33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1130"/>
                        </a:lnSpc>
                        <a:spcBef>
                          <a:spcPts val="2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All telemetry shall be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displayed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in real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during</a:t>
                      </a:r>
                      <a:r>
                        <a:rPr sz="10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descent.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30"/>
                        </a:lnSpc>
                        <a:spcBef>
                          <a:spcPts val="2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104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r">
                        <a:lnSpc>
                          <a:spcPts val="1135"/>
                        </a:lnSpc>
                        <a:spcBef>
                          <a:spcPts val="2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34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1135"/>
                        </a:lnSpc>
                        <a:spcBef>
                          <a:spcPts val="2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All telemetry shall be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displayed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in engineering units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(meters, meters/sec,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Celsius,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etc.)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35"/>
                        </a:lnSpc>
                        <a:spcBef>
                          <a:spcPts val="2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104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9385">
                <a:tc>
                  <a:txBody>
                    <a:bodyPr/>
                    <a:lstStyle/>
                    <a:p>
                      <a:pPr algn="r">
                        <a:lnSpc>
                          <a:spcPts val="1135"/>
                        </a:lnSpc>
                        <a:spcBef>
                          <a:spcPts val="2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35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1135"/>
                        </a:lnSpc>
                        <a:spcBef>
                          <a:spcPts val="2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Teams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shall plot each telemetry data field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real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during</a:t>
                      </a:r>
                      <a:r>
                        <a:rPr sz="10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flight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35"/>
                        </a:lnSpc>
                        <a:spcBef>
                          <a:spcPts val="2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104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8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113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36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marR="257810">
                        <a:lnSpc>
                          <a:spcPts val="1190"/>
                        </a:lnSpc>
                        <a:spcBef>
                          <a:spcPts val="13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ground station shall include one laptop computer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minimum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two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hours of battery operation,  XBEE radio and a hand held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antenna.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ts val="1130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101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9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113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37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marR="299720">
                        <a:lnSpc>
                          <a:spcPts val="1190"/>
                        </a:lnSpc>
                        <a:spcBef>
                          <a:spcPts val="12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ground station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be portable so the team can be positioned at the ground station operation site 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along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the flight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line. AC power will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not be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available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at the ground station operation</a:t>
                      </a:r>
                      <a:r>
                        <a:rPr sz="10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site.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ts val="1135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101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8496">
                <a:tc>
                  <a:txBody>
                    <a:bodyPr/>
                    <a:lstStyle/>
                    <a:p>
                      <a:pPr algn="r">
                        <a:lnSpc>
                          <a:spcPts val="1135"/>
                        </a:lnSpc>
                        <a:spcBef>
                          <a:spcPts val="2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1135"/>
                        </a:lnSpc>
                        <a:spcBef>
                          <a:spcPts val="2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Both the heat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and probe shall be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labeled with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team contact information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email</a:t>
                      </a:r>
                      <a:r>
                        <a:rPr sz="10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address.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35"/>
                        </a:lnSpc>
                        <a:spcBef>
                          <a:spcPts val="2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120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8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1130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39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marR="201930">
                        <a:lnSpc>
                          <a:spcPts val="1190"/>
                        </a:lnSpc>
                        <a:spcBef>
                          <a:spcPts val="13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flight software shall maintain a count of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packets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transmitted,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which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shall increment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each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packet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transmission throughout the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mission. The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value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shall be maintained through processor</a:t>
                      </a:r>
                      <a:r>
                        <a:rPr sz="10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resets.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ts val="1130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94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8902">
                <a:tc>
                  <a:txBody>
                    <a:bodyPr/>
                    <a:lstStyle/>
                    <a:p>
                      <a:pPr algn="r">
                        <a:lnSpc>
                          <a:spcPts val="1130"/>
                        </a:lnSpc>
                        <a:spcBef>
                          <a:spcPts val="2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40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1130"/>
                        </a:lnSpc>
                        <a:spcBef>
                          <a:spcPts val="2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No lasers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allowed.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30"/>
                        </a:lnSpc>
                        <a:spcBef>
                          <a:spcPts val="2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44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r">
                        <a:lnSpc>
                          <a:spcPts val="1130"/>
                        </a:lnSpc>
                        <a:spcBef>
                          <a:spcPts val="3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41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1130"/>
                        </a:lnSpc>
                        <a:spcBef>
                          <a:spcPts val="3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probe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include an easily accessible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power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switch.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30"/>
                        </a:lnSpc>
                        <a:spcBef>
                          <a:spcPts val="3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85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0020">
                <a:tc>
                  <a:txBody>
                    <a:bodyPr/>
                    <a:lstStyle/>
                    <a:p>
                      <a:pPr algn="r">
                        <a:lnSpc>
                          <a:spcPts val="1130"/>
                        </a:lnSpc>
                        <a:spcBef>
                          <a:spcPts val="3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42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ts val="1130"/>
                        </a:lnSpc>
                        <a:spcBef>
                          <a:spcPts val="3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probe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include a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power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indicator such as an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LED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or sound generating</a:t>
                      </a:r>
                      <a:r>
                        <a:rPr sz="10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device.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130"/>
                        </a:lnSpc>
                        <a:spcBef>
                          <a:spcPts val="3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94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109220"/>
            <a:ext cx="40005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Requirements Compliance  </a:t>
            </a:r>
            <a:r>
              <a:rPr dirty="0"/>
              <a:t>(multiple </a:t>
            </a:r>
            <a:r>
              <a:rPr spc="-5" dirty="0"/>
              <a:t>slides, as</a:t>
            </a:r>
            <a:r>
              <a:rPr spc="-80" dirty="0"/>
              <a:t> </a:t>
            </a:r>
            <a:r>
              <a:rPr spc="-5" dirty="0"/>
              <a:t>needed)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124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3981" y="1118361"/>
          <a:ext cx="8926829" cy="48931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740"/>
                <a:gridCol w="6020435"/>
                <a:gridCol w="863600"/>
                <a:gridCol w="719454"/>
                <a:gridCol w="863600"/>
              </a:tblGrid>
              <a:tr h="3371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9695">
                        <a:lnSpc>
                          <a:spcPts val="1250"/>
                        </a:lnSpc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RE#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ts val="125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Description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5240" algn="ctr">
                        <a:lnSpc>
                          <a:spcPts val="125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Compliance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3810" indent="-131445">
                        <a:lnSpc>
                          <a:spcPts val="1300"/>
                        </a:lnSpc>
                        <a:spcBef>
                          <a:spcPts val="6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eference  Slides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78740">
                        <a:lnSpc>
                          <a:spcPts val="125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Comments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47955">
                        <a:lnSpc>
                          <a:spcPts val="113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43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8255">
                        <a:lnSpc>
                          <a:spcPts val="113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descent rate of the probe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the heat shield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deployed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shall be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between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10 and 30</a:t>
                      </a:r>
                      <a:r>
                        <a:rPr sz="10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meters/second.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ts val="1135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38-40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8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47955">
                        <a:lnSpc>
                          <a:spcPts val="1135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44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marR="758825">
                        <a:lnSpc>
                          <a:spcPts val="1190"/>
                        </a:lnSpc>
                        <a:spcBef>
                          <a:spcPts val="13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descent rate of the probe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the heat shield released and parachute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deployed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shall be 5  meters/second.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ts val="1135"/>
                        </a:lnSpc>
                        <a:spcBef>
                          <a:spcPts val="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38-40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9511">
                <a:tc>
                  <a:txBody>
                    <a:bodyPr/>
                    <a:lstStyle/>
                    <a:p>
                      <a:pPr marL="147955">
                        <a:lnSpc>
                          <a:spcPts val="1140"/>
                        </a:lnSpc>
                        <a:spcBef>
                          <a:spcPts val="1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45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1140"/>
                        </a:lnSpc>
                        <a:spcBef>
                          <a:spcPts val="1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An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audio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beacon is required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the probe. It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powered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after landing or operate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continuously.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1140"/>
                        </a:lnSpc>
                        <a:spcBef>
                          <a:spcPts val="1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94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8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47955">
                        <a:lnSpc>
                          <a:spcPts val="113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46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marR="386080">
                        <a:lnSpc>
                          <a:spcPts val="1190"/>
                        </a:lnSpc>
                        <a:spcBef>
                          <a:spcPts val="13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Battery source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be alkaline, Ni-Cad, Ni-MH or Lithium. Lithium polymer batteries are not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allowed.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Lithium cells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be manufactured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metal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package similar to 18650</a:t>
                      </a:r>
                      <a:r>
                        <a:rPr sz="10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cells.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ts val="1135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86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76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47955">
                        <a:lnSpc>
                          <a:spcPts val="113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47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marR="54610">
                        <a:lnSpc>
                          <a:spcPts val="1190"/>
                        </a:lnSpc>
                        <a:spcBef>
                          <a:spcPts val="12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An easily accessible battery compartment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be included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allowing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batteries to be installed or removed in  less than a minute and not require a total disassembly of the</a:t>
                      </a:r>
                      <a:r>
                        <a:rPr sz="10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CanSat.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ts val="113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48,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62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77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47955">
                        <a:lnSpc>
                          <a:spcPts val="1135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48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marR="212090">
                        <a:lnSpc>
                          <a:spcPts val="1190"/>
                        </a:lnSpc>
                        <a:spcBef>
                          <a:spcPts val="12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Spring contacts shall not be used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for making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electrical connections to batteries. Shock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forces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can cause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momentary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disconnects.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ts val="1135"/>
                        </a:lnSpc>
                        <a:spcBef>
                          <a:spcPts val="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82,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85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7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47955">
                        <a:lnSpc>
                          <a:spcPts val="1135"/>
                        </a:lnSpc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49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marR="198120">
                        <a:lnSpc>
                          <a:spcPts val="1190"/>
                        </a:lnSpc>
                        <a:spcBef>
                          <a:spcPts val="13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A tilt sensor shall be used to verify the stability of the probe during descent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the heat shield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deployed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and be part of the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telemetry.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ts val="1135"/>
                        </a:lnSpc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26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9257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7620" marR="85725">
                        <a:lnSpc>
                          <a:spcPts val="119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us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marR="70485" algn="just">
                        <a:lnSpc>
                          <a:spcPct val="99500"/>
                        </a:lnSpc>
                        <a:spcBef>
                          <a:spcPts val="13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Camera: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Add a color video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camera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to capture the release of the heat shield and the ground during the last  300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meters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of descent.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The camera must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have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 resolution of at least 640x480 and a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frame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rate of at</a:t>
                      </a:r>
                      <a:r>
                        <a:rPr sz="10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least  30 frames/sec.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The camera must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be activated at 300</a:t>
                      </a:r>
                      <a:r>
                        <a:rPr sz="10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meters.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ts val="1135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27,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94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154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620" marR="85725">
                        <a:lnSpc>
                          <a:spcPts val="119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us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ts val="1200"/>
                        </a:lnSpc>
                        <a:spcBef>
                          <a:spcPts val="25"/>
                        </a:spcBef>
                      </a:pPr>
                      <a:r>
                        <a:rPr sz="1000" spc="5" dirty="0">
                          <a:latin typeface="Arial"/>
                          <a:cs typeface="Arial"/>
                        </a:rPr>
                        <a:t>Wind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Sensor: A radio transmitter shall be added to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transmit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wind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speed by changing its 10 frequency. 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frequency change shall be 1 Hz per 0.1 meter/sec.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transmitter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be custom designed and built.  It cannot be a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commercial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product.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frequency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the 433 MHz ISM band or if a team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member 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has an amateur radio license, an amateur radio band can be used.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transmitter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be able to be set</a:t>
                      </a:r>
                      <a:r>
                        <a:rPr sz="10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to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8255" marR="19685">
                        <a:lnSpc>
                          <a:spcPts val="1190"/>
                        </a:lnSpc>
                        <a:spcBef>
                          <a:spcPts val="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8 different frequencies in the 433 MHz ISM band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25 KHz separation.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transmitter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turn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off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after  the probe lands to minimize interference.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team can use a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commercial</a:t>
                      </a:r>
                      <a:r>
                        <a:rPr sz="10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receiver.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ts val="1135"/>
                        </a:lnSpc>
                        <a:spcBef>
                          <a:spcPts val="91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NO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ts val="1135"/>
                        </a:lnSpc>
                        <a:spcBef>
                          <a:spcPts val="91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28-30,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105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9050" indent="635" algn="ctr">
                        <a:lnSpc>
                          <a:spcPct val="100000"/>
                        </a:lnSpc>
                      </a:pPr>
                      <a:r>
                        <a:rPr sz="1000" spc="-25" dirty="0">
                          <a:latin typeface="Trebuchet MS"/>
                          <a:cs typeface="Trebuchet MS"/>
                        </a:rPr>
                        <a:t>Not </a:t>
                      </a:r>
                      <a:r>
                        <a:rPr sz="1000" spc="-40" dirty="0">
                          <a:latin typeface="Trebuchet MS"/>
                          <a:cs typeface="Trebuchet MS"/>
                        </a:rPr>
                        <a:t>an </a:t>
                      </a:r>
                      <a:r>
                        <a:rPr sz="1000" spc="-45" dirty="0">
                          <a:latin typeface="Trebuchet MS"/>
                          <a:cs typeface="Trebuchet MS"/>
                        </a:rPr>
                        <a:t>Issue,</a:t>
                      </a:r>
                      <a:r>
                        <a:rPr sz="1000" spc="-2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30" dirty="0">
                          <a:latin typeface="Trebuchet MS"/>
                          <a:cs typeface="Trebuchet MS"/>
                        </a:rPr>
                        <a:t>as  </a:t>
                      </a:r>
                      <a:r>
                        <a:rPr sz="1000" spc="-40" dirty="0">
                          <a:latin typeface="Trebuchet MS"/>
                          <a:cs typeface="Trebuchet MS"/>
                        </a:rPr>
                        <a:t>this</a:t>
                      </a:r>
                      <a:r>
                        <a:rPr sz="1000" spc="-10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25" dirty="0">
                          <a:latin typeface="Trebuchet MS"/>
                          <a:cs typeface="Trebuchet MS"/>
                        </a:rPr>
                        <a:t>bonus</a:t>
                      </a:r>
                      <a:r>
                        <a:rPr sz="1000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40" dirty="0">
                          <a:latin typeface="Trebuchet MS"/>
                          <a:cs typeface="Trebuchet MS"/>
                        </a:rPr>
                        <a:t>is</a:t>
                      </a:r>
                      <a:r>
                        <a:rPr sz="10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-35" dirty="0">
                          <a:latin typeface="Trebuchet MS"/>
                          <a:cs typeface="Trebuchet MS"/>
                        </a:rPr>
                        <a:t>not  </a:t>
                      </a:r>
                      <a:r>
                        <a:rPr sz="1000" spc="-45" dirty="0">
                          <a:latin typeface="Trebuchet MS"/>
                          <a:cs typeface="Trebuchet MS"/>
                        </a:rPr>
                        <a:t>being  </a:t>
                      </a:r>
                      <a:r>
                        <a:rPr sz="1000" spc="-60" dirty="0">
                          <a:latin typeface="Trebuchet MS"/>
                          <a:cs typeface="Trebuchet MS"/>
                        </a:rPr>
                        <a:t>attempted.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3613" y="131784"/>
            <a:ext cx="769620" cy="353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18509" y="2597276"/>
            <a:ext cx="250888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333399"/>
                </a:solidFill>
                <a:latin typeface="Arial"/>
                <a:cs typeface="Arial"/>
              </a:rPr>
              <a:t>Management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359393" y="652017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125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17926" y="3872865"/>
            <a:ext cx="26314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007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Presenter  </a:t>
            </a:r>
            <a:r>
              <a:rPr sz="2400" b="1" dirty="0">
                <a:latin typeface="Arial"/>
                <a:cs typeface="Arial"/>
              </a:rPr>
              <a:t>Iuliu </a:t>
            </a:r>
            <a:r>
              <a:rPr sz="2400" b="1" spc="-5" dirty="0">
                <a:latin typeface="Arial"/>
                <a:cs typeface="Arial"/>
              </a:rPr>
              <a:t>Ardelean</a:t>
            </a:r>
            <a:r>
              <a:rPr sz="2400" b="1" spc="-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(IA)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77086" y="260730"/>
            <a:ext cx="5378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CanSat Budget </a:t>
            </a:r>
            <a:r>
              <a:rPr dirty="0"/>
              <a:t>– Hardware</a:t>
            </a:r>
            <a:r>
              <a:rPr spc="-40" dirty="0"/>
              <a:t> </a:t>
            </a:r>
            <a:r>
              <a:rPr dirty="0"/>
              <a:t>Overview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126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48741" y="2054479"/>
          <a:ext cx="7645400" cy="1602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38600"/>
                <a:gridCol w="3606800"/>
              </a:tblGrid>
              <a:tr h="37084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Subsystem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Estimated</a:t>
                      </a:r>
                      <a:r>
                        <a:rPr sz="14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Cost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Structures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₤72.83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Electronics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₤230.66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Tools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₤0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Total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₤303.49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307340" y="1132078"/>
            <a:ext cx="7948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following </a:t>
            </a:r>
            <a:r>
              <a:rPr sz="1800" spc="-5" dirty="0">
                <a:latin typeface="Arial"/>
                <a:cs typeface="Arial"/>
              </a:rPr>
              <a:t>table </a:t>
            </a:r>
            <a:r>
              <a:rPr sz="1800" spc="-15" dirty="0">
                <a:latin typeface="Arial"/>
                <a:cs typeface="Arial"/>
              </a:rPr>
              <a:t>shows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estimated budget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spc="-10" dirty="0">
                <a:latin typeface="Arial"/>
                <a:cs typeface="Arial"/>
              </a:rPr>
              <a:t>hardware </a:t>
            </a:r>
            <a:r>
              <a:rPr sz="1800" spc="-5" dirty="0">
                <a:latin typeface="Arial"/>
                <a:cs typeface="Arial"/>
              </a:rPr>
              <a:t>in subsystems </a:t>
            </a:r>
            <a:r>
              <a:rPr sz="1800" dirty="0">
                <a:latin typeface="Arial"/>
                <a:cs typeface="Arial"/>
              </a:rPr>
              <a:t>of  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CanSat: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22250" y="5566409"/>
          <a:ext cx="401827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180"/>
                <a:gridCol w="876300"/>
                <a:gridCol w="1079500"/>
                <a:gridCol w="876299"/>
              </a:tblGrid>
              <a:tr h="304800">
                <a:tc gridSpan="4"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Legend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Estimated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XX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Actual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XX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9401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CanSat Budget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Hardware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127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7340" y="6520173"/>
            <a:ext cx="16116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</a:t>
            </a:r>
            <a:r>
              <a:rPr sz="1000" dirty="0">
                <a:latin typeface="Arial"/>
                <a:cs typeface="Arial"/>
              </a:rPr>
              <a:t>Name </a:t>
            </a:r>
            <a:r>
              <a:rPr sz="1000" spc="-5" dirty="0">
                <a:latin typeface="Arial"/>
                <a:cs typeface="Arial"/>
              </a:rPr>
              <a:t>goes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here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28366" y="6520173"/>
            <a:ext cx="3284854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CanSat 2017 PDR: Team ### (Team </a:t>
            </a:r>
            <a:r>
              <a:rPr sz="1000" dirty="0">
                <a:latin typeface="Arial"/>
                <a:cs typeface="Arial"/>
              </a:rPr>
              <a:t>Number </a:t>
            </a:r>
            <a:r>
              <a:rPr sz="1000" spc="-5" dirty="0">
                <a:latin typeface="Arial"/>
                <a:cs typeface="Arial"/>
              </a:rPr>
              <a:t>and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Name)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22250" y="1098930"/>
          <a:ext cx="8801099" cy="42951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3900"/>
                <a:gridCol w="2489200"/>
                <a:gridCol w="774700"/>
                <a:gridCol w="946785"/>
                <a:gridCol w="1339849"/>
                <a:gridCol w="1256665"/>
              </a:tblGrid>
              <a:tr h="259079">
                <a:tc gridSpan="6"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Electronic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components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844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Part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Name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Function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Reuse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Quantity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Total Cost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(₤)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Total Cost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($)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Adafruit 10-DOF</a:t>
                      </a:r>
                      <a:r>
                        <a:rPr sz="11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IMU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Temp., Pressure,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Compass,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Accelerometer,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Gyro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Yes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21.11**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29.95**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marL="97155" marR="432434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Adafruit Ultimate</a:t>
                      </a:r>
                      <a:r>
                        <a:rPr sz="1100" b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GPS 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Breakout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GPS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No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40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56.75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97155" marR="1460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Miniature 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TTL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Serial</a:t>
                      </a:r>
                      <a:r>
                        <a:rPr sz="1100" b="1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JPEG 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Camera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Camera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Yes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25.34*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35.95*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97155" marR="8407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Teensy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3.2</a:t>
                      </a:r>
                      <a:r>
                        <a:rPr sz="1100" b="1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USB  Microcontroller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Microcontroller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No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19.80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28.08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Arduino</a:t>
                      </a:r>
                      <a:r>
                        <a:rPr sz="1100" b="1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Nano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Microcontroller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Yes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15.51*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22.00*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DS1307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RTC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Yes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3.08*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2.84*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XBee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Pro</a:t>
                      </a:r>
                      <a:r>
                        <a:rPr sz="11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S2C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Transceiver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Yes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52.42*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74.37*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Duracell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Ultra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Power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Battery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No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4.40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6.24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Servo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Parachute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Deployment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Mechanism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No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5.67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Solenoid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HS Release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Mechanism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No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7.09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Linear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Actuator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HS Deployment Mechanism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No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40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56.75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230.66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325.69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22250" y="5566409"/>
          <a:ext cx="401827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180"/>
                <a:gridCol w="876300"/>
                <a:gridCol w="1079500"/>
                <a:gridCol w="876299"/>
              </a:tblGrid>
              <a:tr h="304800">
                <a:tc gridSpan="4"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Legend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Estimated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XX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Actual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XX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708652" y="5636158"/>
            <a:ext cx="3680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*</a:t>
            </a:r>
            <a:r>
              <a:rPr sz="1800" spc="-5" dirty="0">
                <a:latin typeface="Arial"/>
                <a:cs typeface="Arial"/>
              </a:rPr>
              <a:t>Current Market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**</a:t>
            </a:r>
            <a:r>
              <a:rPr sz="1800" spc="-5" dirty="0">
                <a:latin typeface="Arial"/>
                <a:cs typeface="Arial"/>
              </a:rPr>
              <a:t>Market </a:t>
            </a:r>
            <a:r>
              <a:rPr sz="1800" spc="-30" dirty="0">
                <a:latin typeface="Arial"/>
                <a:cs typeface="Arial"/>
              </a:rPr>
              <a:t>Value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Discontinued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Item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9401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CanSat Budget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Hardware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128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7340" y="6520173"/>
            <a:ext cx="16116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</a:t>
            </a:r>
            <a:r>
              <a:rPr sz="1000" dirty="0">
                <a:latin typeface="Arial"/>
                <a:cs typeface="Arial"/>
              </a:rPr>
              <a:t>Name </a:t>
            </a:r>
            <a:r>
              <a:rPr sz="1000" spc="-5" dirty="0">
                <a:latin typeface="Arial"/>
                <a:cs typeface="Arial"/>
              </a:rPr>
              <a:t>goes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here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28366" y="6520173"/>
            <a:ext cx="3284854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CanSat 2017 PDR: Team ### (Team </a:t>
            </a:r>
            <a:r>
              <a:rPr sz="1000" dirty="0">
                <a:latin typeface="Arial"/>
                <a:cs typeface="Arial"/>
              </a:rPr>
              <a:t>Number </a:t>
            </a:r>
            <a:r>
              <a:rPr sz="1000" spc="-5" dirty="0">
                <a:latin typeface="Arial"/>
                <a:cs typeface="Arial"/>
              </a:rPr>
              <a:t>and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Name)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71450" y="1156969"/>
          <a:ext cx="8801099" cy="3904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3900"/>
                <a:gridCol w="2489200"/>
                <a:gridCol w="774700"/>
                <a:gridCol w="946785"/>
                <a:gridCol w="1339849"/>
                <a:gridCol w="1256665"/>
              </a:tblGrid>
              <a:tr h="273685">
                <a:tc gridSpan="6"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3D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printed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components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2321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Equipment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Part</a:t>
                      </a:r>
                      <a:r>
                        <a:rPr sz="12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Name/Specifications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Reuse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Quantity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Total Cost (₤)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Total Cost ($)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670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Holder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Egg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Containment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No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1600" marR="81915" indent="2540"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1kg  (including  </a:t>
                      </a:r>
                      <a:r>
                        <a:rPr sz="1200" spc="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2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ai</a:t>
                      </a:r>
                      <a:r>
                        <a:rPr sz="12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2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ures/</a:t>
                      </a:r>
                      <a:r>
                        <a:rPr sz="1200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2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ro  </a:t>
                      </a:r>
                      <a:r>
                        <a:rPr sz="1200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totyping)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@22 per kg</a:t>
                      </a:r>
                      <a:r>
                        <a:rPr sz="1200" b="1" spc="-6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of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spool =</a:t>
                      </a:r>
                      <a:r>
                        <a:rPr sz="1200" b="1" spc="-2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31.22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Cover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Egg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Containment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Nose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Cone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Deployment</a:t>
                      </a:r>
                      <a:r>
                        <a:rPr sz="1200" b="1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Bay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HS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30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Hook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Mechanism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HS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HS Attachment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Plates</a:t>
                      </a:r>
                      <a:r>
                        <a:rPr sz="12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(Floors)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7655" marR="243204" indent="-247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HS Release Mechanism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Bay,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Camera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Bay, Parachute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Bay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30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Camera</a:t>
                      </a:r>
                      <a:r>
                        <a:rPr sz="12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Bay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30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Electronics</a:t>
                      </a:r>
                      <a:r>
                        <a:rPr sz="12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Cover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Parachute</a:t>
                      </a:r>
                      <a:r>
                        <a:rPr sz="12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Bay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638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Total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22.00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31.22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29870" y="5568950"/>
          <a:ext cx="401827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180"/>
                <a:gridCol w="876300"/>
                <a:gridCol w="1079500"/>
                <a:gridCol w="876299"/>
              </a:tblGrid>
              <a:tr h="304800">
                <a:tc gridSpan="4"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Legend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Estimated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XX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Actual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XX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9401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CanSat Budget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Hardware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129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7340" y="6520173"/>
            <a:ext cx="16116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</a:t>
            </a:r>
            <a:r>
              <a:rPr sz="1000" dirty="0">
                <a:latin typeface="Arial"/>
                <a:cs typeface="Arial"/>
              </a:rPr>
              <a:t>Name </a:t>
            </a:r>
            <a:r>
              <a:rPr sz="1000" spc="-5" dirty="0">
                <a:latin typeface="Arial"/>
                <a:cs typeface="Arial"/>
              </a:rPr>
              <a:t>goes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here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28366" y="6520173"/>
            <a:ext cx="3284854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CanSat 2017 PDR: Team ### (Team </a:t>
            </a:r>
            <a:r>
              <a:rPr sz="1000" dirty="0">
                <a:latin typeface="Arial"/>
                <a:cs typeface="Arial"/>
              </a:rPr>
              <a:t>Number </a:t>
            </a:r>
            <a:r>
              <a:rPr sz="1000" spc="-5" dirty="0">
                <a:latin typeface="Arial"/>
                <a:cs typeface="Arial"/>
              </a:rPr>
              <a:t>and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Name)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71450" y="1156969"/>
          <a:ext cx="8801099" cy="4006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3900"/>
                <a:gridCol w="2489200"/>
                <a:gridCol w="774700"/>
                <a:gridCol w="946785"/>
                <a:gridCol w="1339849"/>
                <a:gridCol w="1256665"/>
              </a:tblGrid>
              <a:tr h="273685">
                <a:tc gridSpan="6"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Off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shelf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components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2321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Equipment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Part</a:t>
                      </a:r>
                      <a:r>
                        <a:rPr sz="12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Name/Specifications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Reuse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Quantity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Total Cost (₤)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Total Cost ($)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670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Sponge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Egg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Containment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No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1.42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Nuts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 Bolts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M3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M1.6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No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20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15.61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Carbon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Fiber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Rods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structure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No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9.93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Springs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HS release and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deployment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No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18.45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30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Nylon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HS material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No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4.99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7.08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Bearings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HS deployment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No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1.96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2.78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Wire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HS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No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-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1.95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2.77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30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Carbon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FiberSpacers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120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mm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and 30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No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2.95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4.19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Horn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Parachute Release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Mechanism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No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2.69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3.82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30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Rod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Parachute Release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Mechanism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No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3.25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4.61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Hinge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Parachute Release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Mechanism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No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1.03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1.46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130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Total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50.83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72.14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29870" y="5568950"/>
          <a:ext cx="401827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180"/>
                <a:gridCol w="876300"/>
                <a:gridCol w="1079500"/>
                <a:gridCol w="876299"/>
              </a:tblGrid>
              <a:tr h="304800">
                <a:tc gridSpan="4"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Legend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Estimated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XX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Actual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XX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3412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Physical</a:t>
            </a:r>
            <a:r>
              <a:rPr spc="-45" dirty="0"/>
              <a:t> </a:t>
            </a:r>
            <a:r>
              <a:rPr spc="-10" dirty="0"/>
              <a:t>Layout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15911" y="1196340"/>
            <a:ext cx="1952244" cy="48996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64461" y="2326385"/>
            <a:ext cx="253365" cy="704215"/>
          </a:xfrm>
          <a:custGeom>
            <a:avLst/>
            <a:gdLst/>
            <a:ahLst/>
            <a:cxnLst/>
            <a:rect l="l" t="t" r="r" b="b"/>
            <a:pathLst>
              <a:path w="253364" h="704214">
                <a:moveTo>
                  <a:pt x="45593" y="505967"/>
                </a:moveTo>
                <a:lnTo>
                  <a:pt x="0" y="666623"/>
                </a:lnTo>
                <a:lnTo>
                  <a:pt x="138175" y="704088"/>
                </a:lnTo>
                <a:lnTo>
                  <a:pt x="115062" y="654558"/>
                </a:lnTo>
                <a:lnTo>
                  <a:pt x="145588" y="623211"/>
                </a:lnTo>
                <a:lnTo>
                  <a:pt x="172379" y="588721"/>
                </a:lnTo>
                <a:lnTo>
                  <a:pt x="192885" y="555498"/>
                </a:lnTo>
                <a:lnTo>
                  <a:pt x="68706" y="555498"/>
                </a:lnTo>
                <a:lnTo>
                  <a:pt x="45593" y="505967"/>
                </a:lnTo>
                <a:close/>
              </a:path>
              <a:path w="253364" h="704214">
                <a:moveTo>
                  <a:pt x="168782" y="0"/>
                </a:moveTo>
                <a:lnTo>
                  <a:pt x="185542" y="52340"/>
                </a:lnTo>
                <a:lnTo>
                  <a:pt x="197512" y="104842"/>
                </a:lnTo>
                <a:lnTo>
                  <a:pt x="204759" y="157126"/>
                </a:lnTo>
                <a:lnTo>
                  <a:pt x="207353" y="208816"/>
                </a:lnTo>
                <a:lnTo>
                  <a:pt x="205360" y="259531"/>
                </a:lnTo>
                <a:lnTo>
                  <a:pt x="198850" y="308895"/>
                </a:lnTo>
                <a:lnTo>
                  <a:pt x="187889" y="356529"/>
                </a:lnTo>
                <a:lnTo>
                  <a:pt x="172545" y="402053"/>
                </a:lnTo>
                <a:lnTo>
                  <a:pt x="152888" y="445091"/>
                </a:lnTo>
                <a:lnTo>
                  <a:pt x="128983" y="485263"/>
                </a:lnTo>
                <a:lnTo>
                  <a:pt x="100900" y="522191"/>
                </a:lnTo>
                <a:lnTo>
                  <a:pt x="68706" y="555498"/>
                </a:lnTo>
                <a:lnTo>
                  <a:pt x="192885" y="555498"/>
                </a:lnTo>
                <a:lnTo>
                  <a:pt x="214653" y="511590"/>
                </a:lnTo>
                <a:lnTo>
                  <a:pt x="230081" y="469589"/>
                </a:lnTo>
                <a:lnTo>
                  <a:pt x="241669" y="425726"/>
                </a:lnTo>
                <a:lnTo>
                  <a:pt x="249391" y="380320"/>
                </a:lnTo>
                <a:lnTo>
                  <a:pt x="253219" y="333693"/>
                </a:lnTo>
                <a:lnTo>
                  <a:pt x="253127" y="286164"/>
                </a:lnTo>
                <a:lnTo>
                  <a:pt x="249089" y="238054"/>
                </a:lnTo>
                <a:lnTo>
                  <a:pt x="241078" y="189683"/>
                </a:lnTo>
                <a:lnTo>
                  <a:pt x="229069" y="141372"/>
                </a:lnTo>
                <a:lnTo>
                  <a:pt x="213034" y="93441"/>
                </a:lnTo>
                <a:lnTo>
                  <a:pt x="192947" y="46210"/>
                </a:lnTo>
                <a:lnTo>
                  <a:pt x="168782" y="0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0434" y="1944290"/>
            <a:ext cx="668655" cy="431165"/>
          </a:xfrm>
          <a:custGeom>
            <a:avLst/>
            <a:gdLst/>
            <a:ahLst/>
            <a:cxnLst/>
            <a:rect l="l" t="t" r="r" b="b"/>
            <a:pathLst>
              <a:path w="668655" h="431164">
                <a:moveTo>
                  <a:pt x="435191" y="99076"/>
                </a:moveTo>
                <a:lnTo>
                  <a:pt x="207941" y="99076"/>
                </a:lnTo>
                <a:lnTo>
                  <a:pt x="249481" y="101740"/>
                </a:lnTo>
                <a:lnTo>
                  <a:pt x="290953" y="108669"/>
                </a:lnTo>
                <a:lnTo>
                  <a:pt x="332095" y="119737"/>
                </a:lnTo>
                <a:lnTo>
                  <a:pt x="372648" y="134819"/>
                </a:lnTo>
                <a:lnTo>
                  <a:pt x="412350" y="153791"/>
                </a:lnTo>
                <a:lnTo>
                  <a:pt x="450941" y="176528"/>
                </a:lnTo>
                <a:lnTo>
                  <a:pt x="488161" y="202904"/>
                </a:lnTo>
                <a:lnTo>
                  <a:pt x="523748" y="232796"/>
                </a:lnTo>
                <a:lnTo>
                  <a:pt x="557443" y="266078"/>
                </a:lnTo>
                <a:lnTo>
                  <a:pt x="588985" y="302625"/>
                </a:lnTo>
                <a:lnTo>
                  <a:pt x="618112" y="342312"/>
                </a:lnTo>
                <a:lnTo>
                  <a:pt x="644565" y="385015"/>
                </a:lnTo>
                <a:lnTo>
                  <a:pt x="668083" y="430609"/>
                </a:lnTo>
                <a:lnTo>
                  <a:pt x="621855" y="331549"/>
                </a:lnTo>
                <a:lnTo>
                  <a:pt x="598316" y="285935"/>
                </a:lnTo>
                <a:lnTo>
                  <a:pt x="571844" y="243217"/>
                </a:lnTo>
                <a:lnTo>
                  <a:pt x="542701" y="203519"/>
                </a:lnTo>
                <a:lnTo>
                  <a:pt x="511146" y="166965"/>
                </a:lnTo>
                <a:lnTo>
                  <a:pt x="477439" y="133680"/>
                </a:lnTo>
                <a:lnTo>
                  <a:pt x="441843" y="103788"/>
                </a:lnTo>
                <a:lnTo>
                  <a:pt x="435191" y="99076"/>
                </a:lnTo>
                <a:close/>
              </a:path>
              <a:path w="668655" h="431164">
                <a:moveTo>
                  <a:pt x="161610" y="0"/>
                </a:moveTo>
                <a:lnTo>
                  <a:pt x="120266" y="1730"/>
                </a:lnTo>
                <a:lnTo>
                  <a:pt x="79376" y="7974"/>
                </a:lnTo>
                <a:lnTo>
                  <a:pt x="39200" y="18854"/>
                </a:lnTo>
                <a:lnTo>
                  <a:pt x="0" y="34496"/>
                </a:lnTo>
                <a:lnTo>
                  <a:pt x="46304" y="133556"/>
                </a:lnTo>
                <a:lnTo>
                  <a:pt x="85513" y="117915"/>
                </a:lnTo>
                <a:lnTo>
                  <a:pt x="125696" y="107038"/>
                </a:lnTo>
                <a:lnTo>
                  <a:pt x="166592" y="100800"/>
                </a:lnTo>
                <a:lnTo>
                  <a:pt x="207941" y="99076"/>
                </a:lnTo>
                <a:lnTo>
                  <a:pt x="435191" y="99076"/>
                </a:lnTo>
                <a:lnTo>
                  <a:pt x="404616" y="77414"/>
                </a:lnTo>
                <a:lnTo>
                  <a:pt x="366019" y="54681"/>
                </a:lnTo>
                <a:lnTo>
                  <a:pt x="326314" y="35715"/>
                </a:lnTo>
                <a:lnTo>
                  <a:pt x="285759" y="20639"/>
                </a:lnTo>
                <a:lnTo>
                  <a:pt x="244617" y="9578"/>
                </a:lnTo>
                <a:lnTo>
                  <a:pt x="203147" y="2657"/>
                </a:lnTo>
                <a:lnTo>
                  <a:pt x="161610" y="0"/>
                </a:lnTo>
                <a:close/>
              </a:path>
            </a:pathLst>
          </a:custGeom>
          <a:solidFill>
            <a:srgbClr val="A8A8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0434" y="1944290"/>
            <a:ext cx="727710" cy="1086485"/>
          </a:xfrm>
          <a:custGeom>
            <a:avLst/>
            <a:gdLst/>
            <a:ahLst/>
            <a:cxnLst/>
            <a:rect l="l" t="t" r="r" b="b"/>
            <a:pathLst>
              <a:path w="727710" h="1086485">
                <a:moveTo>
                  <a:pt x="642810" y="382095"/>
                </a:moveTo>
                <a:lnTo>
                  <a:pt x="659569" y="434435"/>
                </a:lnTo>
                <a:lnTo>
                  <a:pt x="671539" y="486937"/>
                </a:lnTo>
                <a:lnTo>
                  <a:pt x="678787" y="539222"/>
                </a:lnTo>
                <a:lnTo>
                  <a:pt x="681380" y="590911"/>
                </a:lnTo>
                <a:lnTo>
                  <a:pt x="679388" y="641627"/>
                </a:lnTo>
                <a:lnTo>
                  <a:pt x="672877" y="690990"/>
                </a:lnTo>
                <a:lnTo>
                  <a:pt x="661916" y="738624"/>
                </a:lnTo>
                <a:lnTo>
                  <a:pt x="646573" y="784149"/>
                </a:lnTo>
                <a:lnTo>
                  <a:pt x="626915" y="827186"/>
                </a:lnTo>
                <a:lnTo>
                  <a:pt x="603011" y="867358"/>
                </a:lnTo>
                <a:lnTo>
                  <a:pt x="574928" y="904287"/>
                </a:lnTo>
                <a:lnTo>
                  <a:pt x="542734" y="937593"/>
                </a:lnTo>
                <a:lnTo>
                  <a:pt x="519620" y="888063"/>
                </a:lnTo>
                <a:lnTo>
                  <a:pt x="474027" y="1048718"/>
                </a:lnTo>
                <a:lnTo>
                  <a:pt x="612203" y="1086183"/>
                </a:lnTo>
                <a:lnTo>
                  <a:pt x="589089" y="1036653"/>
                </a:lnTo>
                <a:lnTo>
                  <a:pt x="619298" y="1005672"/>
                </a:lnTo>
                <a:lnTo>
                  <a:pt x="645889" y="971558"/>
                </a:lnTo>
                <a:lnTo>
                  <a:pt x="668823" y="934619"/>
                </a:lnTo>
                <a:lnTo>
                  <a:pt x="688059" y="895166"/>
                </a:lnTo>
                <a:lnTo>
                  <a:pt x="703555" y="853509"/>
                </a:lnTo>
                <a:lnTo>
                  <a:pt x="715272" y="809959"/>
                </a:lnTo>
                <a:lnTo>
                  <a:pt x="723169" y="764825"/>
                </a:lnTo>
                <a:lnTo>
                  <a:pt x="727206" y="718418"/>
                </a:lnTo>
                <a:lnTo>
                  <a:pt x="727341" y="671048"/>
                </a:lnTo>
                <a:lnTo>
                  <a:pt x="723535" y="623025"/>
                </a:lnTo>
                <a:lnTo>
                  <a:pt x="715747" y="574660"/>
                </a:lnTo>
                <a:lnTo>
                  <a:pt x="703936" y="526262"/>
                </a:lnTo>
                <a:lnTo>
                  <a:pt x="688061" y="478141"/>
                </a:lnTo>
                <a:lnTo>
                  <a:pt x="668083" y="430609"/>
                </a:lnTo>
                <a:lnTo>
                  <a:pt x="621855" y="331549"/>
                </a:lnTo>
                <a:lnTo>
                  <a:pt x="598316" y="285935"/>
                </a:lnTo>
                <a:lnTo>
                  <a:pt x="571844" y="243217"/>
                </a:lnTo>
                <a:lnTo>
                  <a:pt x="542701" y="203519"/>
                </a:lnTo>
                <a:lnTo>
                  <a:pt x="511146" y="166965"/>
                </a:lnTo>
                <a:lnTo>
                  <a:pt x="477439" y="133680"/>
                </a:lnTo>
                <a:lnTo>
                  <a:pt x="441843" y="103788"/>
                </a:lnTo>
                <a:lnTo>
                  <a:pt x="404616" y="77414"/>
                </a:lnTo>
                <a:lnTo>
                  <a:pt x="366019" y="54681"/>
                </a:lnTo>
                <a:lnTo>
                  <a:pt x="326314" y="35715"/>
                </a:lnTo>
                <a:lnTo>
                  <a:pt x="285759" y="20639"/>
                </a:lnTo>
                <a:lnTo>
                  <a:pt x="244617" y="9578"/>
                </a:lnTo>
                <a:lnTo>
                  <a:pt x="203147" y="2657"/>
                </a:lnTo>
                <a:lnTo>
                  <a:pt x="161610" y="0"/>
                </a:lnTo>
                <a:lnTo>
                  <a:pt x="120266" y="1730"/>
                </a:lnTo>
                <a:lnTo>
                  <a:pt x="79376" y="7974"/>
                </a:lnTo>
                <a:lnTo>
                  <a:pt x="39200" y="18854"/>
                </a:lnTo>
                <a:lnTo>
                  <a:pt x="0" y="34496"/>
                </a:lnTo>
                <a:lnTo>
                  <a:pt x="46304" y="133556"/>
                </a:lnTo>
                <a:lnTo>
                  <a:pt x="85513" y="117915"/>
                </a:lnTo>
                <a:lnTo>
                  <a:pt x="125696" y="107038"/>
                </a:lnTo>
                <a:lnTo>
                  <a:pt x="166592" y="100800"/>
                </a:lnTo>
                <a:lnTo>
                  <a:pt x="207941" y="99076"/>
                </a:lnTo>
                <a:lnTo>
                  <a:pt x="249481" y="101740"/>
                </a:lnTo>
                <a:lnTo>
                  <a:pt x="290953" y="108669"/>
                </a:lnTo>
                <a:lnTo>
                  <a:pt x="332095" y="119737"/>
                </a:lnTo>
                <a:lnTo>
                  <a:pt x="372648" y="134819"/>
                </a:lnTo>
                <a:lnTo>
                  <a:pt x="412350" y="153791"/>
                </a:lnTo>
                <a:lnTo>
                  <a:pt x="450941" y="176528"/>
                </a:lnTo>
                <a:lnTo>
                  <a:pt x="488161" y="202904"/>
                </a:lnTo>
                <a:lnTo>
                  <a:pt x="523748" y="232796"/>
                </a:lnTo>
                <a:lnTo>
                  <a:pt x="557443" y="266078"/>
                </a:lnTo>
                <a:lnTo>
                  <a:pt x="588985" y="302625"/>
                </a:lnTo>
                <a:lnTo>
                  <a:pt x="618112" y="342312"/>
                </a:lnTo>
                <a:lnTo>
                  <a:pt x="644565" y="385015"/>
                </a:lnTo>
                <a:lnTo>
                  <a:pt x="668083" y="430609"/>
                </a:lnTo>
              </a:path>
            </a:pathLst>
          </a:custGeom>
          <a:ln w="25400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1251" y="1359280"/>
            <a:ext cx="478790" cy="589280"/>
          </a:xfrm>
          <a:custGeom>
            <a:avLst/>
            <a:gdLst/>
            <a:ahLst/>
            <a:cxnLst/>
            <a:rect l="l" t="t" r="r" b="b"/>
            <a:pathLst>
              <a:path w="478789" h="589280">
                <a:moveTo>
                  <a:pt x="272541" y="443738"/>
                </a:moveTo>
                <a:lnTo>
                  <a:pt x="354457" y="589280"/>
                </a:lnTo>
                <a:lnTo>
                  <a:pt x="478409" y="517525"/>
                </a:lnTo>
                <a:lnTo>
                  <a:pt x="426974" y="499110"/>
                </a:lnTo>
                <a:lnTo>
                  <a:pt x="426322" y="462153"/>
                </a:lnTo>
                <a:lnTo>
                  <a:pt x="323976" y="462153"/>
                </a:lnTo>
                <a:lnTo>
                  <a:pt x="272541" y="443738"/>
                </a:lnTo>
                <a:close/>
              </a:path>
              <a:path w="478789" h="589280">
                <a:moveTo>
                  <a:pt x="0" y="0"/>
                </a:moveTo>
                <a:lnTo>
                  <a:pt x="48987" y="24947"/>
                </a:lnTo>
                <a:lnTo>
                  <a:pt x="94712" y="53415"/>
                </a:lnTo>
                <a:lnTo>
                  <a:pt x="136953" y="85088"/>
                </a:lnTo>
                <a:lnTo>
                  <a:pt x="175490" y="119648"/>
                </a:lnTo>
                <a:lnTo>
                  <a:pt x="210102" y="156779"/>
                </a:lnTo>
                <a:lnTo>
                  <a:pt x="240569" y="196167"/>
                </a:lnTo>
                <a:lnTo>
                  <a:pt x="266671" y="237494"/>
                </a:lnTo>
                <a:lnTo>
                  <a:pt x="288186" y="280444"/>
                </a:lnTo>
                <a:lnTo>
                  <a:pt x="304895" y="324701"/>
                </a:lnTo>
                <a:lnTo>
                  <a:pt x="316576" y="369949"/>
                </a:lnTo>
                <a:lnTo>
                  <a:pt x="323010" y="415871"/>
                </a:lnTo>
                <a:lnTo>
                  <a:pt x="323976" y="462153"/>
                </a:lnTo>
                <a:lnTo>
                  <a:pt x="426322" y="462153"/>
                </a:lnTo>
                <a:lnTo>
                  <a:pt x="420573" y="412039"/>
                </a:lnTo>
                <a:lnTo>
                  <a:pt x="410293" y="369405"/>
                </a:lnTo>
                <a:lnTo>
                  <a:pt x="395571" y="327697"/>
                </a:lnTo>
                <a:lnTo>
                  <a:pt x="376616" y="287161"/>
                </a:lnTo>
                <a:lnTo>
                  <a:pt x="353635" y="248040"/>
                </a:lnTo>
                <a:lnTo>
                  <a:pt x="326836" y="210579"/>
                </a:lnTo>
                <a:lnTo>
                  <a:pt x="296428" y="175023"/>
                </a:lnTo>
                <a:lnTo>
                  <a:pt x="262619" y="141616"/>
                </a:lnTo>
                <a:lnTo>
                  <a:pt x="225617" y="110602"/>
                </a:lnTo>
                <a:lnTo>
                  <a:pt x="185631" y="82227"/>
                </a:lnTo>
                <a:lnTo>
                  <a:pt x="142867" y="56735"/>
                </a:lnTo>
                <a:lnTo>
                  <a:pt x="97536" y="34370"/>
                </a:lnTo>
                <a:lnTo>
                  <a:pt x="49844" y="15377"/>
                </a:lnTo>
                <a:lnTo>
                  <a:pt x="0" y="0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91734" y="1301403"/>
            <a:ext cx="751840" cy="306705"/>
          </a:xfrm>
          <a:custGeom>
            <a:avLst/>
            <a:gdLst/>
            <a:ahLst/>
            <a:cxnLst/>
            <a:rect l="l" t="t" r="r" b="b"/>
            <a:pathLst>
              <a:path w="751839" h="306705">
                <a:moveTo>
                  <a:pt x="454053" y="0"/>
                </a:moveTo>
                <a:lnTo>
                  <a:pt x="406689" y="490"/>
                </a:lnTo>
                <a:lnTo>
                  <a:pt x="360401" y="4712"/>
                </a:lnTo>
                <a:lnTo>
                  <a:pt x="315461" y="12568"/>
                </a:lnTo>
                <a:lnTo>
                  <a:pt x="272141" y="23961"/>
                </a:lnTo>
                <a:lnTo>
                  <a:pt x="230713" y="38793"/>
                </a:lnTo>
                <a:lnTo>
                  <a:pt x="191449" y="56968"/>
                </a:lnTo>
                <a:lnTo>
                  <a:pt x="154619" y="78387"/>
                </a:lnTo>
                <a:lnTo>
                  <a:pt x="120497" y="102954"/>
                </a:lnTo>
                <a:lnTo>
                  <a:pt x="89353" y="130570"/>
                </a:lnTo>
                <a:lnTo>
                  <a:pt x="61460" y="161139"/>
                </a:lnTo>
                <a:lnTo>
                  <a:pt x="37089" y="194563"/>
                </a:lnTo>
                <a:lnTo>
                  <a:pt x="16511" y="230745"/>
                </a:lnTo>
                <a:lnTo>
                  <a:pt x="0" y="269586"/>
                </a:lnTo>
                <a:lnTo>
                  <a:pt x="102997" y="306416"/>
                </a:lnTo>
                <a:lnTo>
                  <a:pt x="119508" y="267575"/>
                </a:lnTo>
                <a:lnTo>
                  <a:pt x="140086" y="231393"/>
                </a:lnTo>
                <a:lnTo>
                  <a:pt x="164457" y="197969"/>
                </a:lnTo>
                <a:lnTo>
                  <a:pt x="192350" y="167400"/>
                </a:lnTo>
                <a:lnTo>
                  <a:pt x="223494" y="139784"/>
                </a:lnTo>
                <a:lnTo>
                  <a:pt x="257616" y="115217"/>
                </a:lnTo>
                <a:lnTo>
                  <a:pt x="294446" y="93798"/>
                </a:lnTo>
                <a:lnTo>
                  <a:pt x="333710" y="75623"/>
                </a:lnTo>
                <a:lnTo>
                  <a:pt x="375138" y="60791"/>
                </a:lnTo>
                <a:lnTo>
                  <a:pt x="418458" y="49398"/>
                </a:lnTo>
                <a:lnTo>
                  <a:pt x="463398" y="41542"/>
                </a:lnTo>
                <a:lnTo>
                  <a:pt x="509686" y="37320"/>
                </a:lnTo>
                <a:lnTo>
                  <a:pt x="557050" y="36829"/>
                </a:lnTo>
                <a:lnTo>
                  <a:pt x="647337" y="36829"/>
                </a:lnTo>
                <a:lnTo>
                  <a:pt x="599889" y="21893"/>
                </a:lnTo>
                <a:lnTo>
                  <a:pt x="550925" y="10604"/>
                </a:lnTo>
                <a:lnTo>
                  <a:pt x="502223" y="3338"/>
                </a:lnTo>
                <a:lnTo>
                  <a:pt x="454053" y="0"/>
                </a:lnTo>
                <a:close/>
              </a:path>
              <a:path w="751839" h="306705">
                <a:moveTo>
                  <a:pt x="647337" y="36829"/>
                </a:moveTo>
                <a:lnTo>
                  <a:pt x="557050" y="36829"/>
                </a:lnTo>
                <a:lnTo>
                  <a:pt x="605220" y="40168"/>
                </a:lnTo>
                <a:lnTo>
                  <a:pt x="653922" y="47434"/>
                </a:lnTo>
                <a:lnTo>
                  <a:pt x="702886" y="58723"/>
                </a:lnTo>
                <a:lnTo>
                  <a:pt x="751839" y="74133"/>
                </a:lnTo>
                <a:lnTo>
                  <a:pt x="648842" y="37303"/>
                </a:lnTo>
                <a:lnTo>
                  <a:pt x="647337" y="36829"/>
                </a:lnTo>
                <a:close/>
              </a:path>
            </a:pathLst>
          </a:custGeom>
          <a:solidFill>
            <a:srgbClr val="A8A8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91734" y="1301403"/>
            <a:ext cx="1177925" cy="647700"/>
          </a:xfrm>
          <a:custGeom>
            <a:avLst/>
            <a:gdLst/>
            <a:ahLst/>
            <a:cxnLst/>
            <a:rect l="l" t="t" r="r" b="b"/>
            <a:pathLst>
              <a:path w="1177925" h="647700">
                <a:moveTo>
                  <a:pt x="699515" y="57877"/>
                </a:moveTo>
                <a:lnTo>
                  <a:pt x="748503" y="82825"/>
                </a:lnTo>
                <a:lnTo>
                  <a:pt x="794228" y="111293"/>
                </a:lnTo>
                <a:lnTo>
                  <a:pt x="836469" y="142965"/>
                </a:lnTo>
                <a:lnTo>
                  <a:pt x="875006" y="177525"/>
                </a:lnTo>
                <a:lnTo>
                  <a:pt x="909618" y="214657"/>
                </a:lnTo>
                <a:lnTo>
                  <a:pt x="940085" y="254045"/>
                </a:lnTo>
                <a:lnTo>
                  <a:pt x="966187" y="295372"/>
                </a:lnTo>
                <a:lnTo>
                  <a:pt x="987702" y="338322"/>
                </a:lnTo>
                <a:lnTo>
                  <a:pt x="1004411" y="382579"/>
                </a:lnTo>
                <a:lnTo>
                  <a:pt x="1016092" y="427827"/>
                </a:lnTo>
                <a:lnTo>
                  <a:pt x="1022526" y="473749"/>
                </a:lnTo>
                <a:lnTo>
                  <a:pt x="1023492" y="520030"/>
                </a:lnTo>
                <a:lnTo>
                  <a:pt x="972057" y="501615"/>
                </a:lnTo>
                <a:lnTo>
                  <a:pt x="1053973" y="647157"/>
                </a:lnTo>
                <a:lnTo>
                  <a:pt x="1177925" y="575402"/>
                </a:lnTo>
                <a:lnTo>
                  <a:pt x="1126489" y="556987"/>
                </a:lnTo>
                <a:lnTo>
                  <a:pt x="1125756" y="513733"/>
                </a:lnTo>
                <a:lnTo>
                  <a:pt x="1120252" y="470838"/>
                </a:lnTo>
                <a:lnTo>
                  <a:pt x="1110171" y="428550"/>
                </a:lnTo>
                <a:lnTo>
                  <a:pt x="1095702" y="387116"/>
                </a:lnTo>
                <a:lnTo>
                  <a:pt x="1077038" y="346784"/>
                </a:lnTo>
                <a:lnTo>
                  <a:pt x="1054371" y="307800"/>
                </a:lnTo>
                <a:lnTo>
                  <a:pt x="1027890" y="270412"/>
                </a:lnTo>
                <a:lnTo>
                  <a:pt x="997788" y="234866"/>
                </a:lnTo>
                <a:lnTo>
                  <a:pt x="964256" y="201411"/>
                </a:lnTo>
                <a:lnTo>
                  <a:pt x="927485" y="170293"/>
                </a:lnTo>
                <a:lnTo>
                  <a:pt x="887666" y="141759"/>
                </a:lnTo>
                <a:lnTo>
                  <a:pt x="844992" y="116056"/>
                </a:lnTo>
                <a:lnTo>
                  <a:pt x="799652" y="93432"/>
                </a:lnTo>
                <a:lnTo>
                  <a:pt x="751839" y="74133"/>
                </a:lnTo>
                <a:lnTo>
                  <a:pt x="648842" y="37303"/>
                </a:lnTo>
                <a:lnTo>
                  <a:pt x="599889" y="21893"/>
                </a:lnTo>
                <a:lnTo>
                  <a:pt x="550925" y="10604"/>
                </a:lnTo>
                <a:lnTo>
                  <a:pt x="502223" y="3338"/>
                </a:lnTo>
                <a:lnTo>
                  <a:pt x="454053" y="0"/>
                </a:lnTo>
                <a:lnTo>
                  <a:pt x="406689" y="490"/>
                </a:lnTo>
                <a:lnTo>
                  <a:pt x="360401" y="4712"/>
                </a:lnTo>
                <a:lnTo>
                  <a:pt x="315461" y="12568"/>
                </a:lnTo>
                <a:lnTo>
                  <a:pt x="272141" y="23961"/>
                </a:lnTo>
                <a:lnTo>
                  <a:pt x="230713" y="38793"/>
                </a:lnTo>
                <a:lnTo>
                  <a:pt x="191449" y="56968"/>
                </a:lnTo>
                <a:lnTo>
                  <a:pt x="154619" y="78387"/>
                </a:lnTo>
                <a:lnTo>
                  <a:pt x="120497" y="102954"/>
                </a:lnTo>
                <a:lnTo>
                  <a:pt x="89353" y="130570"/>
                </a:lnTo>
                <a:lnTo>
                  <a:pt x="61460" y="161139"/>
                </a:lnTo>
                <a:lnTo>
                  <a:pt x="37089" y="194563"/>
                </a:lnTo>
                <a:lnTo>
                  <a:pt x="16511" y="230745"/>
                </a:lnTo>
                <a:lnTo>
                  <a:pt x="0" y="269586"/>
                </a:lnTo>
                <a:lnTo>
                  <a:pt x="102997" y="306416"/>
                </a:lnTo>
                <a:lnTo>
                  <a:pt x="119508" y="267575"/>
                </a:lnTo>
                <a:lnTo>
                  <a:pt x="140086" y="231393"/>
                </a:lnTo>
                <a:lnTo>
                  <a:pt x="164457" y="197969"/>
                </a:lnTo>
                <a:lnTo>
                  <a:pt x="192350" y="167400"/>
                </a:lnTo>
                <a:lnTo>
                  <a:pt x="223494" y="139784"/>
                </a:lnTo>
                <a:lnTo>
                  <a:pt x="257616" y="115217"/>
                </a:lnTo>
                <a:lnTo>
                  <a:pt x="294446" y="93798"/>
                </a:lnTo>
                <a:lnTo>
                  <a:pt x="333710" y="75623"/>
                </a:lnTo>
                <a:lnTo>
                  <a:pt x="375138" y="60791"/>
                </a:lnTo>
                <a:lnTo>
                  <a:pt x="418458" y="49398"/>
                </a:lnTo>
                <a:lnTo>
                  <a:pt x="463398" y="41542"/>
                </a:lnTo>
                <a:lnTo>
                  <a:pt x="509686" y="37320"/>
                </a:lnTo>
                <a:lnTo>
                  <a:pt x="557050" y="36829"/>
                </a:lnTo>
                <a:lnTo>
                  <a:pt x="605220" y="40168"/>
                </a:lnTo>
                <a:lnTo>
                  <a:pt x="653922" y="47434"/>
                </a:lnTo>
                <a:lnTo>
                  <a:pt x="702886" y="58723"/>
                </a:lnTo>
                <a:lnTo>
                  <a:pt x="751839" y="74133"/>
                </a:lnTo>
              </a:path>
            </a:pathLst>
          </a:custGeom>
          <a:ln w="25400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29361" y="4405121"/>
            <a:ext cx="4558665" cy="830580"/>
          </a:xfrm>
          <a:prstGeom prst="rect">
            <a:avLst/>
          </a:prstGeom>
          <a:ln w="19811">
            <a:solidFill>
              <a:srgbClr val="FF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433070" indent="-342900">
              <a:lnSpc>
                <a:spcPct val="100000"/>
              </a:lnSpc>
              <a:spcBef>
                <a:spcPts val="325"/>
              </a:spcBef>
              <a:buAutoNum type="arabicParenR"/>
              <a:tabLst>
                <a:tab pos="433070" algn="l"/>
                <a:tab pos="433705" algn="l"/>
              </a:tabLst>
            </a:pPr>
            <a:r>
              <a:rPr sz="1200" spc="-5" dirty="0">
                <a:latin typeface="Arial"/>
                <a:cs typeface="Arial"/>
              </a:rPr>
              <a:t>Launch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configuration</a:t>
            </a:r>
            <a:endParaRPr sz="1200">
              <a:latin typeface="Arial"/>
              <a:cs typeface="Arial"/>
            </a:endParaRPr>
          </a:p>
          <a:p>
            <a:pPr marL="433070" indent="-342900">
              <a:lnSpc>
                <a:spcPct val="100000"/>
              </a:lnSpc>
              <a:buAutoNum type="arabicParenR"/>
              <a:tabLst>
                <a:tab pos="433070" algn="l"/>
                <a:tab pos="433705" algn="l"/>
              </a:tabLst>
            </a:pPr>
            <a:r>
              <a:rPr sz="1200" spc="-5" dirty="0">
                <a:latin typeface="Arial"/>
                <a:cs typeface="Arial"/>
              </a:rPr>
              <a:t>Deployed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configuration</a:t>
            </a:r>
            <a:endParaRPr sz="1200">
              <a:latin typeface="Arial"/>
              <a:cs typeface="Arial"/>
            </a:endParaRPr>
          </a:p>
          <a:p>
            <a:pPr marL="433070" indent="-342900">
              <a:lnSpc>
                <a:spcPct val="100000"/>
              </a:lnSpc>
              <a:buAutoNum type="arabicParenR"/>
              <a:tabLst>
                <a:tab pos="433070" algn="l"/>
                <a:tab pos="433705" algn="l"/>
              </a:tabLst>
            </a:pPr>
            <a:r>
              <a:rPr sz="1200" spc="-5" dirty="0">
                <a:latin typeface="Arial"/>
                <a:cs typeface="Arial"/>
              </a:rPr>
              <a:t>Released configuration </a:t>
            </a:r>
            <a:r>
              <a:rPr sz="1200" dirty="0">
                <a:latin typeface="Arial"/>
                <a:cs typeface="Arial"/>
              </a:rPr>
              <a:t>of </a:t>
            </a:r>
            <a:r>
              <a:rPr sz="1200" spc="-5" dirty="0">
                <a:latin typeface="Arial"/>
                <a:cs typeface="Arial"/>
              </a:rPr>
              <a:t>probe and heat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shield</a:t>
            </a:r>
            <a:endParaRPr sz="1200">
              <a:latin typeface="Arial"/>
              <a:cs typeface="Arial"/>
            </a:endParaRPr>
          </a:p>
          <a:p>
            <a:pPr marL="433070" indent="-342900">
              <a:lnSpc>
                <a:spcPct val="100000"/>
              </a:lnSpc>
              <a:buAutoNum type="arabicParenR"/>
              <a:tabLst>
                <a:tab pos="433070" algn="l"/>
                <a:tab pos="433705" algn="l"/>
              </a:tabLst>
            </a:pPr>
            <a:r>
              <a:rPr sz="1200" spc="-5" dirty="0">
                <a:latin typeface="Arial"/>
                <a:cs typeface="Arial"/>
              </a:rPr>
              <a:t>Released configuration with parachute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deployed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7101840" y="2022348"/>
          <a:ext cx="1518920" cy="33661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0415"/>
                <a:gridCol w="662940"/>
                <a:gridCol w="75565"/>
              </a:tblGrid>
              <a:tr h="56197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92D05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797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92D050"/>
                      </a:solidFill>
                      <a:prstDash val="solid"/>
                    </a:lnL>
                    <a:lnR w="28575">
                      <a:solidFill>
                        <a:srgbClr val="92D050"/>
                      </a:solidFill>
                      <a:prstDash val="solid"/>
                    </a:lnR>
                    <a:lnT w="28575">
                      <a:solidFill>
                        <a:srgbClr val="92D050"/>
                      </a:solidFill>
                      <a:prstDash val="solid"/>
                    </a:lnT>
                    <a:lnB w="53975">
                      <a:solidFill>
                        <a:srgbClr val="FFFF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2890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00"/>
                      </a:solidFill>
                      <a:prstDash val="solid"/>
                    </a:lnL>
                    <a:lnR w="28575">
                      <a:solidFill>
                        <a:srgbClr val="00AFEF"/>
                      </a:solidFill>
                      <a:prstDash val="solid"/>
                    </a:lnR>
                    <a:lnT w="53975">
                      <a:solidFill>
                        <a:srgbClr val="FFFF00"/>
                      </a:solidFill>
                      <a:prstDash val="solid"/>
                    </a:lnT>
                    <a:lnB w="53975">
                      <a:solidFill>
                        <a:srgbClr val="3333F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00A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>
                      <a:solidFill>
                        <a:srgbClr val="92D050"/>
                      </a:solidFill>
                      <a:prstDash val="solid"/>
                    </a:lnT>
                    <a:lnB w="28575">
                      <a:solidFill>
                        <a:srgbClr val="00AFE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905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FF00"/>
                      </a:solidFill>
                      <a:prstDash val="solid"/>
                    </a:lnL>
                    <a:lnR w="28575">
                      <a:solidFill>
                        <a:srgbClr val="00AFEF"/>
                      </a:solidFill>
                      <a:prstDash val="solid"/>
                    </a:lnR>
                    <a:lnT w="53975">
                      <a:solidFill>
                        <a:srgbClr val="FFFF00"/>
                      </a:solidFill>
                      <a:prstDash val="solid"/>
                    </a:lnT>
                    <a:lnB w="53975">
                      <a:solidFill>
                        <a:srgbClr val="3333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AFEF"/>
                      </a:solidFill>
                      <a:prstDash val="solid"/>
                    </a:lnL>
                    <a:lnR w="28575">
                      <a:solidFill>
                        <a:srgbClr val="00AFEF"/>
                      </a:solidFill>
                      <a:prstDash val="solid"/>
                    </a:lnR>
                    <a:lnT w="28575">
                      <a:solidFill>
                        <a:srgbClr val="00AFEF"/>
                      </a:solidFill>
                      <a:prstDash val="solid"/>
                    </a:lnT>
                    <a:lnB w="28575">
                      <a:solidFill>
                        <a:srgbClr val="3333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AFEF"/>
                      </a:solidFill>
                      <a:prstDash val="solid"/>
                    </a:lnL>
                    <a:lnB w="28575">
                      <a:solidFill>
                        <a:srgbClr val="3333FF"/>
                      </a:solidFill>
                      <a:prstDash val="solid"/>
                    </a:lnB>
                  </a:tcPr>
                </a:tc>
              </a:tr>
              <a:tr h="502284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333FF"/>
                      </a:solidFill>
                      <a:prstDash val="solid"/>
                    </a:lnL>
                    <a:lnR w="28575">
                      <a:solidFill>
                        <a:srgbClr val="3333FF"/>
                      </a:solidFill>
                      <a:prstDash val="solid"/>
                    </a:lnR>
                    <a:lnT w="53975" cap="flat" cmpd="sng" algn="ctr">
                      <a:solidFill>
                        <a:srgbClr val="3333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3333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3713988" y="3406266"/>
            <a:ext cx="332105" cy="659765"/>
          </a:xfrm>
          <a:custGeom>
            <a:avLst/>
            <a:gdLst/>
            <a:ahLst/>
            <a:cxnLst/>
            <a:rect l="l" t="t" r="r" b="b"/>
            <a:pathLst>
              <a:path w="332104" h="659764">
                <a:moveTo>
                  <a:pt x="299452" y="130683"/>
                </a:moveTo>
                <a:lnTo>
                  <a:pt x="196341" y="130683"/>
                </a:lnTo>
                <a:lnTo>
                  <a:pt x="207132" y="175707"/>
                </a:lnTo>
                <a:lnTo>
                  <a:pt x="212542" y="221767"/>
                </a:lnTo>
                <a:lnTo>
                  <a:pt x="212705" y="268501"/>
                </a:lnTo>
                <a:lnTo>
                  <a:pt x="207753" y="315547"/>
                </a:lnTo>
                <a:lnTo>
                  <a:pt x="197819" y="362544"/>
                </a:lnTo>
                <a:lnTo>
                  <a:pt x="183038" y="409130"/>
                </a:lnTo>
                <a:lnTo>
                  <a:pt x="163542" y="454943"/>
                </a:lnTo>
                <a:lnTo>
                  <a:pt x="139464" y="499622"/>
                </a:lnTo>
                <a:lnTo>
                  <a:pt x="110938" y="542805"/>
                </a:lnTo>
                <a:lnTo>
                  <a:pt x="78096" y="584131"/>
                </a:lnTo>
                <a:lnTo>
                  <a:pt x="41072" y="623238"/>
                </a:lnTo>
                <a:lnTo>
                  <a:pt x="0" y="659765"/>
                </a:lnTo>
                <a:lnTo>
                  <a:pt x="44319" y="632282"/>
                </a:lnTo>
                <a:lnTo>
                  <a:pt x="85645" y="601845"/>
                </a:lnTo>
                <a:lnTo>
                  <a:pt x="123835" y="568742"/>
                </a:lnTo>
                <a:lnTo>
                  <a:pt x="158750" y="533262"/>
                </a:lnTo>
                <a:lnTo>
                  <a:pt x="190250" y="495695"/>
                </a:lnTo>
                <a:lnTo>
                  <a:pt x="218196" y="456329"/>
                </a:lnTo>
                <a:lnTo>
                  <a:pt x="242446" y="415454"/>
                </a:lnTo>
                <a:lnTo>
                  <a:pt x="262862" y="373359"/>
                </a:lnTo>
                <a:lnTo>
                  <a:pt x="279303" y="330334"/>
                </a:lnTo>
                <a:lnTo>
                  <a:pt x="291629" y="286667"/>
                </a:lnTo>
                <a:lnTo>
                  <a:pt x="299700" y="242648"/>
                </a:lnTo>
                <a:lnTo>
                  <a:pt x="303377" y="198566"/>
                </a:lnTo>
                <a:lnTo>
                  <a:pt x="302519" y="154710"/>
                </a:lnTo>
                <a:lnTo>
                  <a:pt x="299452" y="130683"/>
                </a:lnTo>
                <a:close/>
              </a:path>
              <a:path w="332104" h="659764">
                <a:moveTo>
                  <a:pt x="193675" y="0"/>
                </a:moveTo>
                <a:lnTo>
                  <a:pt x="151257" y="161544"/>
                </a:lnTo>
                <a:lnTo>
                  <a:pt x="196341" y="130683"/>
                </a:lnTo>
                <a:lnTo>
                  <a:pt x="299452" y="130683"/>
                </a:lnTo>
                <a:lnTo>
                  <a:pt x="296986" y="111369"/>
                </a:lnTo>
                <a:lnTo>
                  <a:pt x="286638" y="68834"/>
                </a:lnTo>
                <a:lnTo>
                  <a:pt x="331724" y="37973"/>
                </a:lnTo>
                <a:lnTo>
                  <a:pt x="193675" y="0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83738" y="3976751"/>
            <a:ext cx="777240" cy="231140"/>
          </a:xfrm>
          <a:custGeom>
            <a:avLst/>
            <a:gdLst/>
            <a:ahLst/>
            <a:cxnLst/>
            <a:rect l="l" t="t" r="r" b="b"/>
            <a:pathLst>
              <a:path w="777239" h="231139">
                <a:moveTo>
                  <a:pt x="90297" y="0"/>
                </a:moveTo>
                <a:lnTo>
                  <a:pt x="0" y="61849"/>
                </a:lnTo>
                <a:lnTo>
                  <a:pt x="25798" y="95241"/>
                </a:lnTo>
                <a:lnTo>
                  <a:pt x="54859" y="125027"/>
                </a:lnTo>
                <a:lnTo>
                  <a:pt x="86896" y="151183"/>
                </a:lnTo>
                <a:lnTo>
                  <a:pt x="121619" y="173683"/>
                </a:lnTo>
                <a:lnTo>
                  <a:pt x="158742" y="192503"/>
                </a:lnTo>
                <a:lnTo>
                  <a:pt x="197976" y="207617"/>
                </a:lnTo>
                <a:lnTo>
                  <a:pt x="239032" y="219001"/>
                </a:lnTo>
                <a:lnTo>
                  <a:pt x="281622" y="226630"/>
                </a:lnTo>
                <a:lnTo>
                  <a:pt x="325459" y="230478"/>
                </a:lnTo>
                <a:lnTo>
                  <a:pt x="370253" y="230521"/>
                </a:lnTo>
                <a:lnTo>
                  <a:pt x="415718" y="226733"/>
                </a:lnTo>
                <a:lnTo>
                  <a:pt x="461564" y="219091"/>
                </a:lnTo>
                <a:lnTo>
                  <a:pt x="507504" y="207568"/>
                </a:lnTo>
                <a:lnTo>
                  <a:pt x="553249" y="192139"/>
                </a:lnTo>
                <a:lnTo>
                  <a:pt x="598511" y="172781"/>
                </a:lnTo>
                <a:lnTo>
                  <a:pt x="606249" y="168726"/>
                </a:lnTo>
                <a:lnTo>
                  <a:pt x="460496" y="168726"/>
                </a:lnTo>
                <a:lnTo>
                  <a:pt x="415705" y="168679"/>
                </a:lnTo>
                <a:lnTo>
                  <a:pt x="371874" y="164826"/>
                </a:lnTo>
                <a:lnTo>
                  <a:pt x="329291" y="157190"/>
                </a:lnTo>
                <a:lnTo>
                  <a:pt x="288169" y="145771"/>
                </a:lnTo>
                <a:lnTo>
                  <a:pt x="249016" y="130677"/>
                </a:lnTo>
                <a:lnTo>
                  <a:pt x="211900" y="111850"/>
                </a:lnTo>
                <a:lnTo>
                  <a:pt x="177183" y="89344"/>
                </a:lnTo>
                <a:lnTo>
                  <a:pt x="145151" y="63183"/>
                </a:lnTo>
                <a:lnTo>
                  <a:pt x="116093" y="33393"/>
                </a:lnTo>
                <a:lnTo>
                  <a:pt x="90297" y="0"/>
                </a:lnTo>
                <a:close/>
              </a:path>
              <a:path w="777239" h="231139">
                <a:moveTo>
                  <a:pt x="776732" y="60325"/>
                </a:moveTo>
                <a:lnTo>
                  <a:pt x="733280" y="87638"/>
                </a:lnTo>
                <a:lnTo>
                  <a:pt x="688773" y="110967"/>
                </a:lnTo>
                <a:lnTo>
                  <a:pt x="643500" y="130336"/>
                </a:lnTo>
                <a:lnTo>
                  <a:pt x="597637" y="145799"/>
                </a:lnTo>
                <a:lnTo>
                  <a:pt x="551805" y="157298"/>
                </a:lnTo>
                <a:lnTo>
                  <a:pt x="505958" y="164941"/>
                </a:lnTo>
                <a:lnTo>
                  <a:pt x="460496" y="168726"/>
                </a:lnTo>
                <a:lnTo>
                  <a:pt x="606249" y="168726"/>
                </a:lnTo>
                <a:lnTo>
                  <a:pt x="643002" y="149467"/>
                </a:lnTo>
                <a:lnTo>
                  <a:pt x="686435" y="122174"/>
                </a:lnTo>
                <a:lnTo>
                  <a:pt x="776732" y="60325"/>
                </a:lnTo>
                <a:close/>
              </a:path>
            </a:pathLst>
          </a:custGeom>
          <a:solidFill>
            <a:srgbClr val="A8A8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83738" y="3406266"/>
            <a:ext cx="1062355" cy="801370"/>
          </a:xfrm>
          <a:custGeom>
            <a:avLst/>
            <a:gdLst/>
            <a:ahLst/>
            <a:cxnLst/>
            <a:rect l="l" t="t" r="r" b="b"/>
            <a:pathLst>
              <a:path w="1062354" h="801370">
                <a:moveTo>
                  <a:pt x="730250" y="659765"/>
                </a:moveTo>
                <a:lnTo>
                  <a:pt x="771322" y="623238"/>
                </a:lnTo>
                <a:lnTo>
                  <a:pt x="808346" y="584131"/>
                </a:lnTo>
                <a:lnTo>
                  <a:pt x="841188" y="542805"/>
                </a:lnTo>
                <a:lnTo>
                  <a:pt x="869714" y="499622"/>
                </a:lnTo>
                <a:lnTo>
                  <a:pt x="893792" y="454943"/>
                </a:lnTo>
                <a:lnTo>
                  <a:pt x="913288" y="409130"/>
                </a:lnTo>
                <a:lnTo>
                  <a:pt x="928069" y="362544"/>
                </a:lnTo>
                <a:lnTo>
                  <a:pt x="938003" y="315547"/>
                </a:lnTo>
                <a:lnTo>
                  <a:pt x="942955" y="268501"/>
                </a:lnTo>
                <a:lnTo>
                  <a:pt x="942792" y="221767"/>
                </a:lnTo>
                <a:lnTo>
                  <a:pt x="937382" y="175707"/>
                </a:lnTo>
                <a:lnTo>
                  <a:pt x="926591" y="130683"/>
                </a:lnTo>
                <a:lnTo>
                  <a:pt x="881507" y="161544"/>
                </a:lnTo>
                <a:lnTo>
                  <a:pt x="923925" y="0"/>
                </a:lnTo>
                <a:lnTo>
                  <a:pt x="1061974" y="37973"/>
                </a:lnTo>
                <a:lnTo>
                  <a:pt x="1016888" y="68834"/>
                </a:lnTo>
                <a:lnTo>
                  <a:pt x="1027124" y="110886"/>
                </a:lnTo>
                <a:lnTo>
                  <a:pt x="1032657" y="153794"/>
                </a:lnTo>
                <a:lnTo>
                  <a:pt x="1033609" y="197271"/>
                </a:lnTo>
                <a:lnTo>
                  <a:pt x="1030104" y="241028"/>
                </a:lnTo>
                <a:lnTo>
                  <a:pt x="1022262" y="284778"/>
                </a:lnTo>
                <a:lnTo>
                  <a:pt x="1010207" y="328235"/>
                </a:lnTo>
                <a:lnTo>
                  <a:pt x="994060" y="371109"/>
                </a:lnTo>
                <a:lnTo>
                  <a:pt x="973944" y="413115"/>
                </a:lnTo>
                <a:lnTo>
                  <a:pt x="949981" y="453965"/>
                </a:lnTo>
                <a:lnTo>
                  <a:pt x="922292" y="493371"/>
                </a:lnTo>
                <a:lnTo>
                  <a:pt x="891001" y="531046"/>
                </a:lnTo>
                <a:lnTo>
                  <a:pt x="856229" y="566702"/>
                </a:lnTo>
                <a:lnTo>
                  <a:pt x="818098" y="600052"/>
                </a:lnTo>
                <a:lnTo>
                  <a:pt x="776732" y="630809"/>
                </a:lnTo>
                <a:lnTo>
                  <a:pt x="686435" y="692658"/>
                </a:lnTo>
                <a:lnTo>
                  <a:pt x="643002" y="719951"/>
                </a:lnTo>
                <a:lnTo>
                  <a:pt x="598511" y="743265"/>
                </a:lnTo>
                <a:lnTo>
                  <a:pt x="553249" y="762623"/>
                </a:lnTo>
                <a:lnTo>
                  <a:pt x="507504" y="778052"/>
                </a:lnTo>
                <a:lnTo>
                  <a:pt x="461564" y="789575"/>
                </a:lnTo>
                <a:lnTo>
                  <a:pt x="415718" y="797217"/>
                </a:lnTo>
                <a:lnTo>
                  <a:pt x="370253" y="801005"/>
                </a:lnTo>
                <a:lnTo>
                  <a:pt x="325459" y="800962"/>
                </a:lnTo>
                <a:lnTo>
                  <a:pt x="281622" y="797114"/>
                </a:lnTo>
                <a:lnTo>
                  <a:pt x="239032" y="789485"/>
                </a:lnTo>
                <a:lnTo>
                  <a:pt x="197976" y="778101"/>
                </a:lnTo>
                <a:lnTo>
                  <a:pt x="158742" y="762987"/>
                </a:lnTo>
                <a:lnTo>
                  <a:pt x="121619" y="744167"/>
                </a:lnTo>
                <a:lnTo>
                  <a:pt x="86896" y="721667"/>
                </a:lnTo>
                <a:lnTo>
                  <a:pt x="54859" y="695511"/>
                </a:lnTo>
                <a:lnTo>
                  <a:pt x="25798" y="665725"/>
                </a:lnTo>
                <a:lnTo>
                  <a:pt x="0" y="632333"/>
                </a:lnTo>
                <a:lnTo>
                  <a:pt x="90297" y="570484"/>
                </a:lnTo>
                <a:lnTo>
                  <a:pt x="116093" y="603877"/>
                </a:lnTo>
                <a:lnTo>
                  <a:pt x="145151" y="633667"/>
                </a:lnTo>
                <a:lnTo>
                  <a:pt x="177183" y="659828"/>
                </a:lnTo>
                <a:lnTo>
                  <a:pt x="211900" y="682334"/>
                </a:lnTo>
                <a:lnTo>
                  <a:pt x="249016" y="701161"/>
                </a:lnTo>
                <a:lnTo>
                  <a:pt x="288242" y="716283"/>
                </a:lnTo>
                <a:lnTo>
                  <a:pt x="329291" y="727674"/>
                </a:lnTo>
                <a:lnTo>
                  <a:pt x="371874" y="735310"/>
                </a:lnTo>
                <a:lnTo>
                  <a:pt x="415705" y="739163"/>
                </a:lnTo>
                <a:lnTo>
                  <a:pt x="460496" y="739210"/>
                </a:lnTo>
                <a:lnTo>
                  <a:pt x="505958" y="735425"/>
                </a:lnTo>
                <a:lnTo>
                  <a:pt x="551805" y="727782"/>
                </a:lnTo>
                <a:lnTo>
                  <a:pt x="597748" y="716255"/>
                </a:lnTo>
                <a:lnTo>
                  <a:pt x="643500" y="700820"/>
                </a:lnTo>
                <a:lnTo>
                  <a:pt x="688773" y="681451"/>
                </a:lnTo>
                <a:lnTo>
                  <a:pt x="733280" y="658122"/>
                </a:lnTo>
                <a:lnTo>
                  <a:pt x="776732" y="630809"/>
                </a:lnTo>
              </a:path>
            </a:pathLst>
          </a:custGeom>
          <a:ln w="25400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1563" y="1129283"/>
            <a:ext cx="653796" cy="16139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1563" y="1129283"/>
            <a:ext cx="662940" cy="1614170"/>
          </a:xfrm>
          <a:custGeom>
            <a:avLst/>
            <a:gdLst/>
            <a:ahLst/>
            <a:cxnLst/>
            <a:rect l="l" t="t" r="r" b="b"/>
            <a:pathLst>
              <a:path w="662940" h="1614170">
                <a:moveTo>
                  <a:pt x="0" y="1613915"/>
                </a:moveTo>
                <a:lnTo>
                  <a:pt x="662940" y="1613915"/>
                </a:lnTo>
                <a:lnTo>
                  <a:pt x="662940" y="0"/>
                </a:lnTo>
                <a:lnTo>
                  <a:pt x="0" y="0"/>
                </a:lnTo>
                <a:lnTo>
                  <a:pt x="0" y="1613915"/>
                </a:lnTo>
                <a:close/>
              </a:path>
            </a:pathLst>
          </a:custGeom>
          <a:ln w="1219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47344" y="3198876"/>
            <a:ext cx="1905000" cy="11551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8491" y="3186683"/>
            <a:ext cx="1864360" cy="1102360"/>
          </a:xfrm>
          <a:custGeom>
            <a:avLst/>
            <a:gdLst/>
            <a:ahLst/>
            <a:cxnLst/>
            <a:rect l="l" t="t" r="r" b="b"/>
            <a:pathLst>
              <a:path w="1864360" h="1102360">
                <a:moveTo>
                  <a:pt x="0" y="1101852"/>
                </a:moveTo>
                <a:lnTo>
                  <a:pt x="1863852" y="1101852"/>
                </a:lnTo>
                <a:lnTo>
                  <a:pt x="1863852" y="0"/>
                </a:lnTo>
                <a:lnTo>
                  <a:pt x="0" y="0"/>
                </a:lnTo>
                <a:lnTo>
                  <a:pt x="0" y="1101852"/>
                </a:lnTo>
                <a:close/>
              </a:path>
            </a:pathLst>
          </a:custGeom>
          <a:ln w="1219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33700" y="1324355"/>
            <a:ext cx="1853183" cy="20055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24555" y="1333500"/>
            <a:ext cx="1862455" cy="1996439"/>
          </a:xfrm>
          <a:custGeom>
            <a:avLst/>
            <a:gdLst/>
            <a:ahLst/>
            <a:cxnLst/>
            <a:rect l="l" t="t" r="r" b="b"/>
            <a:pathLst>
              <a:path w="1862454" h="1996439">
                <a:moveTo>
                  <a:pt x="0" y="1996439"/>
                </a:moveTo>
                <a:lnTo>
                  <a:pt x="1862327" y="1996439"/>
                </a:lnTo>
                <a:lnTo>
                  <a:pt x="1862327" y="0"/>
                </a:lnTo>
                <a:lnTo>
                  <a:pt x="0" y="0"/>
                </a:lnTo>
                <a:lnTo>
                  <a:pt x="0" y="1996439"/>
                </a:lnTo>
                <a:close/>
              </a:path>
            </a:pathLst>
          </a:custGeom>
          <a:ln w="1219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68467" y="2121407"/>
            <a:ext cx="1304543" cy="30937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91100" y="5158740"/>
            <a:ext cx="1857755" cy="10561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63667" y="2164079"/>
            <a:ext cx="1864360" cy="4051300"/>
          </a:xfrm>
          <a:custGeom>
            <a:avLst/>
            <a:gdLst/>
            <a:ahLst/>
            <a:cxnLst/>
            <a:rect l="l" t="t" r="r" b="b"/>
            <a:pathLst>
              <a:path w="1864359" h="4051300">
                <a:moveTo>
                  <a:pt x="0" y="4050791"/>
                </a:moveTo>
                <a:lnTo>
                  <a:pt x="1863851" y="4050791"/>
                </a:lnTo>
                <a:lnTo>
                  <a:pt x="1863851" y="0"/>
                </a:lnTo>
                <a:lnTo>
                  <a:pt x="0" y="0"/>
                </a:lnTo>
                <a:lnTo>
                  <a:pt x="0" y="4050791"/>
                </a:lnTo>
                <a:close/>
              </a:path>
            </a:pathLst>
          </a:custGeom>
          <a:ln w="1219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28600" y="5300471"/>
            <a:ext cx="4558665" cy="1045844"/>
          </a:xfrm>
          <a:prstGeom prst="rect">
            <a:avLst/>
          </a:prstGeom>
          <a:ln w="12192">
            <a:solidFill>
              <a:srgbClr val="333399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0805" marR="2751455">
              <a:lnSpc>
                <a:spcPct val="100000"/>
              </a:lnSpc>
              <a:spcBef>
                <a:spcPts val="330"/>
              </a:spcBef>
            </a:pPr>
            <a:r>
              <a:rPr sz="1200" spc="-5" dirty="0">
                <a:solidFill>
                  <a:srgbClr val="FF0000"/>
                </a:solidFill>
                <a:latin typeface="Arial"/>
                <a:cs typeface="Arial"/>
              </a:rPr>
              <a:t>Red </a:t>
            </a:r>
            <a:r>
              <a:rPr sz="1200" dirty="0">
                <a:latin typeface="Arial"/>
                <a:cs typeface="Arial"/>
              </a:rPr>
              <a:t>– </a:t>
            </a:r>
            <a:r>
              <a:rPr sz="1200" spc="-5" dirty="0">
                <a:latin typeface="Arial"/>
                <a:cs typeface="Arial"/>
              </a:rPr>
              <a:t>Parachute Bay  </a:t>
            </a:r>
            <a:r>
              <a:rPr sz="1200" spc="-5" dirty="0">
                <a:solidFill>
                  <a:srgbClr val="92D050"/>
                </a:solidFill>
                <a:latin typeface="Arial"/>
                <a:cs typeface="Arial"/>
              </a:rPr>
              <a:t>Green </a:t>
            </a:r>
            <a:r>
              <a:rPr sz="1200" dirty="0">
                <a:latin typeface="Arial"/>
                <a:cs typeface="Arial"/>
              </a:rPr>
              <a:t>– </a:t>
            </a:r>
            <a:r>
              <a:rPr sz="1200" spc="-5" dirty="0">
                <a:latin typeface="Arial"/>
                <a:cs typeface="Arial"/>
              </a:rPr>
              <a:t>Deployment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Bay  </a:t>
            </a:r>
            <a:r>
              <a:rPr sz="1200" spc="-5" dirty="0">
                <a:solidFill>
                  <a:srgbClr val="FFFF00"/>
                </a:solidFill>
                <a:latin typeface="Arial"/>
                <a:cs typeface="Arial"/>
              </a:rPr>
              <a:t>Yellow </a:t>
            </a:r>
            <a:r>
              <a:rPr sz="1200" dirty="0">
                <a:latin typeface="Arial"/>
                <a:cs typeface="Arial"/>
              </a:rPr>
              <a:t>– Electronics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Bay</a:t>
            </a:r>
            <a:endParaRPr sz="1200">
              <a:latin typeface="Arial"/>
              <a:cs typeface="Arial"/>
            </a:endParaRPr>
          </a:p>
          <a:p>
            <a:pPr marL="90805" marR="2178050">
              <a:lnSpc>
                <a:spcPct val="100000"/>
              </a:lnSpc>
            </a:pPr>
            <a:r>
              <a:rPr sz="1200" spc="-5" dirty="0">
                <a:solidFill>
                  <a:srgbClr val="00AFEF"/>
                </a:solidFill>
                <a:latin typeface="Arial"/>
                <a:cs typeface="Arial"/>
              </a:rPr>
              <a:t>Light Blue </a:t>
            </a:r>
            <a:r>
              <a:rPr sz="1200" dirty="0">
                <a:latin typeface="Arial"/>
                <a:cs typeface="Arial"/>
              </a:rPr>
              <a:t>– </a:t>
            </a:r>
            <a:r>
              <a:rPr sz="1200" spc="-5" dirty="0">
                <a:latin typeface="Arial"/>
                <a:cs typeface="Arial"/>
              </a:rPr>
              <a:t>Egg Container Bay  </a:t>
            </a:r>
            <a:r>
              <a:rPr sz="1200" spc="-5" dirty="0">
                <a:solidFill>
                  <a:srgbClr val="333399"/>
                </a:solidFill>
                <a:latin typeface="Arial"/>
                <a:cs typeface="Arial"/>
              </a:rPr>
              <a:t>Dark Blue </a:t>
            </a:r>
            <a:r>
              <a:rPr sz="1200" dirty="0">
                <a:latin typeface="Arial"/>
                <a:cs typeface="Arial"/>
              </a:rPr>
              <a:t>– </a:t>
            </a:r>
            <a:r>
              <a:rPr sz="1200" spc="-5" dirty="0">
                <a:latin typeface="Arial"/>
                <a:cs typeface="Arial"/>
              </a:rPr>
              <a:t>Camera/Release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Bay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429497" y="6504323"/>
            <a:ext cx="19177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13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21791" y="1106170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21271" y="1883156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85291" y="3213862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59201" y="1347343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55216" y="1045210"/>
            <a:ext cx="11855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CONCEPT</a:t>
            </a:r>
            <a:r>
              <a:rPr sz="1600" b="1" u="heavy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(Chosen)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9401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CanSat Budget </a:t>
            </a:r>
            <a:r>
              <a:rPr dirty="0"/>
              <a:t>–</a:t>
            </a:r>
            <a:r>
              <a:rPr spc="-30" dirty="0"/>
              <a:t> </a:t>
            </a:r>
            <a:r>
              <a:rPr dirty="0"/>
              <a:t>Hardware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130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7340" y="6520173"/>
            <a:ext cx="16116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</a:t>
            </a:r>
            <a:r>
              <a:rPr sz="1000" dirty="0">
                <a:latin typeface="Arial"/>
                <a:cs typeface="Arial"/>
              </a:rPr>
              <a:t>Name </a:t>
            </a:r>
            <a:r>
              <a:rPr sz="1000" spc="-5" dirty="0">
                <a:latin typeface="Arial"/>
                <a:cs typeface="Arial"/>
              </a:rPr>
              <a:t>goes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here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28366" y="6520173"/>
            <a:ext cx="3284854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CanSat 2017 PDR: Team ### (Team </a:t>
            </a:r>
            <a:r>
              <a:rPr sz="1000" dirty="0">
                <a:latin typeface="Arial"/>
                <a:cs typeface="Arial"/>
              </a:rPr>
              <a:t>Number </a:t>
            </a:r>
            <a:r>
              <a:rPr sz="1000" spc="-5" dirty="0">
                <a:latin typeface="Arial"/>
                <a:cs typeface="Arial"/>
              </a:rPr>
              <a:t>and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Name)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22250" y="1537588"/>
          <a:ext cx="4521200" cy="1682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0600"/>
                <a:gridCol w="2260600"/>
              </a:tblGrid>
              <a:tr h="33655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Total Spent</a:t>
                      </a:r>
                      <a:r>
                        <a:rPr sz="14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(₤)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303.49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Total Spent</a:t>
                      </a:r>
                      <a:r>
                        <a:rPr sz="14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($)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431.18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Budget Left</a:t>
                      </a:r>
                      <a:r>
                        <a:rPr sz="14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($)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568.82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Exchange Rate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(₤1 =</a:t>
                      </a:r>
                      <a:r>
                        <a:rPr sz="14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1.42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Exchange Rate</a:t>
                      </a:r>
                      <a:r>
                        <a:rPr sz="14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Date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31/01/2018 @ 20:37</a:t>
                      </a:r>
                      <a:r>
                        <a:rPr sz="14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GMT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2919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CanSat Budget </a:t>
            </a:r>
            <a:r>
              <a:rPr dirty="0"/>
              <a:t>– Other</a:t>
            </a:r>
            <a:r>
              <a:rPr spc="-35" dirty="0"/>
              <a:t> </a:t>
            </a:r>
            <a:r>
              <a:rPr spc="-5" dirty="0"/>
              <a:t>Costs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131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340" y="6520173"/>
            <a:ext cx="16116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</a:t>
            </a:r>
            <a:r>
              <a:rPr sz="1000" dirty="0">
                <a:latin typeface="Arial"/>
                <a:cs typeface="Arial"/>
              </a:rPr>
              <a:t>Name </a:t>
            </a:r>
            <a:r>
              <a:rPr sz="1000" spc="-5" dirty="0">
                <a:latin typeface="Arial"/>
                <a:cs typeface="Arial"/>
              </a:rPr>
              <a:t>goes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here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28366" y="6520173"/>
            <a:ext cx="3284854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CanSat 2017 PDR: Team ### (Team </a:t>
            </a:r>
            <a:r>
              <a:rPr sz="1000" dirty="0">
                <a:latin typeface="Arial"/>
                <a:cs typeface="Arial"/>
              </a:rPr>
              <a:t>Number </a:t>
            </a:r>
            <a:r>
              <a:rPr sz="1000" spc="-5" dirty="0">
                <a:latin typeface="Arial"/>
                <a:cs typeface="Arial"/>
              </a:rPr>
              <a:t>and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Name)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28929" y="1522730"/>
          <a:ext cx="8321039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200"/>
                <a:gridCol w="1706879"/>
                <a:gridCol w="3489960"/>
              </a:tblGrid>
              <a:tr h="30480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Source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15" dirty="0">
                          <a:latin typeface="Arial"/>
                          <a:cs typeface="Arial"/>
                        </a:rPr>
                        <a:t>Amount</a:t>
                      </a:r>
                      <a:r>
                        <a:rPr sz="14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(₤)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Additional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Information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School of</a:t>
                      </a:r>
                      <a:r>
                        <a:rPr sz="14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MACE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5,000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95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Possibility of increasing to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10,000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School of</a:t>
                      </a:r>
                      <a:r>
                        <a:rPr sz="14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Physics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3,000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BAE</a:t>
                      </a:r>
                      <a:r>
                        <a:rPr sz="1400" b="1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Systems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2,000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Aerospace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Research</a:t>
                      </a:r>
                      <a:r>
                        <a:rPr sz="14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Institute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500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Fund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Students</a:t>
                      </a:r>
                      <a:r>
                        <a:rPr sz="14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Union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500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Airbus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5,000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01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Confirmed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307340" y="1138174"/>
            <a:ext cx="91566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Inco</a:t>
            </a:r>
            <a:r>
              <a:rPr sz="2000" b="1" spc="-10" dirty="0">
                <a:latin typeface="Arial"/>
                <a:cs typeface="Arial"/>
              </a:rPr>
              <a:t>m</a:t>
            </a:r>
            <a:r>
              <a:rPr sz="2000" b="1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28929" y="4057650"/>
          <a:ext cx="4815840" cy="370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39440"/>
                <a:gridCol w="1676400"/>
              </a:tblGrid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Total Income Confirmed</a:t>
                      </a:r>
                      <a:r>
                        <a:rPr sz="1400" b="1" spc="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(₤)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45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11,000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9870" y="5568950"/>
          <a:ext cx="401827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180"/>
                <a:gridCol w="876300"/>
                <a:gridCol w="1079500"/>
                <a:gridCol w="876299"/>
              </a:tblGrid>
              <a:tr h="304800">
                <a:tc gridSpan="4"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Legend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Estimated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XX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Actual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XX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2919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CanSat Budget </a:t>
            </a:r>
            <a:r>
              <a:rPr dirty="0"/>
              <a:t>– Other</a:t>
            </a:r>
            <a:r>
              <a:rPr spc="-35" dirty="0"/>
              <a:t> </a:t>
            </a:r>
            <a:r>
              <a:rPr spc="-5" dirty="0"/>
              <a:t>Costs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132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7340" y="6520173"/>
            <a:ext cx="16116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</a:t>
            </a:r>
            <a:r>
              <a:rPr sz="1000" dirty="0">
                <a:latin typeface="Arial"/>
                <a:cs typeface="Arial"/>
              </a:rPr>
              <a:t>Name </a:t>
            </a:r>
            <a:r>
              <a:rPr sz="1000" spc="-5" dirty="0">
                <a:latin typeface="Arial"/>
                <a:cs typeface="Arial"/>
              </a:rPr>
              <a:t>goes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here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28366" y="6520173"/>
            <a:ext cx="3284854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CanSat 2017 PDR: Team ### (Team </a:t>
            </a:r>
            <a:r>
              <a:rPr sz="1000" dirty="0">
                <a:latin typeface="Arial"/>
                <a:cs typeface="Arial"/>
              </a:rPr>
              <a:t>Number </a:t>
            </a:r>
            <a:r>
              <a:rPr sz="1000" spc="-5" dirty="0">
                <a:latin typeface="Arial"/>
                <a:cs typeface="Arial"/>
              </a:rPr>
              <a:t>and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Name)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66370" y="1301750"/>
          <a:ext cx="8792208" cy="32905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8150"/>
                <a:gridCol w="1468755"/>
                <a:gridCol w="2444115"/>
                <a:gridCol w="1026795"/>
                <a:gridCol w="1000759"/>
                <a:gridCol w="1143634"/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Detail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4139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Unit</a:t>
                      </a:r>
                      <a:r>
                        <a:rPr sz="1400" b="1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Cost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Quantity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14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Cost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65100" marR="145415" indent="-19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Travel,  </a:t>
                      </a:r>
                      <a:r>
                        <a:rPr sz="1400" b="1" spc="-4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cc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mm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od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ati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n 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and Sustenance  Costs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Travel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Flights, rental car,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train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₤780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People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556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₤7800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Visas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Student/Tourist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Visa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₤113.12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People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₤678.72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81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Housing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7804" marR="196850" indent="1720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Based on a stay from  07/06/2018 to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10/06/2018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₤100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People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556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₤1000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Food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Assuming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₤15/person/day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₤60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People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556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₤600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662305" marR="215265" indent="-4267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GCS</a:t>
                      </a:r>
                      <a:r>
                        <a:rPr sz="14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Hardware 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Cost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Display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3125" marR="201295" indent="-64960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Laptop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(provided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team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member)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/A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10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/A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721360" marR="168910" indent="-5321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Emergency</a:t>
                      </a:r>
                      <a:r>
                        <a:rPr sz="14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Can  Sat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1655" marR="274955" indent="-2457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Can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Sat  parts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£303.49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£303.49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Competition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Entry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Fee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₤</a:t>
                      </a:r>
                      <a:r>
                        <a:rPr sz="14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70.72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556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₤7</a:t>
                      </a:r>
                      <a:r>
                        <a:rPr sz="1400" b="1" spc="-10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4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1400" b="1" spc="-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72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29870" y="5568950"/>
          <a:ext cx="4018279" cy="609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6180"/>
                <a:gridCol w="876300"/>
                <a:gridCol w="1079500"/>
                <a:gridCol w="876299"/>
              </a:tblGrid>
              <a:tr h="304800">
                <a:tc gridSpan="4"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Legend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Estimated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XX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68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Actual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XX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5789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Program Schedule: Gantt Chart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200" y="1054608"/>
            <a:ext cx="8991600" cy="21579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44233" y="4501769"/>
          <a:ext cx="3681729" cy="1765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3115"/>
                <a:gridCol w="348614"/>
              </a:tblGrid>
              <a:tr h="251460">
                <a:tc gridSpan="2">
                  <a:txBody>
                    <a:bodyPr/>
                    <a:lstStyle/>
                    <a:p>
                      <a:pPr marL="74295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Gantt Chart Colour Coding</a:t>
                      </a:r>
                      <a:r>
                        <a:rPr sz="105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dirty="0">
                          <a:latin typeface="Arial"/>
                          <a:cs typeface="Arial"/>
                        </a:rPr>
                        <a:t>Legend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844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Time Period:</a:t>
                      </a:r>
                      <a:r>
                        <a:rPr sz="105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dirty="0">
                          <a:latin typeface="Arial"/>
                          <a:cs typeface="Arial"/>
                        </a:rPr>
                        <a:t>Normal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FEF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Time Period: Potential Hindrance to </a:t>
                      </a:r>
                      <a:r>
                        <a:rPr sz="1050" b="1" spc="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1050" b="1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dirty="0">
                          <a:latin typeface="Arial"/>
                          <a:cs typeface="Arial"/>
                        </a:rPr>
                        <a:t>done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Time Period: No </a:t>
                      </a:r>
                      <a:r>
                        <a:rPr sz="1050" b="1" spc="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1050" b="1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b="1" dirty="0">
                          <a:latin typeface="Arial"/>
                          <a:cs typeface="Arial"/>
                        </a:rPr>
                        <a:t>done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Tasks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A6A6A6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Deadline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082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50" b="1" dirty="0">
                          <a:latin typeface="Arial"/>
                          <a:cs typeface="Arial"/>
                        </a:rPr>
                        <a:t>Milestone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3582293" y="5792723"/>
            <a:ext cx="178780" cy="1885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70954" y="6071757"/>
            <a:ext cx="176560" cy="1810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4939" y="3197098"/>
            <a:ext cx="6680834" cy="1202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These Gantt Charts </a:t>
            </a:r>
            <a:r>
              <a:rPr sz="1400" spc="-5" dirty="0">
                <a:latin typeface="Arial"/>
                <a:cs typeface="Arial"/>
              </a:rPr>
              <a:t>were developed </a:t>
            </a:r>
            <a:r>
              <a:rPr sz="1400" dirty="0">
                <a:latin typeface="Arial"/>
                <a:cs typeface="Arial"/>
              </a:rPr>
              <a:t>using </a:t>
            </a:r>
            <a:r>
              <a:rPr sz="1400" b="1" spc="-5" dirty="0">
                <a:solidFill>
                  <a:srgbClr val="00AF50"/>
                </a:solidFill>
                <a:latin typeface="Arial"/>
                <a:cs typeface="Arial"/>
              </a:rPr>
              <a:t>Microsoft</a:t>
            </a:r>
            <a:r>
              <a:rPr sz="1400" b="1" spc="-16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AF50"/>
                </a:solidFill>
                <a:latin typeface="Arial"/>
                <a:cs typeface="Arial"/>
              </a:rPr>
              <a:t>Project</a:t>
            </a:r>
            <a:r>
              <a:rPr sz="1400" dirty="0">
                <a:solidFill>
                  <a:srgbClr val="00AF50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544195" indent="-187325">
              <a:lnSpc>
                <a:spcPct val="100000"/>
              </a:lnSpc>
              <a:buAutoNum type="arabicPeriod"/>
              <a:tabLst>
                <a:tab pos="544830" algn="l"/>
              </a:tabLst>
            </a:pPr>
            <a:r>
              <a:rPr sz="1400" dirty="0">
                <a:latin typeface="Arial"/>
                <a:cs typeface="Arial"/>
              </a:rPr>
              <a:t>Academic Gantt </a:t>
            </a:r>
            <a:r>
              <a:rPr sz="1400" spc="-5" dirty="0">
                <a:latin typeface="Arial"/>
                <a:cs typeface="Arial"/>
              </a:rPr>
              <a:t>Chart </a:t>
            </a:r>
            <a:r>
              <a:rPr sz="140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displayed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above</a:t>
            </a:r>
            <a:endParaRPr sz="1400">
              <a:latin typeface="Arial"/>
              <a:cs typeface="Arial"/>
            </a:endParaRPr>
          </a:p>
          <a:p>
            <a:pPr marL="553085" indent="-196215">
              <a:lnSpc>
                <a:spcPct val="100000"/>
              </a:lnSpc>
              <a:buAutoNum type="arabicPeriod"/>
              <a:tabLst>
                <a:tab pos="553720" algn="l"/>
              </a:tabLst>
            </a:pPr>
            <a:r>
              <a:rPr sz="1400" b="1" dirty="0">
                <a:latin typeface="Arial"/>
                <a:cs typeface="Arial"/>
              </a:rPr>
              <a:t>Project Gantt </a:t>
            </a:r>
            <a:r>
              <a:rPr sz="1400" b="1" spc="-5" dirty="0">
                <a:latin typeface="Arial"/>
                <a:cs typeface="Arial"/>
              </a:rPr>
              <a:t>Chart </a:t>
            </a:r>
            <a:r>
              <a:rPr sz="1400" b="1" dirty="0">
                <a:latin typeface="Arial"/>
                <a:cs typeface="Arial"/>
              </a:rPr>
              <a:t>is </a:t>
            </a:r>
            <a:r>
              <a:rPr sz="1400" b="1" spc="-5" dirty="0">
                <a:latin typeface="Arial"/>
                <a:cs typeface="Arial"/>
              </a:rPr>
              <a:t>on next</a:t>
            </a:r>
            <a:r>
              <a:rPr sz="1400" b="1" spc="-114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slide</a:t>
            </a:r>
            <a:endParaRPr sz="1400">
              <a:latin typeface="Arial"/>
              <a:cs typeface="Arial"/>
            </a:endParaRPr>
          </a:p>
          <a:p>
            <a:pPr marL="1082675" lvl="1" indent="-155575">
              <a:lnSpc>
                <a:spcPct val="100000"/>
              </a:lnSpc>
              <a:spcBef>
                <a:spcPts val="345"/>
              </a:spcBef>
              <a:buAutoNum type="alphaLcParenR"/>
              <a:tabLst>
                <a:tab pos="1083310" algn="l"/>
              </a:tabLst>
            </a:pPr>
            <a:r>
              <a:rPr sz="1050" dirty="0">
                <a:latin typeface="Arial"/>
                <a:cs typeface="Arial"/>
              </a:rPr>
              <a:t>Chart is made using summary tasks from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dirty="0">
                <a:latin typeface="Arial"/>
                <a:cs typeface="Arial"/>
              </a:rPr>
              <a:t>detailed task list shown on slide after Gantt</a:t>
            </a:r>
            <a:r>
              <a:rPr sz="1050" spc="-17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Chart</a:t>
            </a:r>
            <a:endParaRPr sz="1050">
              <a:latin typeface="Arial"/>
              <a:cs typeface="Arial"/>
            </a:endParaRPr>
          </a:p>
          <a:p>
            <a:pPr marL="1082675" lvl="1" indent="-155575">
              <a:lnSpc>
                <a:spcPct val="100000"/>
              </a:lnSpc>
              <a:spcBef>
                <a:spcPts val="90"/>
              </a:spcBef>
              <a:buAutoNum type="alphaLcParenR"/>
              <a:tabLst>
                <a:tab pos="1083310" algn="l"/>
              </a:tabLst>
            </a:pPr>
            <a:r>
              <a:rPr sz="1050" dirty="0">
                <a:latin typeface="Arial"/>
                <a:cs typeface="Arial"/>
              </a:rPr>
              <a:t>Chart uses linkages </a:t>
            </a:r>
            <a:r>
              <a:rPr sz="1050" spc="-5" dirty="0">
                <a:latin typeface="Arial"/>
                <a:cs typeface="Arial"/>
              </a:rPr>
              <a:t>(i.e., </a:t>
            </a:r>
            <a:r>
              <a:rPr sz="1050" dirty="0">
                <a:latin typeface="Arial"/>
                <a:cs typeface="Arial"/>
              </a:rPr>
              <a:t>FF, FS, SS, SF) and lag periods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dirty="0">
                <a:latin typeface="Arial"/>
                <a:cs typeface="Arial"/>
              </a:rPr>
              <a:t>show dependence on other</a:t>
            </a:r>
            <a:r>
              <a:rPr sz="1050" spc="-1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tasks</a:t>
            </a:r>
            <a:endParaRPr sz="1050">
              <a:latin typeface="Arial"/>
              <a:cs typeface="Arial"/>
            </a:endParaRPr>
          </a:p>
          <a:p>
            <a:pPr marL="1075055" lvl="1" indent="-147955">
              <a:lnSpc>
                <a:spcPct val="100000"/>
              </a:lnSpc>
              <a:buAutoNum type="alphaLcParenR"/>
              <a:tabLst>
                <a:tab pos="1075690" algn="l"/>
              </a:tabLst>
            </a:pPr>
            <a:r>
              <a:rPr sz="1050" dirty="0">
                <a:latin typeface="Arial"/>
                <a:cs typeface="Arial"/>
              </a:rPr>
              <a:t>Deliverables used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dirty="0">
                <a:latin typeface="Arial"/>
                <a:cs typeface="Arial"/>
              </a:rPr>
              <a:t>set internal deadlines and milestones; seen in more detail in task</a:t>
            </a:r>
            <a:r>
              <a:rPr sz="1050" spc="-1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list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133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7340" y="6520173"/>
            <a:ext cx="16116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</a:t>
            </a:r>
            <a:r>
              <a:rPr sz="1000" dirty="0">
                <a:latin typeface="Arial"/>
                <a:cs typeface="Arial"/>
              </a:rPr>
              <a:t>Name </a:t>
            </a:r>
            <a:r>
              <a:rPr sz="1000" spc="-5" dirty="0">
                <a:latin typeface="Arial"/>
                <a:cs typeface="Arial"/>
              </a:rPr>
              <a:t>goes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here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28366" y="6520173"/>
            <a:ext cx="3284854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CanSat 2017 PDR: Team ### (Team </a:t>
            </a:r>
            <a:r>
              <a:rPr sz="1000" dirty="0">
                <a:latin typeface="Arial"/>
                <a:cs typeface="Arial"/>
              </a:rPr>
              <a:t>Number </a:t>
            </a:r>
            <a:r>
              <a:rPr sz="1000" spc="-5" dirty="0">
                <a:latin typeface="Arial"/>
                <a:cs typeface="Arial"/>
              </a:rPr>
              <a:t>and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Name)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78223" y="5050535"/>
            <a:ext cx="4922520" cy="52451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400" b="1" spc="-5" dirty="0">
                <a:solidFill>
                  <a:srgbClr val="00AF50"/>
                </a:solidFill>
                <a:latin typeface="Arial"/>
                <a:cs typeface="Arial"/>
              </a:rPr>
              <a:t>Microsoft </a:t>
            </a:r>
            <a:r>
              <a:rPr sz="1400" b="1" dirty="0">
                <a:solidFill>
                  <a:srgbClr val="00AF50"/>
                </a:solidFill>
                <a:latin typeface="Arial"/>
                <a:cs typeface="Arial"/>
              </a:rPr>
              <a:t>Project</a:t>
            </a:r>
            <a:r>
              <a:rPr sz="1400" b="1" spc="-7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AF50"/>
                </a:solidFill>
                <a:latin typeface="Arial"/>
                <a:cs typeface="Arial"/>
              </a:rPr>
              <a:t>File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https://1drv.ms/u/s!AnWXOhepIwD_hJ4gomFC9U2PbAIVjw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5789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Program Schedule: Gantt Chart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1000" y="1046988"/>
            <a:ext cx="8316468" cy="52898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134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7340" y="6520173"/>
            <a:ext cx="16116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</a:t>
            </a:r>
            <a:r>
              <a:rPr sz="1000" dirty="0">
                <a:latin typeface="Arial"/>
                <a:cs typeface="Arial"/>
              </a:rPr>
              <a:t>Name </a:t>
            </a:r>
            <a:r>
              <a:rPr sz="1000" spc="-5" dirty="0">
                <a:latin typeface="Arial"/>
                <a:cs typeface="Arial"/>
              </a:rPr>
              <a:t>goes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here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28366" y="6520173"/>
            <a:ext cx="3284854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CanSat 2017 PDR: Team ### (Team </a:t>
            </a:r>
            <a:r>
              <a:rPr sz="1000" dirty="0">
                <a:latin typeface="Arial"/>
                <a:cs typeface="Arial"/>
              </a:rPr>
              <a:t>Number </a:t>
            </a:r>
            <a:r>
              <a:rPr sz="1000" spc="-5" dirty="0">
                <a:latin typeface="Arial"/>
                <a:cs typeface="Arial"/>
              </a:rPr>
              <a:t>and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Name)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109220"/>
            <a:ext cx="48348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Program Schedule: </a:t>
            </a:r>
            <a:r>
              <a:rPr dirty="0"/>
              <a:t>Gantt </a:t>
            </a:r>
            <a:r>
              <a:rPr spc="-5" dirty="0"/>
              <a:t>Chart </a:t>
            </a:r>
            <a:r>
              <a:rPr dirty="0"/>
              <a:t>–  </a:t>
            </a:r>
            <a:r>
              <a:rPr spc="-5" dirty="0"/>
              <a:t>Task </a:t>
            </a:r>
            <a:r>
              <a:rPr dirty="0"/>
              <a:t>List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767" y="1164336"/>
            <a:ext cx="4392168" cy="4529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196" y="1028700"/>
            <a:ext cx="4343400" cy="1264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1708" y="1167383"/>
            <a:ext cx="4169664" cy="42565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21708" y="4971288"/>
            <a:ext cx="4012691" cy="13868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08932" y="1025652"/>
            <a:ext cx="4343400" cy="1264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6347" y="5797397"/>
            <a:ext cx="425831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6364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AF50"/>
                </a:solidFill>
                <a:latin typeface="Arial"/>
                <a:cs typeface="Arial"/>
              </a:rPr>
              <a:t>This slide </a:t>
            </a:r>
            <a:r>
              <a:rPr sz="1400" b="1" spc="-10" dirty="0">
                <a:solidFill>
                  <a:srgbClr val="00AF50"/>
                </a:solidFill>
                <a:latin typeface="Arial"/>
                <a:cs typeface="Arial"/>
              </a:rPr>
              <a:t>displays </a:t>
            </a:r>
            <a:r>
              <a:rPr sz="1400" b="1" spc="-5" dirty="0">
                <a:solidFill>
                  <a:srgbClr val="00AF50"/>
                </a:solidFill>
                <a:latin typeface="Arial"/>
                <a:cs typeface="Arial"/>
              </a:rPr>
              <a:t>the </a:t>
            </a:r>
            <a:r>
              <a:rPr sz="1400" b="1" dirty="0">
                <a:solidFill>
                  <a:srgbClr val="00AF50"/>
                </a:solidFill>
                <a:latin typeface="Arial"/>
                <a:cs typeface="Arial"/>
              </a:rPr>
              <a:t>detailed task list </a:t>
            </a:r>
            <a:r>
              <a:rPr sz="1400" b="1" spc="-5" dirty="0">
                <a:solidFill>
                  <a:srgbClr val="00AF50"/>
                </a:solidFill>
                <a:latin typeface="Arial"/>
                <a:cs typeface="Arial"/>
              </a:rPr>
              <a:t>used </a:t>
            </a:r>
            <a:r>
              <a:rPr sz="1400" b="1" dirty="0">
                <a:solidFill>
                  <a:srgbClr val="00AF50"/>
                </a:solidFill>
                <a:latin typeface="Arial"/>
                <a:cs typeface="Arial"/>
              </a:rPr>
              <a:t>in  </a:t>
            </a:r>
            <a:r>
              <a:rPr sz="1400" b="1" spc="-5" dirty="0">
                <a:solidFill>
                  <a:srgbClr val="00AF50"/>
                </a:solidFill>
                <a:latin typeface="Arial"/>
                <a:cs typeface="Arial"/>
              </a:rPr>
              <a:t>project </a:t>
            </a:r>
            <a:r>
              <a:rPr sz="1400" b="1" dirty="0">
                <a:solidFill>
                  <a:srgbClr val="00AF50"/>
                </a:solidFill>
                <a:latin typeface="Arial"/>
                <a:cs typeface="Arial"/>
              </a:rPr>
              <a:t>tracking </a:t>
            </a:r>
            <a:r>
              <a:rPr sz="1400" b="1" spc="-5" dirty="0">
                <a:solidFill>
                  <a:srgbClr val="00AF50"/>
                </a:solidFill>
                <a:latin typeface="Arial"/>
                <a:cs typeface="Arial"/>
              </a:rPr>
              <a:t>and planning </a:t>
            </a:r>
            <a:r>
              <a:rPr sz="1400" b="1" dirty="0">
                <a:solidFill>
                  <a:srgbClr val="00AF50"/>
                </a:solidFill>
                <a:latin typeface="Arial"/>
                <a:cs typeface="Arial"/>
              </a:rPr>
              <a:t>in </a:t>
            </a:r>
            <a:r>
              <a:rPr sz="1400" b="1" spc="-5" dirty="0">
                <a:solidFill>
                  <a:srgbClr val="00AF50"/>
                </a:solidFill>
                <a:latin typeface="Arial"/>
                <a:cs typeface="Arial"/>
              </a:rPr>
              <a:t>Microsoft</a:t>
            </a:r>
            <a:r>
              <a:rPr sz="1400" b="1" spc="-16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AF50"/>
                </a:solidFill>
                <a:latin typeface="Arial"/>
                <a:cs typeface="Arial"/>
              </a:rPr>
              <a:t>Project.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135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7340" y="6520173"/>
            <a:ext cx="16116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</a:t>
            </a:r>
            <a:r>
              <a:rPr sz="1000" dirty="0">
                <a:latin typeface="Arial"/>
                <a:cs typeface="Arial"/>
              </a:rPr>
              <a:t>Name </a:t>
            </a:r>
            <a:r>
              <a:rPr sz="1000" spc="-5" dirty="0">
                <a:latin typeface="Arial"/>
                <a:cs typeface="Arial"/>
              </a:rPr>
              <a:t>goes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here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28366" y="6520173"/>
            <a:ext cx="3284854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CanSat 2017 PDR: Team ### (Team </a:t>
            </a:r>
            <a:r>
              <a:rPr sz="1000" dirty="0">
                <a:latin typeface="Arial"/>
                <a:cs typeface="Arial"/>
              </a:rPr>
              <a:t>Number </a:t>
            </a:r>
            <a:r>
              <a:rPr sz="1000" spc="-5" dirty="0">
                <a:latin typeface="Arial"/>
                <a:cs typeface="Arial"/>
              </a:rPr>
              <a:t>and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Name)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78073" y="6508191"/>
            <a:ext cx="3386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CanSat 2017 PDR: Team 5002 Manchester CanSat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Project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72093" y="6492341"/>
            <a:ext cx="236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137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18542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Conclusions</a:t>
            </a:r>
          </a:p>
        </p:txBody>
      </p:sp>
      <p:sp>
        <p:nvSpPr>
          <p:cNvPr id="11" name="object 11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33831" y="6532270"/>
            <a:ext cx="16878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517650" y="1329689"/>
          <a:ext cx="6096000" cy="1101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0"/>
              </a:tblGrid>
              <a:tr h="370205">
                <a:tc>
                  <a:txBody>
                    <a:bodyPr/>
                    <a:lstStyle/>
                    <a:p>
                      <a:pPr marL="202818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Major</a:t>
                      </a:r>
                      <a:r>
                        <a:rPr sz="1400" b="1" spc="-4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Accomplishments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8FDB9"/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384175" indent="-286385">
                        <a:lnSpc>
                          <a:spcPct val="100000"/>
                        </a:lnSpc>
                        <a:spcBef>
                          <a:spcPts val="315"/>
                        </a:spcBef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Suitable budget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attained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175" indent="-286385">
                        <a:lnSpc>
                          <a:spcPct val="100000"/>
                        </a:lnSpc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GCS GUI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has been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completed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175" indent="-286385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major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components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have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been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ordered/delivered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517650" y="2978150"/>
          <a:ext cx="6096000" cy="8883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0"/>
              </a:tblGrid>
              <a:tr h="370205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Major 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Unfinished</a:t>
                      </a:r>
                      <a:r>
                        <a:rPr sz="1400" b="1" spc="-8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Work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AEAE"/>
                    </a:solidFill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384175" indent="-286385">
                        <a:lnSpc>
                          <a:spcPct val="100000"/>
                        </a:lnSpc>
                        <a:spcBef>
                          <a:spcPts val="320"/>
                        </a:spcBef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CanSat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Assembly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175" indent="-286385">
                        <a:lnSpc>
                          <a:spcPct val="100000"/>
                        </a:lnSpc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CanSat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Testing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517650" y="4413250"/>
          <a:ext cx="6096000" cy="8883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0"/>
              </a:tblGrid>
              <a:tr h="370205">
                <a:tc>
                  <a:txBody>
                    <a:bodyPr/>
                    <a:lstStyle/>
                    <a:p>
                      <a:pPr marL="11931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Justification for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Advancement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Next</a:t>
                      </a:r>
                      <a:r>
                        <a:rPr sz="14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Stage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384175" indent="-286385">
                        <a:lnSpc>
                          <a:spcPct val="100000"/>
                        </a:lnSpc>
                        <a:spcBef>
                          <a:spcPts val="325"/>
                        </a:spcBef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Required Funding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Attained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175" indent="-286385">
                        <a:lnSpc>
                          <a:spcPct val="100000"/>
                        </a:lnSpc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At present, all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major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goals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have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been completed on-time (on</a:t>
                      </a:r>
                      <a:r>
                        <a:rPr sz="1400" spc="-2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track)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3412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Physical</a:t>
            </a:r>
            <a:r>
              <a:rPr spc="-45" dirty="0"/>
              <a:t> </a:t>
            </a:r>
            <a:r>
              <a:rPr spc="-10" dirty="0"/>
              <a:t>Layout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97296" y="1153667"/>
            <a:ext cx="1298448" cy="32186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6615" y="1185672"/>
            <a:ext cx="1263396" cy="31607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52943" y="1153667"/>
            <a:ext cx="1322831" cy="32186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89926" y="3329940"/>
            <a:ext cx="850900" cy="86995"/>
          </a:xfrm>
          <a:custGeom>
            <a:avLst/>
            <a:gdLst/>
            <a:ahLst/>
            <a:cxnLst/>
            <a:rect l="l" t="t" r="r" b="b"/>
            <a:pathLst>
              <a:path w="850900" h="86995">
                <a:moveTo>
                  <a:pt x="86868" y="0"/>
                </a:moveTo>
                <a:lnTo>
                  <a:pt x="0" y="43434"/>
                </a:lnTo>
                <a:lnTo>
                  <a:pt x="86868" y="86868"/>
                </a:lnTo>
                <a:lnTo>
                  <a:pt x="86868" y="57912"/>
                </a:lnTo>
                <a:lnTo>
                  <a:pt x="72390" y="57912"/>
                </a:lnTo>
                <a:lnTo>
                  <a:pt x="72390" y="28956"/>
                </a:lnTo>
                <a:lnTo>
                  <a:pt x="86868" y="28956"/>
                </a:lnTo>
                <a:lnTo>
                  <a:pt x="86868" y="0"/>
                </a:lnTo>
                <a:close/>
              </a:path>
              <a:path w="850900" h="86995">
                <a:moveTo>
                  <a:pt x="764031" y="0"/>
                </a:moveTo>
                <a:lnTo>
                  <a:pt x="764031" y="86868"/>
                </a:lnTo>
                <a:lnTo>
                  <a:pt x="821944" y="57912"/>
                </a:lnTo>
                <a:lnTo>
                  <a:pt x="778509" y="57912"/>
                </a:lnTo>
                <a:lnTo>
                  <a:pt x="778509" y="28956"/>
                </a:lnTo>
                <a:lnTo>
                  <a:pt x="821944" y="28956"/>
                </a:lnTo>
                <a:lnTo>
                  <a:pt x="764031" y="0"/>
                </a:lnTo>
                <a:close/>
              </a:path>
              <a:path w="850900" h="86995">
                <a:moveTo>
                  <a:pt x="86868" y="28956"/>
                </a:moveTo>
                <a:lnTo>
                  <a:pt x="72390" y="28956"/>
                </a:lnTo>
                <a:lnTo>
                  <a:pt x="72390" y="57912"/>
                </a:lnTo>
                <a:lnTo>
                  <a:pt x="86868" y="57912"/>
                </a:lnTo>
                <a:lnTo>
                  <a:pt x="86868" y="28956"/>
                </a:lnTo>
                <a:close/>
              </a:path>
              <a:path w="850900" h="86995">
                <a:moveTo>
                  <a:pt x="764031" y="28956"/>
                </a:moveTo>
                <a:lnTo>
                  <a:pt x="86868" y="28956"/>
                </a:lnTo>
                <a:lnTo>
                  <a:pt x="86868" y="57912"/>
                </a:lnTo>
                <a:lnTo>
                  <a:pt x="764031" y="57912"/>
                </a:lnTo>
                <a:lnTo>
                  <a:pt x="764031" y="28956"/>
                </a:lnTo>
                <a:close/>
              </a:path>
              <a:path w="850900" h="86995">
                <a:moveTo>
                  <a:pt x="821944" y="28956"/>
                </a:moveTo>
                <a:lnTo>
                  <a:pt x="778509" y="28956"/>
                </a:lnTo>
                <a:lnTo>
                  <a:pt x="778509" y="57912"/>
                </a:lnTo>
                <a:lnTo>
                  <a:pt x="821944" y="57912"/>
                </a:lnTo>
                <a:lnTo>
                  <a:pt x="850900" y="43434"/>
                </a:lnTo>
                <a:lnTo>
                  <a:pt x="821944" y="2895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61326" y="3559302"/>
            <a:ext cx="76200" cy="321945"/>
          </a:xfrm>
          <a:custGeom>
            <a:avLst/>
            <a:gdLst/>
            <a:ahLst/>
            <a:cxnLst/>
            <a:rect l="l" t="t" r="r" b="b"/>
            <a:pathLst>
              <a:path w="76200" h="321945">
                <a:moveTo>
                  <a:pt x="28194" y="245491"/>
                </a:moveTo>
                <a:lnTo>
                  <a:pt x="0" y="245491"/>
                </a:lnTo>
                <a:lnTo>
                  <a:pt x="38100" y="321691"/>
                </a:lnTo>
                <a:lnTo>
                  <a:pt x="69850" y="258191"/>
                </a:lnTo>
                <a:lnTo>
                  <a:pt x="28194" y="258191"/>
                </a:lnTo>
                <a:lnTo>
                  <a:pt x="28194" y="245491"/>
                </a:lnTo>
                <a:close/>
              </a:path>
              <a:path w="76200" h="321945">
                <a:moveTo>
                  <a:pt x="48005" y="63500"/>
                </a:moveTo>
                <a:lnTo>
                  <a:pt x="28194" y="63500"/>
                </a:lnTo>
                <a:lnTo>
                  <a:pt x="28194" y="258191"/>
                </a:lnTo>
                <a:lnTo>
                  <a:pt x="48005" y="258191"/>
                </a:lnTo>
                <a:lnTo>
                  <a:pt x="48005" y="63500"/>
                </a:lnTo>
                <a:close/>
              </a:path>
              <a:path w="76200" h="321945">
                <a:moveTo>
                  <a:pt x="76200" y="245491"/>
                </a:moveTo>
                <a:lnTo>
                  <a:pt x="48005" y="245491"/>
                </a:lnTo>
                <a:lnTo>
                  <a:pt x="48005" y="258191"/>
                </a:lnTo>
                <a:lnTo>
                  <a:pt x="69850" y="258191"/>
                </a:lnTo>
                <a:lnTo>
                  <a:pt x="76200" y="245491"/>
                </a:lnTo>
                <a:close/>
              </a:path>
              <a:path w="76200" h="32194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2194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61326" y="2242566"/>
            <a:ext cx="76200" cy="1316990"/>
          </a:xfrm>
          <a:custGeom>
            <a:avLst/>
            <a:gdLst/>
            <a:ahLst/>
            <a:cxnLst/>
            <a:rect l="l" t="t" r="r" b="b"/>
            <a:pathLst>
              <a:path w="76200" h="1316989">
                <a:moveTo>
                  <a:pt x="28194" y="1240409"/>
                </a:moveTo>
                <a:lnTo>
                  <a:pt x="0" y="1240409"/>
                </a:lnTo>
                <a:lnTo>
                  <a:pt x="38100" y="1316609"/>
                </a:lnTo>
                <a:lnTo>
                  <a:pt x="69850" y="1253109"/>
                </a:lnTo>
                <a:lnTo>
                  <a:pt x="28194" y="1253109"/>
                </a:lnTo>
                <a:lnTo>
                  <a:pt x="28194" y="1240409"/>
                </a:lnTo>
                <a:close/>
              </a:path>
              <a:path w="76200" h="1316989">
                <a:moveTo>
                  <a:pt x="48005" y="63500"/>
                </a:moveTo>
                <a:lnTo>
                  <a:pt x="28194" y="63500"/>
                </a:lnTo>
                <a:lnTo>
                  <a:pt x="28194" y="1253109"/>
                </a:lnTo>
                <a:lnTo>
                  <a:pt x="48005" y="1253109"/>
                </a:lnTo>
                <a:lnTo>
                  <a:pt x="48005" y="63500"/>
                </a:lnTo>
                <a:close/>
              </a:path>
              <a:path w="76200" h="1316989">
                <a:moveTo>
                  <a:pt x="76200" y="1240409"/>
                </a:moveTo>
                <a:lnTo>
                  <a:pt x="48005" y="1240409"/>
                </a:lnTo>
                <a:lnTo>
                  <a:pt x="48005" y="1253109"/>
                </a:lnTo>
                <a:lnTo>
                  <a:pt x="69850" y="1253109"/>
                </a:lnTo>
                <a:lnTo>
                  <a:pt x="76200" y="1240409"/>
                </a:lnTo>
                <a:close/>
              </a:path>
              <a:path w="76200" h="1316989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316989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61326" y="2073401"/>
            <a:ext cx="76200" cy="1692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61326" y="1718310"/>
            <a:ext cx="76200" cy="355600"/>
          </a:xfrm>
          <a:custGeom>
            <a:avLst/>
            <a:gdLst/>
            <a:ahLst/>
            <a:cxnLst/>
            <a:rect l="l" t="t" r="r" b="b"/>
            <a:pathLst>
              <a:path w="76200" h="355600">
                <a:moveTo>
                  <a:pt x="28194" y="279400"/>
                </a:moveTo>
                <a:lnTo>
                  <a:pt x="0" y="279400"/>
                </a:lnTo>
                <a:lnTo>
                  <a:pt x="38100" y="355600"/>
                </a:lnTo>
                <a:lnTo>
                  <a:pt x="69850" y="292100"/>
                </a:lnTo>
                <a:lnTo>
                  <a:pt x="28194" y="292100"/>
                </a:lnTo>
                <a:lnTo>
                  <a:pt x="28194" y="279400"/>
                </a:lnTo>
                <a:close/>
              </a:path>
              <a:path w="76200" h="355600">
                <a:moveTo>
                  <a:pt x="48005" y="63500"/>
                </a:moveTo>
                <a:lnTo>
                  <a:pt x="28194" y="63500"/>
                </a:lnTo>
                <a:lnTo>
                  <a:pt x="28194" y="292100"/>
                </a:lnTo>
                <a:lnTo>
                  <a:pt x="48005" y="292100"/>
                </a:lnTo>
                <a:lnTo>
                  <a:pt x="48005" y="63500"/>
                </a:lnTo>
                <a:close/>
              </a:path>
              <a:path w="76200" h="355600">
                <a:moveTo>
                  <a:pt x="76200" y="279400"/>
                </a:moveTo>
                <a:lnTo>
                  <a:pt x="48005" y="279400"/>
                </a:lnTo>
                <a:lnTo>
                  <a:pt x="48005" y="292100"/>
                </a:lnTo>
                <a:lnTo>
                  <a:pt x="69850" y="292100"/>
                </a:lnTo>
                <a:lnTo>
                  <a:pt x="76200" y="279400"/>
                </a:lnTo>
                <a:close/>
              </a:path>
              <a:path w="76200" h="355600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5560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48483" y="1185672"/>
            <a:ext cx="1277112" cy="31607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48146" y="1186433"/>
            <a:ext cx="88265" cy="2858770"/>
          </a:xfrm>
          <a:custGeom>
            <a:avLst/>
            <a:gdLst/>
            <a:ahLst/>
            <a:cxnLst/>
            <a:rect l="l" t="t" r="r" b="b"/>
            <a:pathLst>
              <a:path w="88264" h="2858770">
                <a:moveTo>
                  <a:pt x="40202" y="2782602"/>
                </a:moveTo>
                <a:lnTo>
                  <a:pt x="11937" y="2782697"/>
                </a:lnTo>
                <a:lnTo>
                  <a:pt x="50418" y="2858770"/>
                </a:lnTo>
                <a:lnTo>
                  <a:pt x="81799" y="2795270"/>
                </a:lnTo>
                <a:lnTo>
                  <a:pt x="40258" y="2795270"/>
                </a:lnTo>
                <a:lnTo>
                  <a:pt x="40202" y="2782602"/>
                </a:lnTo>
                <a:close/>
              </a:path>
              <a:path w="88264" h="2858770">
                <a:moveTo>
                  <a:pt x="60014" y="2782536"/>
                </a:moveTo>
                <a:lnTo>
                  <a:pt x="40202" y="2782602"/>
                </a:lnTo>
                <a:lnTo>
                  <a:pt x="40258" y="2795270"/>
                </a:lnTo>
                <a:lnTo>
                  <a:pt x="60070" y="2795270"/>
                </a:lnTo>
                <a:lnTo>
                  <a:pt x="60014" y="2782536"/>
                </a:lnTo>
                <a:close/>
              </a:path>
              <a:path w="88264" h="2858770">
                <a:moveTo>
                  <a:pt x="88137" y="2782442"/>
                </a:moveTo>
                <a:lnTo>
                  <a:pt x="60014" y="2782536"/>
                </a:lnTo>
                <a:lnTo>
                  <a:pt x="60070" y="2795270"/>
                </a:lnTo>
                <a:lnTo>
                  <a:pt x="81799" y="2795270"/>
                </a:lnTo>
                <a:lnTo>
                  <a:pt x="88137" y="2782442"/>
                </a:lnTo>
                <a:close/>
              </a:path>
              <a:path w="88264" h="2858770">
                <a:moveTo>
                  <a:pt x="47935" y="76167"/>
                </a:moveTo>
                <a:lnTo>
                  <a:pt x="28123" y="76233"/>
                </a:lnTo>
                <a:lnTo>
                  <a:pt x="40202" y="2782602"/>
                </a:lnTo>
                <a:lnTo>
                  <a:pt x="60014" y="2782536"/>
                </a:lnTo>
                <a:lnTo>
                  <a:pt x="47935" y="76167"/>
                </a:lnTo>
                <a:close/>
              </a:path>
              <a:path w="88264" h="2858770">
                <a:moveTo>
                  <a:pt x="37718" y="0"/>
                </a:moveTo>
                <a:lnTo>
                  <a:pt x="0" y="76326"/>
                </a:lnTo>
                <a:lnTo>
                  <a:pt x="28123" y="76233"/>
                </a:lnTo>
                <a:lnTo>
                  <a:pt x="28066" y="63500"/>
                </a:lnTo>
                <a:lnTo>
                  <a:pt x="69840" y="63500"/>
                </a:lnTo>
                <a:lnTo>
                  <a:pt x="37718" y="0"/>
                </a:lnTo>
                <a:close/>
              </a:path>
              <a:path w="88264" h="2858770">
                <a:moveTo>
                  <a:pt x="47878" y="63500"/>
                </a:moveTo>
                <a:lnTo>
                  <a:pt x="28066" y="63500"/>
                </a:lnTo>
                <a:lnTo>
                  <a:pt x="28123" y="76233"/>
                </a:lnTo>
                <a:lnTo>
                  <a:pt x="47935" y="76167"/>
                </a:lnTo>
                <a:lnTo>
                  <a:pt x="47878" y="63500"/>
                </a:lnTo>
                <a:close/>
              </a:path>
              <a:path w="88264" h="2858770">
                <a:moveTo>
                  <a:pt x="69840" y="63500"/>
                </a:moveTo>
                <a:lnTo>
                  <a:pt x="47878" y="63500"/>
                </a:lnTo>
                <a:lnTo>
                  <a:pt x="47935" y="76167"/>
                </a:lnTo>
                <a:lnTo>
                  <a:pt x="76200" y="76073"/>
                </a:lnTo>
                <a:lnTo>
                  <a:pt x="69840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06590" y="2314194"/>
            <a:ext cx="76200" cy="1198245"/>
          </a:xfrm>
          <a:custGeom>
            <a:avLst/>
            <a:gdLst/>
            <a:ahLst/>
            <a:cxnLst/>
            <a:rect l="l" t="t" r="r" b="b"/>
            <a:pathLst>
              <a:path w="76200" h="1198245">
                <a:moveTo>
                  <a:pt x="28193" y="1121790"/>
                </a:moveTo>
                <a:lnTo>
                  <a:pt x="0" y="1121790"/>
                </a:lnTo>
                <a:lnTo>
                  <a:pt x="38100" y="1197990"/>
                </a:lnTo>
                <a:lnTo>
                  <a:pt x="69850" y="1134490"/>
                </a:lnTo>
                <a:lnTo>
                  <a:pt x="28193" y="1134490"/>
                </a:lnTo>
                <a:lnTo>
                  <a:pt x="28193" y="1121790"/>
                </a:lnTo>
                <a:close/>
              </a:path>
              <a:path w="76200" h="1198245">
                <a:moveTo>
                  <a:pt x="48005" y="63500"/>
                </a:moveTo>
                <a:lnTo>
                  <a:pt x="28193" y="63500"/>
                </a:lnTo>
                <a:lnTo>
                  <a:pt x="28193" y="1134490"/>
                </a:lnTo>
                <a:lnTo>
                  <a:pt x="48005" y="1134490"/>
                </a:lnTo>
                <a:lnTo>
                  <a:pt x="48005" y="63500"/>
                </a:lnTo>
                <a:close/>
              </a:path>
              <a:path w="76200" h="1198245">
                <a:moveTo>
                  <a:pt x="76200" y="1121790"/>
                </a:moveTo>
                <a:lnTo>
                  <a:pt x="48005" y="1121790"/>
                </a:lnTo>
                <a:lnTo>
                  <a:pt x="48005" y="1134490"/>
                </a:lnTo>
                <a:lnTo>
                  <a:pt x="69850" y="1134490"/>
                </a:lnTo>
                <a:lnTo>
                  <a:pt x="76200" y="1121790"/>
                </a:lnTo>
                <a:close/>
              </a:path>
              <a:path w="76200" h="119824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19824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83245" y="4353305"/>
            <a:ext cx="1066800" cy="76200"/>
          </a:xfrm>
          <a:custGeom>
            <a:avLst/>
            <a:gdLst/>
            <a:ahLst/>
            <a:cxnLst/>
            <a:rect l="l" t="t" r="r" b="b"/>
            <a:pathLst>
              <a:path w="1066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8006"/>
                </a:lnTo>
                <a:lnTo>
                  <a:pt x="63500" y="48006"/>
                </a:lnTo>
                <a:lnTo>
                  <a:pt x="63500" y="28194"/>
                </a:lnTo>
                <a:lnTo>
                  <a:pt x="76200" y="28194"/>
                </a:lnTo>
                <a:lnTo>
                  <a:pt x="76200" y="0"/>
                </a:lnTo>
                <a:close/>
              </a:path>
              <a:path w="1066800" h="76200">
                <a:moveTo>
                  <a:pt x="990600" y="0"/>
                </a:moveTo>
                <a:lnTo>
                  <a:pt x="990600" y="76200"/>
                </a:lnTo>
                <a:lnTo>
                  <a:pt x="1046988" y="48006"/>
                </a:lnTo>
                <a:lnTo>
                  <a:pt x="1003300" y="48006"/>
                </a:lnTo>
                <a:lnTo>
                  <a:pt x="1003300" y="28194"/>
                </a:lnTo>
                <a:lnTo>
                  <a:pt x="1046988" y="28194"/>
                </a:lnTo>
                <a:lnTo>
                  <a:pt x="990600" y="0"/>
                </a:lnTo>
                <a:close/>
              </a:path>
              <a:path w="1066800" h="76200">
                <a:moveTo>
                  <a:pt x="76200" y="28194"/>
                </a:moveTo>
                <a:lnTo>
                  <a:pt x="63500" y="28194"/>
                </a:lnTo>
                <a:lnTo>
                  <a:pt x="63500" y="48006"/>
                </a:lnTo>
                <a:lnTo>
                  <a:pt x="76200" y="48006"/>
                </a:lnTo>
                <a:lnTo>
                  <a:pt x="76200" y="28194"/>
                </a:lnTo>
                <a:close/>
              </a:path>
              <a:path w="1066800" h="76200">
                <a:moveTo>
                  <a:pt x="990600" y="28194"/>
                </a:moveTo>
                <a:lnTo>
                  <a:pt x="76200" y="28194"/>
                </a:lnTo>
                <a:lnTo>
                  <a:pt x="76200" y="48006"/>
                </a:lnTo>
                <a:lnTo>
                  <a:pt x="990600" y="48006"/>
                </a:lnTo>
                <a:lnTo>
                  <a:pt x="990600" y="28194"/>
                </a:lnTo>
                <a:close/>
              </a:path>
              <a:path w="1066800" h="76200">
                <a:moveTo>
                  <a:pt x="1046988" y="28194"/>
                </a:moveTo>
                <a:lnTo>
                  <a:pt x="1003300" y="28194"/>
                </a:lnTo>
                <a:lnTo>
                  <a:pt x="1003300" y="48006"/>
                </a:lnTo>
                <a:lnTo>
                  <a:pt x="1046988" y="48006"/>
                </a:lnTo>
                <a:lnTo>
                  <a:pt x="1066800" y="38100"/>
                </a:lnTo>
                <a:lnTo>
                  <a:pt x="1046988" y="2819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44690" y="3885438"/>
            <a:ext cx="76200" cy="400050"/>
          </a:xfrm>
          <a:custGeom>
            <a:avLst/>
            <a:gdLst/>
            <a:ahLst/>
            <a:cxnLst/>
            <a:rect l="l" t="t" r="r" b="b"/>
            <a:pathLst>
              <a:path w="76200" h="400050">
                <a:moveTo>
                  <a:pt x="28193" y="323469"/>
                </a:moveTo>
                <a:lnTo>
                  <a:pt x="0" y="323469"/>
                </a:lnTo>
                <a:lnTo>
                  <a:pt x="38100" y="399669"/>
                </a:lnTo>
                <a:lnTo>
                  <a:pt x="69850" y="336169"/>
                </a:lnTo>
                <a:lnTo>
                  <a:pt x="28193" y="336169"/>
                </a:lnTo>
                <a:lnTo>
                  <a:pt x="28193" y="323469"/>
                </a:lnTo>
                <a:close/>
              </a:path>
              <a:path w="76200" h="400050">
                <a:moveTo>
                  <a:pt x="48005" y="63500"/>
                </a:moveTo>
                <a:lnTo>
                  <a:pt x="28193" y="63500"/>
                </a:lnTo>
                <a:lnTo>
                  <a:pt x="28193" y="336169"/>
                </a:lnTo>
                <a:lnTo>
                  <a:pt x="48005" y="336169"/>
                </a:lnTo>
                <a:lnTo>
                  <a:pt x="48005" y="63500"/>
                </a:lnTo>
                <a:close/>
              </a:path>
              <a:path w="76200" h="400050">
                <a:moveTo>
                  <a:pt x="76200" y="323469"/>
                </a:moveTo>
                <a:lnTo>
                  <a:pt x="48005" y="323469"/>
                </a:lnTo>
                <a:lnTo>
                  <a:pt x="48005" y="336169"/>
                </a:lnTo>
                <a:lnTo>
                  <a:pt x="69850" y="336169"/>
                </a:lnTo>
                <a:lnTo>
                  <a:pt x="76200" y="323469"/>
                </a:lnTo>
                <a:close/>
              </a:path>
              <a:path w="76200" h="40005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0005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36141" y="1737995"/>
            <a:ext cx="510540" cy="186055"/>
          </a:xfrm>
          <a:custGeom>
            <a:avLst/>
            <a:gdLst/>
            <a:ahLst/>
            <a:cxnLst/>
            <a:rect l="l" t="t" r="r" b="b"/>
            <a:pathLst>
              <a:path w="510539" h="186055">
                <a:moveTo>
                  <a:pt x="70180" y="102869"/>
                </a:moveTo>
                <a:lnTo>
                  <a:pt x="0" y="170052"/>
                </a:lnTo>
                <a:lnTo>
                  <a:pt x="95821" y="185927"/>
                </a:lnTo>
                <a:lnTo>
                  <a:pt x="88607" y="162559"/>
                </a:lnTo>
                <a:lnTo>
                  <a:pt x="73444" y="162559"/>
                </a:lnTo>
                <a:lnTo>
                  <a:pt x="64896" y="134874"/>
                </a:lnTo>
                <a:lnTo>
                  <a:pt x="78740" y="130597"/>
                </a:lnTo>
                <a:lnTo>
                  <a:pt x="70180" y="102869"/>
                </a:lnTo>
                <a:close/>
              </a:path>
              <a:path w="510539" h="186055">
                <a:moveTo>
                  <a:pt x="78740" y="130597"/>
                </a:moveTo>
                <a:lnTo>
                  <a:pt x="64896" y="134874"/>
                </a:lnTo>
                <a:lnTo>
                  <a:pt x="73444" y="162559"/>
                </a:lnTo>
                <a:lnTo>
                  <a:pt x="87287" y="158283"/>
                </a:lnTo>
                <a:lnTo>
                  <a:pt x="78740" y="130597"/>
                </a:lnTo>
                <a:close/>
              </a:path>
              <a:path w="510539" h="186055">
                <a:moveTo>
                  <a:pt x="87287" y="158283"/>
                </a:moveTo>
                <a:lnTo>
                  <a:pt x="73444" y="162559"/>
                </a:lnTo>
                <a:lnTo>
                  <a:pt x="88607" y="162559"/>
                </a:lnTo>
                <a:lnTo>
                  <a:pt x="87287" y="158283"/>
                </a:lnTo>
                <a:close/>
              </a:path>
              <a:path w="510539" h="186055">
                <a:moveTo>
                  <a:pt x="501522" y="0"/>
                </a:moveTo>
                <a:lnTo>
                  <a:pt x="78740" y="130597"/>
                </a:lnTo>
                <a:lnTo>
                  <a:pt x="87287" y="158283"/>
                </a:lnTo>
                <a:lnTo>
                  <a:pt x="510032" y="27685"/>
                </a:lnTo>
                <a:lnTo>
                  <a:pt x="50152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32738" y="1270127"/>
            <a:ext cx="655955" cy="221615"/>
          </a:xfrm>
          <a:custGeom>
            <a:avLst/>
            <a:gdLst/>
            <a:ahLst/>
            <a:cxnLst/>
            <a:rect l="l" t="t" r="r" b="b"/>
            <a:pathLst>
              <a:path w="655955" h="221615">
                <a:moveTo>
                  <a:pt x="71247" y="138302"/>
                </a:moveTo>
                <a:lnTo>
                  <a:pt x="0" y="204343"/>
                </a:lnTo>
                <a:lnTo>
                  <a:pt x="95503" y="221614"/>
                </a:lnTo>
                <a:lnTo>
                  <a:pt x="88626" y="197993"/>
                </a:lnTo>
                <a:lnTo>
                  <a:pt x="73533" y="197993"/>
                </a:lnTo>
                <a:lnTo>
                  <a:pt x="65405" y="170180"/>
                </a:lnTo>
                <a:lnTo>
                  <a:pt x="79342" y="166107"/>
                </a:lnTo>
                <a:lnTo>
                  <a:pt x="71247" y="138302"/>
                </a:lnTo>
                <a:close/>
              </a:path>
              <a:path w="655955" h="221615">
                <a:moveTo>
                  <a:pt x="79342" y="166107"/>
                </a:moveTo>
                <a:lnTo>
                  <a:pt x="65405" y="170180"/>
                </a:lnTo>
                <a:lnTo>
                  <a:pt x="73533" y="197993"/>
                </a:lnTo>
                <a:lnTo>
                  <a:pt x="87442" y="193925"/>
                </a:lnTo>
                <a:lnTo>
                  <a:pt x="79342" y="166107"/>
                </a:lnTo>
                <a:close/>
              </a:path>
              <a:path w="655955" h="221615">
                <a:moveTo>
                  <a:pt x="87442" y="193925"/>
                </a:moveTo>
                <a:lnTo>
                  <a:pt x="73533" y="197993"/>
                </a:lnTo>
                <a:lnTo>
                  <a:pt x="88626" y="197993"/>
                </a:lnTo>
                <a:lnTo>
                  <a:pt x="87442" y="193925"/>
                </a:lnTo>
                <a:close/>
              </a:path>
              <a:path w="655955" h="221615">
                <a:moveTo>
                  <a:pt x="647826" y="0"/>
                </a:moveTo>
                <a:lnTo>
                  <a:pt x="79342" y="166107"/>
                </a:lnTo>
                <a:lnTo>
                  <a:pt x="87442" y="193925"/>
                </a:lnTo>
                <a:lnTo>
                  <a:pt x="655955" y="27686"/>
                </a:lnTo>
                <a:lnTo>
                  <a:pt x="64782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58417" y="1971039"/>
            <a:ext cx="622935" cy="194310"/>
          </a:xfrm>
          <a:custGeom>
            <a:avLst/>
            <a:gdLst/>
            <a:ahLst/>
            <a:cxnLst/>
            <a:rect l="l" t="t" r="r" b="b"/>
            <a:pathLst>
              <a:path w="622935" h="194310">
                <a:moveTo>
                  <a:pt x="73278" y="109727"/>
                </a:moveTo>
                <a:lnTo>
                  <a:pt x="0" y="173482"/>
                </a:lnTo>
                <a:lnTo>
                  <a:pt x="94957" y="193929"/>
                </a:lnTo>
                <a:lnTo>
                  <a:pt x="88647" y="169418"/>
                </a:lnTo>
                <a:lnTo>
                  <a:pt x="73710" y="169418"/>
                </a:lnTo>
                <a:lnTo>
                  <a:pt x="66484" y="141477"/>
                </a:lnTo>
                <a:lnTo>
                  <a:pt x="80522" y="137861"/>
                </a:lnTo>
                <a:lnTo>
                  <a:pt x="73278" y="109727"/>
                </a:lnTo>
                <a:close/>
              </a:path>
              <a:path w="622935" h="194310">
                <a:moveTo>
                  <a:pt x="80522" y="137861"/>
                </a:moveTo>
                <a:lnTo>
                  <a:pt x="66484" y="141477"/>
                </a:lnTo>
                <a:lnTo>
                  <a:pt x="73710" y="169418"/>
                </a:lnTo>
                <a:lnTo>
                  <a:pt x="87718" y="165809"/>
                </a:lnTo>
                <a:lnTo>
                  <a:pt x="80522" y="137861"/>
                </a:lnTo>
                <a:close/>
              </a:path>
              <a:path w="622935" h="194310">
                <a:moveTo>
                  <a:pt x="87718" y="165809"/>
                </a:moveTo>
                <a:lnTo>
                  <a:pt x="73710" y="169418"/>
                </a:lnTo>
                <a:lnTo>
                  <a:pt x="88647" y="169418"/>
                </a:lnTo>
                <a:lnTo>
                  <a:pt x="87718" y="165809"/>
                </a:lnTo>
                <a:close/>
              </a:path>
              <a:path w="622935" h="194310">
                <a:moveTo>
                  <a:pt x="615695" y="0"/>
                </a:moveTo>
                <a:lnTo>
                  <a:pt x="80522" y="137861"/>
                </a:lnTo>
                <a:lnTo>
                  <a:pt x="87718" y="165809"/>
                </a:lnTo>
                <a:lnTo>
                  <a:pt x="622934" y="27939"/>
                </a:lnTo>
                <a:lnTo>
                  <a:pt x="61569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35202" y="2696591"/>
            <a:ext cx="655955" cy="221615"/>
          </a:xfrm>
          <a:custGeom>
            <a:avLst/>
            <a:gdLst/>
            <a:ahLst/>
            <a:cxnLst/>
            <a:rect l="l" t="t" r="r" b="b"/>
            <a:pathLst>
              <a:path w="655955" h="221614">
                <a:moveTo>
                  <a:pt x="71247" y="138303"/>
                </a:moveTo>
                <a:lnTo>
                  <a:pt x="0" y="204343"/>
                </a:lnTo>
                <a:lnTo>
                  <a:pt x="95503" y="221614"/>
                </a:lnTo>
                <a:lnTo>
                  <a:pt x="88626" y="197993"/>
                </a:lnTo>
                <a:lnTo>
                  <a:pt x="73532" y="197993"/>
                </a:lnTo>
                <a:lnTo>
                  <a:pt x="65404" y="170180"/>
                </a:lnTo>
                <a:lnTo>
                  <a:pt x="79342" y="166107"/>
                </a:lnTo>
                <a:lnTo>
                  <a:pt x="71247" y="138303"/>
                </a:lnTo>
                <a:close/>
              </a:path>
              <a:path w="655955" h="221614">
                <a:moveTo>
                  <a:pt x="79342" y="166107"/>
                </a:moveTo>
                <a:lnTo>
                  <a:pt x="65404" y="170180"/>
                </a:lnTo>
                <a:lnTo>
                  <a:pt x="73532" y="197993"/>
                </a:lnTo>
                <a:lnTo>
                  <a:pt x="87442" y="193925"/>
                </a:lnTo>
                <a:lnTo>
                  <a:pt x="79342" y="166107"/>
                </a:lnTo>
                <a:close/>
              </a:path>
              <a:path w="655955" h="221614">
                <a:moveTo>
                  <a:pt x="87442" y="193925"/>
                </a:moveTo>
                <a:lnTo>
                  <a:pt x="73532" y="197993"/>
                </a:lnTo>
                <a:lnTo>
                  <a:pt x="88626" y="197993"/>
                </a:lnTo>
                <a:lnTo>
                  <a:pt x="87442" y="193925"/>
                </a:lnTo>
                <a:close/>
              </a:path>
              <a:path w="655955" h="221614">
                <a:moveTo>
                  <a:pt x="647827" y="0"/>
                </a:moveTo>
                <a:lnTo>
                  <a:pt x="79342" y="166107"/>
                </a:lnTo>
                <a:lnTo>
                  <a:pt x="87442" y="193925"/>
                </a:lnTo>
                <a:lnTo>
                  <a:pt x="655954" y="27686"/>
                </a:lnTo>
                <a:lnTo>
                  <a:pt x="64782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89555" y="1721357"/>
            <a:ext cx="487045" cy="194310"/>
          </a:xfrm>
          <a:custGeom>
            <a:avLst/>
            <a:gdLst/>
            <a:ahLst/>
            <a:cxnLst/>
            <a:rect l="l" t="t" r="r" b="b"/>
            <a:pathLst>
              <a:path w="487044" h="194310">
                <a:moveTo>
                  <a:pt x="399896" y="166953"/>
                </a:moveTo>
                <a:lnTo>
                  <a:pt x="390398" y="194182"/>
                </a:lnTo>
                <a:lnTo>
                  <a:pt x="486663" y="181863"/>
                </a:lnTo>
                <a:lnTo>
                  <a:pt x="476782" y="171703"/>
                </a:lnTo>
                <a:lnTo>
                  <a:pt x="413512" y="171703"/>
                </a:lnTo>
                <a:lnTo>
                  <a:pt x="399896" y="166953"/>
                </a:lnTo>
                <a:close/>
              </a:path>
              <a:path w="487044" h="194310">
                <a:moveTo>
                  <a:pt x="409474" y="139495"/>
                </a:moveTo>
                <a:lnTo>
                  <a:pt x="399896" y="166953"/>
                </a:lnTo>
                <a:lnTo>
                  <a:pt x="413512" y="171703"/>
                </a:lnTo>
                <a:lnTo>
                  <a:pt x="423163" y="144271"/>
                </a:lnTo>
                <a:lnTo>
                  <a:pt x="409474" y="139495"/>
                </a:lnTo>
                <a:close/>
              </a:path>
              <a:path w="487044" h="194310">
                <a:moveTo>
                  <a:pt x="418973" y="112267"/>
                </a:moveTo>
                <a:lnTo>
                  <a:pt x="409474" y="139495"/>
                </a:lnTo>
                <a:lnTo>
                  <a:pt x="423163" y="144271"/>
                </a:lnTo>
                <a:lnTo>
                  <a:pt x="413512" y="171703"/>
                </a:lnTo>
                <a:lnTo>
                  <a:pt x="476782" y="171703"/>
                </a:lnTo>
                <a:lnTo>
                  <a:pt x="418973" y="112267"/>
                </a:lnTo>
                <a:close/>
              </a:path>
              <a:path w="487044" h="194310">
                <a:moveTo>
                  <a:pt x="9651" y="0"/>
                </a:moveTo>
                <a:lnTo>
                  <a:pt x="0" y="27431"/>
                </a:lnTo>
                <a:lnTo>
                  <a:pt x="399896" y="166953"/>
                </a:lnTo>
                <a:lnTo>
                  <a:pt x="409474" y="139495"/>
                </a:lnTo>
                <a:lnTo>
                  <a:pt x="965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10892" y="2009013"/>
            <a:ext cx="594995" cy="175895"/>
          </a:xfrm>
          <a:custGeom>
            <a:avLst/>
            <a:gdLst/>
            <a:ahLst/>
            <a:cxnLst/>
            <a:rect l="l" t="t" r="r" b="b"/>
            <a:pathLst>
              <a:path w="594994" h="175894">
                <a:moveTo>
                  <a:pt x="507114" y="147558"/>
                </a:moveTo>
                <a:lnTo>
                  <a:pt x="500506" y="175767"/>
                </a:lnTo>
                <a:lnTo>
                  <a:pt x="594994" y="153288"/>
                </a:lnTo>
                <a:lnTo>
                  <a:pt x="592093" y="150875"/>
                </a:lnTo>
                <a:lnTo>
                  <a:pt x="521207" y="150875"/>
                </a:lnTo>
                <a:lnTo>
                  <a:pt x="507114" y="147558"/>
                </a:lnTo>
                <a:close/>
              </a:path>
              <a:path w="594994" h="175894">
                <a:moveTo>
                  <a:pt x="513718" y="119364"/>
                </a:moveTo>
                <a:lnTo>
                  <a:pt x="507114" y="147558"/>
                </a:lnTo>
                <a:lnTo>
                  <a:pt x="521207" y="150875"/>
                </a:lnTo>
                <a:lnTo>
                  <a:pt x="527812" y="122682"/>
                </a:lnTo>
                <a:lnTo>
                  <a:pt x="513718" y="119364"/>
                </a:lnTo>
                <a:close/>
              </a:path>
              <a:path w="594994" h="175894">
                <a:moveTo>
                  <a:pt x="520319" y="91186"/>
                </a:moveTo>
                <a:lnTo>
                  <a:pt x="513718" y="119364"/>
                </a:lnTo>
                <a:lnTo>
                  <a:pt x="527812" y="122682"/>
                </a:lnTo>
                <a:lnTo>
                  <a:pt x="521207" y="150875"/>
                </a:lnTo>
                <a:lnTo>
                  <a:pt x="592093" y="150875"/>
                </a:lnTo>
                <a:lnTo>
                  <a:pt x="520319" y="91186"/>
                </a:lnTo>
                <a:close/>
              </a:path>
              <a:path w="594994" h="175894">
                <a:moveTo>
                  <a:pt x="6603" y="0"/>
                </a:moveTo>
                <a:lnTo>
                  <a:pt x="0" y="28194"/>
                </a:lnTo>
                <a:lnTo>
                  <a:pt x="507114" y="147558"/>
                </a:lnTo>
                <a:lnTo>
                  <a:pt x="513718" y="119364"/>
                </a:lnTo>
                <a:lnTo>
                  <a:pt x="66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27579" y="3429634"/>
            <a:ext cx="640080" cy="229870"/>
          </a:xfrm>
          <a:custGeom>
            <a:avLst/>
            <a:gdLst/>
            <a:ahLst/>
            <a:cxnLst/>
            <a:rect l="l" t="t" r="r" b="b"/>
            <a:pathLst>
              <a:path w="640080" h="229870">
                <a:moveTo>
                  <a:pt x="552655" y="201908"/>
                </a:moveTo>
                <a:lnTo>
                  <a:pt x="543940" y="229488"/>
                </a:lnTo>
                <a:lnTo>
                  <a:pt x="639826" y="214248"/>
                </a:lnTo>
                <a:lnTo>
                  <a:pt x="631569" y="206247"/>
                </a:lnTo>
                <a:lnTo>
                  <a:pt x="566419" y="206247"/>
                </a:lnTo>
                <a:lnTo>
                  <a:pt x="552655" y="201908"/>
                </a:lnTo>
                <a:close/>
              </a:path>
              <a:path w="640080" h="229870">
                <a:moveTo>
                  <a:pt x="561367" y="174331"/>
                </a:moveTo>
                <a:lnTo>
                  <a:pt x="552655" y="201908"/>
                </a:lnTo>
                <a:lnTo>
                  <a:pt x="566419" y="206247"/>
                </a:lnTo>
                <a:lnTo>
                  <a:pt x="575182" y="178688"/>
                </a:lnTo>
                <a:lnTo>
                  <a:pt x="561367" y="174331"/>
                </a:lnTo>
                <a:close/>
              </a:path>
              <a:path w="640080" h="229870">
                <a:moveTo>
                  <a:pt x="570102" y="146685"/>
                </a:moveTo>
                <a:lnTo>
                  <a:pt x="561367" y="174331"/>
                </a:lnTo>
                <a:lnTo>
                  <a:pt x="575182" y="178688"/>
                </a:lnTo>
                <a:lnTo>
                  <a:pt x="566419" y="206247"/>
                </a:lnTo>
                <a:lnTo>
                  <a:pt x="631569" y="206247"/>
                </a:lnTo>
                <a:lnTo>
                  <a:pt x="570102" y="146685"/>
                </a:lnTo>
                <a:close/>
              </a:path>
              <a:path w="640080" h="229870">
                <a:moveTo>
                  <a:pt x="8636" y="0"/>
                </a:moveTo>
                <a:lnTo>
                  <a:pt x="0" y="27686"/>
                </a:lnTo>
                <a:lnTo>
                  <a:pt x="552655" y="201908"/>
                </a:lnTo>
                <a:lnTo>
                  <a:pt x="561367" y="174331"/>
                </a:lnTo>
                <a:lnTo>
                  <a:pt x="863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48105" y="3672966"/>
            <a:ext cx="972185" cy="167005"/>
          </a:xfrm>
          <a:custGeom>
            <a:avLst/>
            <a:gdLst/>
            <a:ahLst/>
            <a:cxnLst/>
            <a:rect l="l" t="t" r="r" b="b"/>
            <a:pathLst>
              <a:path w="972185" h="167004">
                <a:moveTo>
                  <a:pt x="80873" y="80644"/>
                </a:moveTo>
                <a:lnTo>
                  <a:pt x="0" y="134492"/>
                </a:lnTo>
                <a:lnTo>
                  <a:pt x="91541" y="166877"/>
                </a:lnTo>
                <a:lnTo>
                  <a:pt x="88210" y="139953"/>
                </a:lnTo>
                <a:lnTo>
                  <a:pt x="73621" y="139953"/>
                </a:lnTo>
                <a:lnTo>
                  <a:pt x="70065" y="111251"/>
                </a:lnTo>
                <a:lnTo>
                  <a:pt x="84439" y="109472"/>
                </a:lnTo>
                <a:lnTo>
                  <a:pt x="80873" y="80644"/>
                </a:lnTo>
                <a:close/>
              </a:path>
              <a:path w="972185" h="167004">
                <a:moveTo>
                  <a:pt x="84439" y="109472"/>
                </a:moveTo>
                <a:lnTo>
                  <a:pt x="70065" y="111251"/>
                </a:lnTo>
                <a:lnTo>
                  <a:pt x="73621" y="139953"/>
                </a:lnTo>
                <a:lnTo>
                  <a:pt x="87990" y="138174"/>
                </a:lnTo>
                <a:lnTo>
                  <a:pt x="84439" y="109472"/>
                </a:lnTo>
                <a:close/>
              </a:path>
              <a:path w="972185" h="167004">
                <a:moveTo>
                  <a:pt x="87990" y="138174"/>
                </a:moveTo>
                <a:lnTo>
                  <a:pt x="73621" y="139953"/>
                </a:lnTo>
                <a:lnTo>
                  <a:pt x="88210" y="139953"/>
                </a:lnTo>
                <a:lnTo>
                  <a:pt x="87990" y="138174"/>
                </a:lnTo>
                <a:close/>
              </a:path>
              <a:path w="972185" h="167004">
                <a:moveTo>
                  <a:pt x="968629" y="0"/>
                </a:moveTo>
                <a:lnTo>
                  <a:pt x="84439" y="109472"/>
                </a:lnTo>
                <a:lnTo>
                  <a:pt x="87990" y="138174"/>
                </a:lnTo>
                <a:lnTo>
                  <a:pt x="972185" y="28701"/>
                </a:lnTo>
                <a:lnTo>
                  <a:pt x="96862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16327" y="3066033"/>
            <a:ext cx="792480" cy="365760"/>
          </a:xfrm>
          <a:custGeom>
            <a:avLst/>
            <a:gdLst/>
            <a:ahLst/>
            <a:cxnLst/>
            <a:rect l="l" t="t" r="r" b="b"/>
            <a:pathLst>
              <a:path w="792480" h="365760">
                <a:moveTo>
                  <a:pt x="707034" y="339296"/>
                </a:moveTo>
                <a:lnTo>
                  <a:pt x="695325" y="365760"/>
                </a:lnTo>
                <a:lnTo>
                  <a:pt x="792353" y="361188"/>
                </a:lnTo>
                <a:lnTo>
                  <a:pt x="779144" y="345186"/>
                </a:lnTo>
                <a:lnTo>
                  <a:pt x="720344" y="345186"/>
                </a:lnTo>
                <a:lnTo>
                  <a:pt x="707034" y="339296"/>
                </a:lnTo>
                <a:close/>
              </a:path>
              <a:path w="792480" h="365760">
                <a:moveTo>
                  <a:pt x="718769" y="312777"/>
                </a:moveTo>
                <a:lnTo>
                  <a:pt x="707034" y="339296"/>
                </a:lnTo>
                <a:lnTo>
                  <a:pt x="720344" y="345186"/>
                </a:lnTo>
                <a:lnTo>
                  <a:pt x="732028" y="318642"/>
                </a:lnTo>
                <a:lnTo>
                  <a:pt x="718769" y="312777"/>
                </a:lnTo>
                <a:close/>
              </a:path>
              <a:path w="792480" h="365760">
                <a:moveTo>
                  <a:pt x="730504" y="286257"/>
                </a:moveTo>
                <a:lnTo>
                  <a:pt x="718769" y="312777"/>
                </a:lnTo>
                <a:lnTo>
                  <a:pt x="732028" y="318642"/>
                </a:lnTo>
                <a:lnTo>
                  <a:pt x="720344" y="345186"/>
                </a:lnTo>
                <a:lnTo>
                  <a:pt x="779144" y="345186"/>
                </a:lnTo>
                <a:lnTo>
                  <a:pt x="730504" y="286257"/>
                </a:lnTo>
                <a:close/>
              </a:path>
              <a:path w="792480" h="365760">
                <a:moveTo>
                  <a:pt x="11684" y="0"/>
                </a:moveTo>
                <a:lnTo>
                  <a:pt x="0" y="26415"/>
                </a:lnTo>
                <a:lnTo>
                  <a:pt x="707034" y="339296"/>
                </a:lnTo>
                <a:lnTo>
                  <a:pt x="718769" y="312777"/>
                </a:lnTo>
                <a:lnTo>
                  <a:pt x="116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35495" y="4815840"/>
            <a:ext cx="2113788" cy="12557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36257" y="4717541"/>
            <a:ext cx="2097405" cy="76200"/>
          </a:xfrm>
          <a:custGeom>
            <a:avLst/>
            <a:gdLst/>
            <a:ahLst/>
            <a:cxnLst/>
            <a:rect l="l" t="t" r="r" b="b"/>
            <a:pathLst>
              <a:path w="2097404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8005"/>
                </a:lnTo>
                <a:lnTo>
                  <a:pt x="63500" y="48005"/>
                </a:lnTo>
                <a:lnTo>
                  <a:pt x="63500" y="28193"/>
                </a:lnTo>
                <a:lnTo>
                  <a:pt x="76200" y="28193"/>
                </a:lnTo>
                <a:lnTo>
                  <a:pt x="76200" y="0"/>
                </a:lnTo>
                <a:close/>
              </a:path>
              <a:path w="2097404" h="76200">
                <a:moveTo>
                  <a:pt x="2020824" y="0"/>
                </a:moveTo>
                <a:lnTo>
                  <a:pt x="2020824" y="76199"/>
                </a:lnTo>
                <a:lnTo>
                  <a:pt x="2077211" y="48005"/>
                </a:lnTo>
                <a:lnTo>
                  <a:pt x="2033524" y="48005"/>
                </a:lnTo>
                <a:lnTo>
                  <a:pt x="2033524" y="28193"/>
                </a:lnTo>
                <a:lnTo>
                  <a:pt x="2077211" y="28193"/>
                </a:lnTo>
                <a:lnTo>
                  <a:pt x="2020824" y="0"/>
                </a:lnTo>
                <a:close/>
              </a:path>
              <a:path w="2097404" h="76200">
                <a:moveTo>
                  <a:pt x="76200" y="28193"/>
                </a:moveTo>
                <a:lnTo>
                  <a:pt x="63500" y="28193"/>
                </a:lnTo>
                <a:lnTo>
                  <a:pt x="63500" y="48005"/>
                </a:lnTo>
                <a:lnTo>
                  <a:pt x="76200" y="48005"/>
                </a:lnTo>
                <a:lnTo>
                  <a:pt x="76200" y="28193"/>
                </a:lnTo>
                <a:close/>
              </a:path>
              <a:path w="2097404" h="76200">
                <a:moveTo>
                  <a:pt x="2020824" y="28193"/>
                </a:moveTo>
                <a:lnTo>
                  <a:pt x="76200" y="28193"/>
                </a:lnTo>
                <a:lnTo>
                  <a:pt x="76200" y="48005"/>
                </a:lnTo>
                <a:lnTo>
                  <a:pt x="2020824" y="48005"/>
                </a:lnTo>
                <a:lnTo>
                  <a:pt x="2020824" y="28193"/>
                </a:lnTo>
                <a:close/>
              </a:path>
              <a:path w="2097404" h="76200">
                <a:moveTo>
                  <a:pt x="2077211" y="28193"/>
                </a:moveTo>
                <a:lnTo>
                  <a:pt x="2033524" y="28193"/>
                </a:lnTo>
                <a:lnTo>
                  <a:pt x="2033524" y="48005"/>
                </a:lnTo>
                <a:lnTo>
                  <a:pt x="2077211" y="48005"/>
                </a:lnTo>
                <a:lnTo>
                  <a:pt x="2097024" y="38099"/>
                </a:lnTo>
                <a:lnTo>
                  <a:pt x="2077211" y="281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23481" y="4914138"/>
            <a:ext cx="76200" cy="1102360"/>
          </a:xfrm>
          <a:custGeom>
            <a:avLst/>
            <a:gdLst/>
            <a:ahLst/>
            <a:cxnLst/>
            <a:rect l="l" t="t" r="r" b="b"/>
            <a:pathLst>
              <a:path w="76200" h="1102360">
                <a:moveTo>
                  <a:pt x="28194" y="1026071"/>
                </a:moveTo>
                <a:lnTo>
                  <a:pt x="0" y="1026071"/>
                </a:lnTo>
                <a:lnTo>
                  <a:pt x="38100" y="1102271"/>
                </a:lnTo>
                <a:lnTo>
                  <a:pt x="69850" y="1038771"/>
                </a:lnTo>
                <a:lnTo>
                  <a:pt x="28194" y="1038771"/>
                </a:lnTo>
                <a:lnTo>
                  <a:pt x="28194" y="1026071"/>
                </a:lnTo>
                <a:close/>
              </a:path>
              <a:path w="76200" h="1102360">
                <a:moveTo>
                  <a:pt x="48006" y="63500"/>
                </a:moveTo>
                <a:lnTo>
                  <a:pt x="28194" y="63500"/>
                </a:lnTo>
                <a:lnTo>
                  <a:pt x="28194" y="1038771"/>
                </a:lnTo>
                <a:lnTo>
                  <a:pt x="48006" y="1038771"/>
                </a:lnTo>
                <a:lnTo>
                  <a:pt x="48006" y="63500"/>
                </a:lnTo>
                <a:close/>
              </a:path>
              <a:path w="76200" h="1102360">
                <a:moveTo>
                  <a:pt x="76200" y="1026071"/>
                </a:moveTo>
                <a:lnTo>
                  <a:pt x="48006" y="1026071"/>
                </a:lnTo>
                <a:lnTo>
                  <a:pt x="48006" y="1038771"/>
                </a:lnTo>
                <a:lnTo>
                  <a:pt x="69850" y="1038771"/>
                </a:lnTo>
                <a:lnTo>
                  <a:pt x="76200" y="1026071"/>
                </a:lnTo>
                <a:close/>
              </a:path>
              <a:path w="76200" h="1102360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10236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5384" y="4619244"/>
            <a:ext cx="1028700" cy="14523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38605" y="4900421"/>
            <a:ext cx="476250" cy="184150"/>
          </a:xfrm>
          <a:custGeom>
            <a:avLst/>
            <a:gdLst/>
            <a:ahLst/>
            <a:cxnLst/>
            <a:rect l="l" t="t" r="r" b="b"/>
            <a:pathLst>
              <a:path w="476250" h="184150">
                <a:moveTo>
                  <a:pt x="68783" y="101472"/>
                </a:moveTo>
                <a:lnTo>
                  <a:pt x="0" y="170052"/>
                </a:lnTo>
                <a:lnTo>
                  <a:pt x="96126" y="184022"/>
                </a:lnTo>
                <a:lnTo>
                  <a:pt x="88512" y="161035"/>
                </a:lnTo>
                <a:lnTo>
                  <a:pt x="73266" y="161035"/>
                </a:lnTo>
                <a:lnTo>
                  <a:pt x="64147" y="133603"/>
                </a:lnTo>
                <a:lnTo>
                  <a:pt x="77913" y="129038"/>
                </a:lnTo>
                <a:lnTo>
                  <a:pt x="68783" y="101472"/>
                </a:lnTo>
                <a:close/>
              </a:path>
              <a:path w="476250" h="184150">
                <a:moveTo>
                  <a:pt x="77913" y="129038"/>
                </a:moveTo>
                <a:lnTo>
                  <a:pt x="64147" y="133603"/>
                </a:lnTo>
                <a:lnTo>
                  <a:pt x="73266" y="161035"/>
                </a:lnTo>
                <a:lnTo>
                  <a:pt x="87003" y="156480"/>
                </a:lnTo>
                <a:lnTo>
                  <a:pt x="77913" y="129038"/>
                </a:lnTo>
                <a:close/>
              </a:path>
              <a:path w="476250" h="184150">
                <a:moveTo>
                  <a:pt x="87003" y="156480"/>
                </a:moveTo>
                <a:lnTo>
                  <a:pt x="73266" y="161035"/>
                </a:lnTo>
                <a:lnTo>
                  <a:pt x="88512" y="161035"/>
                </a:lnTo>
                <a:lnTo>
                  <a:pt x="87003" y="156480"/>
                </a:lnTo>
                <a:close/>
              </a:path>
              <a:path w="476250" h="184150">
                <a:moveTo>
                  <a:pt x="466978" y="0"/>
                </a:moveTo>
                <a:lnTo>
                  <a:pt x="77913" y="129038"/>
                </a:lnTo>
                <a:lnTo>
                  <a:pt x="87003" y="156480"/>
                </a:lnTo>
                <a:lnTo>
                  <a:pt x="476122" y="27431"/>
                </a:lnTo>
                <a:lnTo>
                  <a:pt x="4669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660398" y="1554860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33194" y="2582671"/>
            <a:ext cx="118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866645" y="3292855"/>
            <a:ext cx="297180" cy="47370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25"/>
              </a:spcBef>
            </a:pPr>
            <a:r>
              <a:rPr sz="1200" b="1" spc="-5" dirty="0">
                <a:solidFill>
                  <a:srgbClr val="FF0000"/>
                </a:solidFill>
                <a:latin typeface="Arial"/>
                <a:cs typeface="Arial"/>
              </a:rPr>
              <a:t>J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200" b="1" spc="-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755775" y="1562861"/>
            <a:ext cx="516890" cy="520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endParaRPr sz="1200">
              <a:latin typeface="Arial"/>
              <a:cs typeface="Arial"/>
            </a:endParaRPr>
          </a:p>
          <a:p>
            <a:pPr marR="48260" algn="r">
              <a:lnSpc>
                <a:spcPct val="100000"/>
              </a:lnSpc>
              <a:spcBef>
                <a:spcPts val="1015"/>
              </a:spcBef>
              <a:tabLst>
                <a:tab pos="346075" algn="l"/>
              </a:tabLst>
            </a:pPr>
            <a:r>
              <a:rPr sz="1200" b="1" spc="-5" dirty="0">
                <a:solidFill>
                  <a:srgbClr val="FF0000"/>
                </a:solidFill>
                <a:latin typeface="Arial"/>
                <a:cs typeface="Arial"/>
              </a:rPr>
              <a:t>D	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952625" y="2944495"/>
            <a:ext cx="144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22222" y="4732401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933444" y="1205483"/>
            <a:ext cx="1453896" cy="30175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61923" y="2531465"/>
            <a:ext cx="196215" cy="11048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046299" y="2895701"/>
            <a:ext cx="196215" cy="11048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381198" y="1846935"/>
            <a:ext cx="196215" cy="11048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373324" y="2097379"/>
            <a:ext cx="196215" cy="11048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400121" y="2914624"/>
            <a:ext cx="196215" cy="11048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383357" y="3675735"/>
            <a:ext cx="196215" cy="11048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328114" y="5511495"/>
            <a:ext cx="196215" cy="11048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9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104211" y="4014063"/>
            <a:ext cx="196215" cy="11048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b="1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159622" y="3143250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0000"/>
                </a:solidFill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590790" y="4380103"/>
            <a:ext cx="685800" cy="363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33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0000"/>
                </a:solidFill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30"/>
              </a:lnSpc>
            </a:pPr>
            <a:r>
              <a:rPr sz="1200" b="1" spc="-5" dirty="0">
                <a:solidFill>
                  <a:srgbClr val="FF0000"/>
                </a:solidFill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083307" y="4538471"/>
            <a:ext cx="4030979" cy="17175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793997" y="1136141"/>
            <a:ext cx="0" cy="3148330"/>
          </a:xfrm>
          <a:custGeom>
            <a:avLst/>
            <a:gdLst/>
            <a:ahLst/>
            <a:cxnLst/>
            <a:rect l="l" t="t" r="r" b="b"/>
            <a:pathLst>
              <a:path h="3148329">
                <a:moveTo>
                  <a:pt x="0" y="0"/>
                </a:moveTo>
                <a:lnTo>
                  <a:pt x="0" y="3148330"/>
                </a:lnTo>
              </a:path>
            </a:pathLst>
          </a:custGeom>
          <a:ln w="38100">
            <a:solidFill>
              <a:srgbClr val="333399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793997" y="4336541"/>
            <a:ext cx="2491105" cy="11430"/>
          </a:xfrm>
          <a:custGeom>
            <a:avLst/>
            <a:gdLst/>
            <a:ahLst/>
            <a:cxnLst/>
            <a:rect l="l" t="t" r="r" b="b"/>
            <a:pathLst>
              <a:path w="2491104" h="11429">
                <a:moveTo>
                  <a:pt x="2490724" y="11175"/>
                </a:moveTo>
                <a:lnTo>
                  <a:pt x="0" y="0"/>
                </a:lnTo>
              </a:path>
            </a:pathLst>
          </a:custGeom>
          <a:ln w="38100">
            <a:solidFill>
              <a:srgbClr val="333399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84214" y="4437126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0"/>
                </a:moveTo>
                <a:lnTo>
                  <a:pt x="0" y="1840649"/>
                </a:lnTo>
              </a:path>
            </a:pathLst>
          </a:custGeom>
          <a:ln w="38100">
            <a:solidFill>
              <a:srgbClr val="333399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994142" y="4914138"/>
            <a:ext cx="883285" cy="1158240"/>
          </a:xfrm>
          <a:custGeom>
            <a:avLst/>
            <a:gdLst/>
            <a:ahLst/>
            <a:cxnLst/>
            <a:rect l="l" t="t" r="r" b="b"/>
            <a:pathLst>
              <a:path w="883284" h="1158239">
                <a:moveTo>
                  <a:pt x="15875" y="1074432"/>
                </a:moveTo>
                <a:lnTo>
                  <a:pt x="0" y="1158125"/>
                </a:lnTo>
                <a:lnTo>
                  <a:pt x="76453" y="1120648"/>
                </a:lnTo>
                <a:lnTo>
                  <a:pt x="67281" y="1113650"/>
                </a:lnTo>
                <a:lnTo>
                  <a:pt x="46354" y="1113650"/>
                </a:lnTo>
                <a:lnTo>
                  <a:pt x="30606" y="1101636"/>
                </a:lnTo>
                <a:lnTo>
                  <a:pt x="38304" y="1091543"/>
                </a:lnTo>
                <a:lnTo>
                  <a:pt x="15875" y="1074432"/>
                </a:lnTo>
                <a:close/>
              </a:path>
              <a:path w="883284" h="1158239">
                <a:moveTo>
                  <a:pt x="38304" y="1091543"/>
                </a:moveTo>
                <a:lnTo>
                  <a:pt x="30606" y="1101636"/>
                </a:lnTo>
                <a:lnTo>
                  <a:pt x="46354" y="1113650"/>
                </a:lnTo>
                <a:lnTo>
                  <a:pt x="54052" y="1103558"/>
                </a:lnTo>
                <a:lnTo>
                  <a:pt x="38304" y="1091543"/>
                </a:lnTo>
                <a:close/>
              </a:path>
              <a:path w="883284" h="1158239">
                <a:moveTo>
                  <a:pt x="54052" y="1103558"/>
                </a:moveTo>
                <a:lnTo>
                  <a:pt x="46354" y="1113650"/>
                </a:lnTo>
                <a:lnTo>
                  <a:pt x="67281" y="1113650"/>
                </a:lnTo>
                <a:lnTo>
                  <a:pt x="54052" y="1103558"/>
                </a:lnTo>
                <a:close/>
              </a:path>
              <a:path w="883284" h="1158239">
                <a:moveTo>
                  <a:pt x="829194" y="54591"/>
                </a:moveTo>
                <a:lnTo>
                  <a:pt x="38304" y="1091543"/>
                </a:lnTo>
                <a:lnTo>
                  <a:pt x="54052" y="1103558"/>
                </a:lnTo>
                <a:lnTo>
                  <a:pt x="844977" y="66610"/>
                </a:lnTo>
                <a:lnTo>
                  <a:pt x="829194" y="54591"/>
                </a:lnTo>
                <a:close/>
              </a:path>
              <a:path w="883284" h="1158239">
                <a:moveTo>
                  <a:pt x="874853" y="44450"/>
                </a:moveTo>
                <a:lnTo>
                  <a:pt x="836929" y="44450"/>
                </a:lnTo>
                <a:lnTo>
                  <a:pt x="852677" y="56514"/>
                </a:lnTo>
                <a:lnTo>
                  <a:pt x="844977" y="66610"/>
                </a:lnTo>
                <a:lnTo>
                  <a:pt x="867409" y="83693"/>
                </a:lnTo>
                <a:lnTo>
                  <a:pt x="874853" y="44450"/>
                </a:lnTo>
                <a:close/>
              </a:path>
              <a:path w="883284" h="1158239">
                <a:moveTo>
                  <a:pt x="836929" y="44450"/>
                </a:moveTo>
                <a:lnTo>
                  <a:pt x="829194" y="54591"/>
                </a:lnTo>
                <a:lnTo>
                  <a:pt x="844977" y="66610"/>
                </a:lnTo>
                <a:lnTo>
                  <a:pt x="852677" y="56514"/>
                </a:lnTo>
                <a:lnTo>
                  <a:pt x="836929" y="44450"/>
                </a:lnTo>
                <a:close/>
              </a:path>
              <a:path w="883284" h="1158239">
                <a:moveTo>
                  <a:pt x="883284" y="0"/>
                </a:moveTo>
                <a:lnTo>
                  <a:pt x="806703" y="37464"/>
                </a:lnTo>
                <a:lnTo>
                  <a:pt x="829194" y="54591"/>
                </a:lnTo>
                <a:lnTo>
                  <a:pt x="836929" y="44450"/>
                </a:lnTo>
                <a:lnTo>
                  <a:pt x="874853" y="44450"/>
                </a:lnTo>
                <a:lnTo>
                  <a:pt x="8832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8497316" y="5522163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0000"/>
                </a:solidFill>
                <a:latin typeface="Arial"/>
                <a:cs typeface="Arial"/>
              </a:rPr>
              <a:t>11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70509" y="1186433"/>
            <a:ext cx="76200" cy="3149600"/>
          </a:xfrm>
          <a:custGeom>
            <a:avLst/>
            <a:gdLst/>
            <a:ahLst/>
            <a:cxnLst/>
            <a:rect l="l" t="t" r="r" b="b"/>
            <a:pathLst>
              <a:path w="76200" h="3149600">
                <a:moveTo>
                  <a:pt x="28193" y="3073272"/>
                </a:moveTo>
                <a:lnTo>
                  <a:pt x="0" y="3073272"/>
                </a:lnTo>
                <a:lnTo>
                  <a:pt x="38100" y="3149472"/>
                </a:lnTo>
                <a:lnTo>
                  <a:pt x="69850" y="3085972"/>
                </a:lnTo>
                <a:lnTo>
                  <a:pt x="28193" y="3085972"/>
                </a:lnTo>
                <a:lnTo>
                  <a:pt x="28193" y="3073272"/>
                </a:lnTo>
                <a:close/>
              </a:path>
              <a:path w="76200" h="3149600">
                <a:moveTo>
                  <a:pt x="48005" y="63500"/>
                </a:moveTo>
                <a:lnTo>
                  <a:pt x="28193" y="63500"/>
                </a:lnTo>
                <a:lnTo>
                  <a:pt x="28193" y="3085972"/>
                </a:lnTo>
                <a:lnTo>
                  <a:pt x="48005" y="3085972"/>
                </a:lnTo>
                <a:lnTo>
                  <a:pt x="48005" y="63500"/>
                </a:lnTo>
                <a:close/>
              </a:path>
              <a:path w="76200" h="3149600">
                <a:moveTo>
                  <a:pt x="76200" y="3073272"/>
                </a:moveTo>
                <a:lnTo>
                  <a:pt x="48005" y="3073272"/>
                </a:lnTo>
                <a:lnTo>
                  <a:pt x="48005" y="3085972"/>
                </a:lnTo>
                <a:lnTo>
                  <a:pt x="69850" y="3085972"/>
                </a:lnTo>
                <a:lnTo>
                  <a:pt x="76200" y="3073272"/>
                </a:lnTo>
                <a:close/>
              </a:path>
              <a:path w="76200" h="314960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14960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78739" y="2549144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0000"/>
                </a:solidFill>
                <a:latin typeface="Arial"/>
                <a:cs typeface="Arial"/>
              </a:rPr>
              <a:t>11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429497" y="6504323"/>
            <a:ext cx="19177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14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32587" y="1022096"/>
            <a:ext cx="1655445" cy="350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9690" algn="r">
              <a:lnSpc>
                <a:spcPts val="128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CONCEPT 1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(Chosen)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ts val="1280"/>
              </a:lnSpc>
            </a:pPr>
            <a:r>
              <a:rPr sz="1200" b="1" spc="-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4811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 Concept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Operations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442" y="1177289"/>
            <a:ext cx="955675" cy="1393190"/>
          </a:xfrm>
          <a:custGeom>
            <a:avLst/>
            <a:gdLst/>
            <a:ahLst/>
            <a:cxnLst/>
            <a:rect l="l" t="t" r="r" b="b"/>
            <a:pathLst>
              <a:path w="955675" h="1393189">
                <a:moveTo>
                  <a:pt x="859993" y="0"/>
                </a:moveTo>
                <a:lnTo>
                  <a:pt x="95554" y="0"/>
                </a:lnTo>
                <a:lnTo>
                  <a:pt x="58362" y="7510"/>
                </a:lnTo>
                <a:lnTo>
                  <a:pt x="27989" y="27987"/>
                </a:lnTo>
                <a:lnTo>
                  <a:pt x="7509" y="58346"/>
                </a:lnTo>
                <a:lnTo>
                  <a:pt x="0" y="95504"/>
                </a:lnTo>
                <a:lnTo>
                  <a:pt x="0" y="1297432"/>
                </a:lnTo>
                <a:lnTo>
                  <a:pt x="7509" y="1334589"/>
                </a:lnTo>
                <a:lnTo>
                  <a:pt x="27989" y="1364948"/>
                </a:lnTo>
                <a:lnTo>
                  <a:pt x="58362" y="1385425"/>
                </a:lnTo>
                <a:lnTo>
                  <a:pt x="95554" y="1392936"/>
                </a:lnTo>
                <a:lnTo>
                  <a:pt x="859993" y="1392936"/>
                </a:lnTo>
                <a:lnTo>
                  <a:pt x="897185" y="1385425"/>
                </a:lnTo>
                <a:lnTo>
                  <a:pt x="927558" y="1364948"/>
                </a:lnTo>
                <a:lnTo>
                  <a:pt x="948038" y="1334589"/>
                </a:lnTo>
                <a:lnTo>
                  <a:pt x="955548" y="1297432"/>
                </a:lnTo>
                <a:lnTo>
                  <a:pt x="955548" y="95504"/>
                </a:lnTo>
                <a:lnTo>
                  <a:pt x="948038" y="58346"/>
                </a:lnTo>
                <a:lnTo>
                  <a:pt x="927558" y="27987"/>
                </a:lnTo>
                <a:lnTo>
                  <a:pt x="897185" y="7510"/>
                </a:lnTo>
                <a:lnTo>
                  <a:pt x="85999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442" y="1177289"/>
            <a:ext cx="955675" cy="1393190"/>
          </a:xfrm>
          <a:custGeom>
            <a:avLst/>
            <a:gdLst/>
            <a:ahLst/>
            <a:cxnLst/>
            <a:rect l="l" t="t" r="r" b="b"/>
            <a:pathLst>
              <a:path w="955675" h="1393189">
                <a:moveTo>
                  <a:pt x="0" y="95504"/>
                </a:moveTo>
                <a:lnTo>
                  <a:pt x="7509" y="58346"/>
                </a:lnTo>
                <a:lnTo>
                  <a:pt x="27989" y="27987"/>
                </a:lnTo>
                <a:lnTo>
                  <a:pt x="58362" y="7510"/>
                </a:lnTo>
                <a:lnTo>
                  <a:pt x="95554" y="0"/>
                </a:lnTo>
                <a:lnTo>
                  <a:pt x="859993" y="0"/>
                </a:lnTo>
                <a:lnTo>
                  <a:pt x="897185" y="7510"/>
                </a:lnTo>
                <a:lnTo>
                  <a:pt x="927558" y="27987"/>
                </a:lnTo>
                <a:lnTo>
                  <a:pt x="948038" y="58346"/>
                </a:lnTo>
                <a:lnTo>
                  <a:pt x="955548" y="95504"/>
                </a:lnTo>
                <a:lnTo>
                  <a:pt x="955548" y="1297432"/>
                </a:lnTo>
                <a:lnTo>
                  <a:pt x="948038" y="1334589"/>
                </a:lnTo>
                <a:lnTo>
                  <a:pt x="927558" y="1364948"/>
                </a:lnTo>
                <a:lnTo>
                  <a:pt x="897185" y="1385425"/>
                </a:lnTo>
                <a:lnTo>
                  <a:pt x="859993" y="1392936"/>
                </a:lnTo>
                <a:lnTo>
                  <a:pt x="95554" y="1392936"/>
                </a:lnTo>
                <a:lnTo>
                  <a:pt x="58362" y="1385425"/>
                </a:lnTo>
                <a:lnTo>
                  <a:pt x="27989" y="1364948"/>
                </a:lnTo>
                <a:lnTo>
                  <a:pt x="7509" y="1334589"/>
                </a:lnTo>
                <a:lnTo>
                  <a:pt x="0" y="1297432"/>
                </a:lnTo>
                <a:lnTo>
                  <a:pt x="0" y="9550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6354" y="1708149"/>
            <a:ext cx="476884" cy="308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34">
              <a:lnSpc>
                <a:spcPts val="1115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0. 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Pre</a:t>
            </a:r>
            <a:r>
              <a:rPr sz="10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15"/>
              </a:lnSpc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67561" y="1177289"/>
            <a:ext cx="955675" cy="1393190"/>
          </a:xfrm>
          <a:custGeom>
            <a:avLst/>
            <a:gdLst/>
            <a:ahLst/>
            <a:cxnLst/>
            <a:rect l="l" t="t" r="r" b="b"/>
            <a:pathLst>
              <a:path w="955675" h="1393189">
                <a:moveTo>
                  <a:pt x="860044" y="0"/>
                </a:moveTo>
                <a:lnTo>
                  <a:pt x="95554" y="0"/>
                </a:lnTo>
                <a:lnTo>
                  <a:pt x="58362" y="7510"/>
                </a:lnTo>
                <a:lnTo>
                  <a:pt x="27989" y="27987"/>
                </a:lnTo>
                <a:lnTo>
                  <a:pt x="7509" y="58346"/>
                </a:lnTo>
                <a:lnTo>
                  <a:pt x="0" y="95504"/>
                </a:lnTo>
                <a:lnTo>
                  <a:pt x="0" y="1297432"/>
                </a:lnTo>
                <a:lnTo>
                  <a:pt x="7509" y="1334589"/>
                </a:lnTo>
                <a:lnTo>
                  <a:pt x="27989" y="1364948"/>
                </a:lnTo>
                <a:lnTo>
                  <a:pt x="58362" y="1385425"/>
                </a:lnTo>
                <a:lnTo>
                  <a:pt x="95554" y="1392936"/>
                </a:lnTo>
                <a:lnTo>
                  <a:pt x="860044" y="1392936"/>
                </a:lnTo>
                <a:lnTo>
                  <a:pt x="897201" y="1385425"/>
                </a:lnTo>
                <a:lnTo>
                  <a:pt x="927560" y="1364948"/>
                </a:lnTo>
                <a:lnTo>
                  <a:pt x="948037" y="1334589"/>
                </a:lnTo>
                <a:lnTo>
                  <a:pt x="955548" y="1297432"/>
                </a:lnTo>
                <a:lnTo>
                  <a:pt x="955548" y="95504"/>
                </a:lnTo>
                <a:lnTo>
                  <a:pt x="948037" y="58346"/>
                </a:lnTo>
                <a:lnTo>
                  <a:pt x="927560" y="27987"/>
                </a:lnTo>
                <a:lnTo>
                  <a:pt x="897201" y="7510"/>
                </a:lnTo>
                <a:lnTo>
                  <a:pt x="860044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7561" y="1177289"/>
            <a:ext cx="955675" cy="1393190"/>
          </a:xfrm>
          <a:custGeom>
            <a:avLst/>
            <a:gdLst/>
            <a:ahLst/>
            <a:cxnLst/>
            <a:rect l="l" t="t" r="r" b="b"/>
            <a:pathLst>
              <a:path w="955675" h="1393189">
                <a:moveTo>
                  <a:pt x="0" y="95504"/>
                </a:moveTo>
                <a:lnTo>
                  <a:pt x="7509" y="58346"/>
                </a:lnTo>
                <a:lnTo>
                  <a:pt x="27989" y="27987"/>
                </a:lnTo>
                <a:lnTo>
                  <a:pt x="58362" y="7510"/>
                </a:lnTo>
                <a:lnTo>
                  <a:pt x="95554" y="0"/>
                </a:lnTo>
                <a:lnTo>
                  <a:pt x="860044" y="0"/>
                </a:lnTo>
                <a:lnTo>
                  <a:pt x="897201" y="7510"/>
                </a:lnTo>
                <a:lnTo>
                  <a:pt x="927560" y="27987"/>
                </a:lnTo>
                <a:lnTo>
                  <a:pt x="948037" y="58346"/>
                </a:lnTo>
                <a:lnTo>
                  <a:pt x="955548" y="95504"/>
                </a:lnTo>
                <a:lnTo>
                  <a:pt x="955548" y="1297432"/>
                </a:lnTo>
                <a:lnTo>
                  <a:pt x="948037" y="1334589"/>
                </a:lnTo>
                <a:lnTo>
                  <a:pt x="927560" y="1364948"/>
                </a:lnTo>
                <a:lnTo>
                  <a:pt x="897201" y="1385425"/>
                </a:lnTo>
                <a:lnTo>
                  <a:pt x="860044" y="1392936"/>
                </a:lnTo>
                <a:lnTo>
                  <a:pt x="95554" y="1392936"/>
                </a:lnTo>
                <a:lnTo>
                  <a:pt x="58362" y="1385425"/>
                </a:lnTo>
                <a:lnTo>
                  <a:pt x="27989" y="1364948"/>
                </a:lnTo>
                <a:lnTo>
                  <a:pt x="7509" y="1334589"/>
                </a:lnTo>
                <a:lnTo>
                  <a:pt x="0" y="1297432"/>
                </a:lnTo>
                <a:lnTo>
                  <a:pt x="0" y="9550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34236" y="1774062"/>
            <a:ext cx="6178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10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36979" y="2277872"/>
            <a:ext cx="101981" cy="2000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59813" y="2196845"/>
            <a:ext cx="955675" cy="1393190"/>
          </a:xfrm>
          <a:custGeom>
            <a:avLst/>
            <a:gdLst/>
            <a:ahLst/>
            <a:cxnLst/>
            <a:rect l="l" t="t" r="r" b="b"/>
            <a:pathLst>
              <a:path w="955675" h="1393189">
                <a:moveTo>
                  <a:pt x="860044" y="0"/>
                </a:moveTo>
                <a:lnTo>
                  <a:pt x="95504" y="0"/>
                </a:lnTo>
                <a:lnTo>
                  <a:pt x="58346" y="7510"/>
                </a:lnTo>
                <a:lnTo>
                  <a:pt x="27987" y="27987"/>
                </a:lnTo>
                <a:lnTo>
                  <a:pt x="7510" y="58346"/>
                </a:lnTo>
                <a:lnTo>
                  <a:pt x="0" y="95503"/>
                </a:lnTo>
                <a:lnTo>
                  <a:pt x="0" y="1297431"/>
                </a:lnTo>
                <a:lnTo>
                  <a:pt x="7510" y="1334589"/>
                </a:lnTo>
                <a:lnTo>
                  <a:pt x="27987" y="1364948"/>
                </a:lnTo>
                <a:lnTo>
                  <a:pt x="58346" y="1385425"/>
                </a:lnTo>
                <a:lnTo>
                  <a:pt x="95504" y="1392936"/>
                </a:lnTo>
                <a:lnTo>
                  <a:pt x="860044" y="1392936"/>
                </a:lnTo>
                <a:lnTo>
                  <a:pt x="897201" y="1385425"/>
                </a:lnTo>
                <a:lnTo>
                  <a:pt x="927560" y="1364948"/>
                </a:lnTo>
                <a:lnTo>
                  <a:pt x="948037" y="1334589"/>
                </a:lnTo>
                <a:lnTo>
                  <a:pt x="955548" y="1297431"/>
                </a:lnTo>
                <a:lnTo>
                  <a:pt x="955548" y="95503"/>
                </a:lnTo>
                <a:lnTo>
                  <a:pt x="948037" y="58346"/>
                </a:lnTo>
                <a:lnTo>
                  <a:pt x="927560" y="27987"/>
                </a:lnTo>
                <a:lnTo>
                  <a:pt x="897201" y="7510"/>
                </a:lnTo>
                <a:lnTo>
                  <a:pt x="860044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59813" y="2196845"/>
            <a:ext cx="955675" cy="1393190"/>
          </a:xfrm>
          <a:custGeom>
            <a:avLst/>
            <a:gdLst/>
            <a:ahLst/>
            <a:cxnLst/>
            <a:rect l="l" t="t" r="r" b="b"/>
            <a:pathLst>
              <a:path w="955675" h="1393189">
                <a:moveTo>
                  <a:pt x="0" y="95503"/>
                </a:moveTo>
                <a:lnTo>
                  <a:pt x="7510" y="58346"/>
                </a:lnTo>
                <a:lnTo>
                  <a:pt x="27987" y="27987"/>
                </a:lnTo>
                <a:lnTo>
                  <a:pt x="58346" y="7510"/>
                </a:lnTo>
                <a:lnTo>
                  <a:pt x="95504" y="0"/>
                </a:lnTo>
                <a:lnTo>
                  <a:pt x="860044" y="0"/>
                </a:lnTo>
                <a:lnTo>
                  <a:pt x="897201" y="7510"/>
                </a:lnTo>
                <a:lnTo>
                  <a:pt x="927560" y="27987"/>
                </a:lnTo>
                <a:lnTo>
                  <a:pt x="948037" y="58346"/>
                </a:lnTo>
                <a:lnTo>
                  <a:pt x="955548" y="95503"/>
                </a:lnTo>
                <a:lnTo>
                  <a:pt x="955548" y="1297431"/>
                </a:lnTo>
                <a:lnTo>
                  <a:pt x="948037" y="1334589"/>
                </a:lnTo>
                <a:lnTo>
                  <a:pt x="927560" y="1364948"/>
                </a:lnTo>
                <a:lnTo>
                  <a:pt x="897201" y="1385425"/>
                </a:lnTo>
                <a:lnTo>
                  <a:pt x="860044" y="1392936"/>
                </a:lnTo>
                <a:lnTo>
                  <a:pt x="95504" y="1392936"/>
                </a:lnTo>
                <a:lnTo>
                  <a:pt x="58346" y="1385425"/>
                </a:lnTo>
                <a:lnTo>
                  <a:pt x="27987" y="1364948"/>
                </a:lnTo>
                <a:lnTo>
                  <a:pt x="7510" y="1334589"/>
                </a:lnTo>
                <a:lnTo>
                  <a:pt x="0" y="1297431"/>
                </a:lnTo>
                <a:lnTo>
                  <a:pt x="0" y="9550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661286" y="2727198"/>
            <a:ext cx="748665" cy="30861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indent="203835">
              <a:lnSpc>
                <a:spcPts val="1030"/>
              </a:lnSpc>
              <a:spcBef>
                <a:spcPts val="270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2. HS  Deplo</a:t>
            </a: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ment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15361" y="2196845"/>
            <a:ext cx="955675" cy="1393190"/>
          </a:xfrm>
          <a:custGeom>
            <a:avLst/>
            <a:gdLst/>
            <a:ahLst/>
            <a:cxnLst/>
            <a:rect l="l" t="t" r="r" b="b"/>
            <a:pathLst>
              <a:path w="955675" h="1393189">
                <a:moveTo>
                  <a:pt x="860043" y="0"/>
                </a:moveTo>
                <a:lnTo>
                  <a:pt x="95504" y="0"/>
                </a:lnTo>
                <a:lnTo>
                  <a:pt x="58346" y="7510"/>
                </a:lnTo>
                <a:lnTo>
                  <a:pt x="27987" y="27987"/>
                </a:lnTo>
                <a:lnTo>
                  <a:pt x="7510" y="58346"/>
                </a:lnTo>
                <a:lnTo>
                  <a:pt x="0" y="95503"/>
                </a:lnTo>
                <a:lnTo>
                  <a:pt x="0" y="1297431"/>
                </a:lnTo>
                <a:lnTo>
                  <a:pt x="7510" y="1334589"/>
                </a:lnTo>
                <a:lnTo>
                  <a:pt x="27987" y="1364948"/>
                </a:lnTo>
                <a:lnTo>
                  <a:pt x="58346" y="1385425"/>
                </a:lnTo>
                <a:lnTo>
                  <a:pt x="95504" y="1392936"/>
                </a:lnTo>
                <a:lnTo>
                  <a:pt x="860043" y="1392936"/>
                </a:lnTo>
                <a:lnTo>
                  <a:pt x="897201" y="1385425"/>
                </a:lnTo>
                <a:lnTo>
                  <a:pt x="927560" y="1364948"/>
                </a:lnTo>
                <a:lnTo>
                  <a:pt x="948037" y="1334589"/>
                </a:lnTo>
                <a:lnTo>
                  <a:pt x="955548" y="1297431"/>
                </a:lnTo>
                <a:lnTo>
                  <a:pt x="955548" y="95503"/>
                </a:lnTo>
                <a:lnTo>
                  <a:pt x="948037" y="58346"/>
                </a:lnTo>
                <a:lnTo>
                  <a:pt x="927560" y="27987"/>
                </a:lnTo>
                <a:lnTo>
                  <a:pt x="897201" y="7510"/>
                </a:lnTo>
                <a:lnTo>
                  <a:pt x="86004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15361" y="2196845"/>
            <a:ext cx="955675" cy="1393190"/>
          </a:xfrm>
          <a:custGeom>
            <a:avLst/>
            <a:gdLst/>
            <a:ahLst/>
            <a:cxnLst/>
            <a:rect l="l" t="t" r="r" b="b"/>
            <a:pathLst>
              <a:path w="955675" h="1393189">
                <a:moveTo>
                  <a:pt x="0" y="95503"/>
                </a:moveTo>
                <a:lnTo>
                  <a:pt x="7510" y="58346"/>
                </a:lnTo>
                <a:lnTo>
                  <a:pt x="27987" y="27987"/>
                </a:lnTo>
                <a:lnTo>
                  <a:pt x="58346" y="7510"/>
                </a:lnTo>
                <a:lnTo>
                  <a:pt x="95504" y="0"/>
                </a:lnTo>
                <a:lnTo>
                  <a:pt x="860043" y="0"/>
                </a:lnTo>
                <a:lnTo>
                  <a:pt x="897201" y="7510"/>
                </a:lnTo>
                <a:lnTo>
                  <a:pt x="927560" y="27987"/>
                </a:lnTo>
                <a:lnTo>
                  <a:pt x="948037" y="58346"/>
                </a:lnTo>
                <a:lnTo>
                  <a:pt x="955548" y="95503"/>
                </a:lnTo>
                <a:lnTo>
                  <a:pt x="955548" y="1297431"/>
                </a:lnTo>
                <a:lnTo>
                  <a:pt x="948037" y="1334589"/>
                </a:lnTo>
                <a:lnTo>
                  <a:pt x="927560" y="1364948"/>
                </a:lnTo>
                <a:lnTo>
                  <a:pt x="897201" y="1385425"/>
                </a:lnTo>
                <a:lnTo>
                  <a:pt x="860043" y="1392936"/>
                </a:lnTo>
                <a:lnTo>
                  <a:pt x="95504" y="1392936"/>
                </a:lnTo>
                <a:lnTo>
                  <a:pt x="58346" y="1385425"/>
                </a:lnTo>
                <a:lnTo>
                  <a:pt x="27987" y="1364948"/>
                </a:lnTo>
                <a:lnTo>
                  <a:pt x="7510" y="1334589"/>
                </a:lnTo>
                <a:lnTo>
                  <a:pt x="0" y="1297431"/>
                </a:lnTo>
                <a:lnTo>
                  <a:pt x="0" y="9550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690241" y="2727198"/>
            <a:ext cx="602615" cy="30861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55244" marR="5080" indent="-43180">
              <a:lnSpc>
                <a:spcPts val="1030"/>
              </a:lnSpc>
              <a:spcBef>
                <a:spcPts val="270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3.</a:t>
            </a:r>
            <a:r>
              <a:rPr sz="10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CanSat  Descent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299459" y="3309111"/>
            <a:ext cx="119379" cy="1581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52978" y="3195066"/>
            <a:ext cx="957580" cy="1393190"/>
          </a:xfrm>
          <a:custGeom>
            <a:avLst/>
            <a:gdLst/>
            <a:ahLst/>
            <a:cxnLst/>
            <a:rect l="l" t="t" r="r" b="b"/>
            <a:pathLst>
              <a:path w="957579" h="1393189">
                <a:moveTo>
                  <a:pt x="861313" y="0"/>
                </a:moveTo>
                <a:lnTo>
                  <a:pt x="95758" y="0"/>
                </a:lnTo>
                <a:lnTo>
                  <a:pt x="58453" y="7514"/>
                </a:lnTo>
                <a:lnTo>
                  <a:pt x="28019" y="28019"/>
                </a:lnTo>
                <a:lnTo>
                  <a:pt x="7514" y="58453"/>
                </a:lnTo>
                <a:lnTo>
                  <a:pt x="0" y="95758"/>
                </a:lnTo>
                <a:lnTo>
                  <a:pt x="0" y="1297178"/>
                </a:lnTo>
                <a:lnTo>
                  <a:pt x="7514" y="1334482"/>
                </a:lnTo>
                <a:lnTo>
                  <a:pt x="28019" y="1364916"/>
                </a:lnTo>
                <a:lnTo>
                  <a:pt x="58453" y="1385421"/>
                </a:lnTo>
                <a:lnTo>
                  <a:pt x="95758" y="1392936"/>
                </a:lnTo>
                <a:lnTo>
                  <a:pt x="861313" y="1392936"/>
                </a:lnTo>
                <a:lnTo>
                  <a:pt x="898618" y="1385421"/>
                </a:lnTo>
                <a:lnTo>
                  <a:pt x="929052" y="1364916"/>
                </a:lnTo>
                <a:lnTo>
                  <a:pt x="949557" y="1334482"/>
                </a:lnTo>
                <a:lnTo>
                  <a:pt x="957072" y="1297178"/>
                </a:lnTo>
                <a:lnTo>
                  <a:pt x="957072" y="95758"/>
                </a:lnTo>
                <a:lnTo>
                  <a:pt x="949557" y="58453"/>
                </a:lnTo>
                <a:lnTo>
                  <a:pt x="929052" y="28019"/>
                </a:lnTo>
                <a:lnTo>
                  <a:pt x="898618" y="7514"/>
                </a:lnTo>
                <a:lnTo>
                  <a:pt x="86131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52978" y="3195066"/>
            <a:ext cx="957580" cy="1393190"/>
          </a:xfrm>
          <a:custGeom>
            <a:avLst/>
            <a:gdLst/>
            <a:ahLst/>
            <a:cxnLst/>
            <a:rect l="l" t="t" r="r" b="b"/>
            <a:pathLst>
              <a:path w="957579" h="1393189">
                <a:moveTo>
                  <a:pt x="0" y="95758"/>
                </a:moveTo>
                <a:lnTo>
                  <a:pt x="7514" y="58453"/>
                </a:lnTo>
                <a:lnTo>
                  <a:pt x="28019" y="28019"/>
                </a:lnTo>
                <a:lnTo>
                  <a:pt x="58453" y="7514"/>
                </a:lnTo>
                <a:lnTo>
                  <a:pt x="95758" y="0"/>
                </a:lnTo>
                <a:lnTo>
                  <a:pt x="861313" y="0"/>
                </a:lnTo>
                <a:lnTo>
                  <a:pt x="898618" y="7514"/>
                </a:lnTo>
                <a:lnTo>
                  <a:pt x="929052" y="28019"/>
                </a:lnTo>
                <a:lnTo>
                  <a:pt x="949557" y="58453"/>
                </a:lnTo>
                <a:lnTo>
                  <a:pt x="957072" y="95758"/>
                </a:lnTo>
                <a:lnTo>
                  <a:pt x="957072" y="1297178"/>
                </a:lnTo>
                <a:lnTo>
                  <a:pt x="949557" y="1334482"/>
                </a:lnTo>
                <a:lnTo>
                  <a:pt x="929052" y="1364916"/>
                </a:lnTo>
                <a:lnTo>
                  <a:pt x="898618" y="1385421"/>
                </a:lnTo>
                <a:lnTo>
                  <a:pt x="861313" y="1392936"/>
                </a:lnTo>
                <a:lnTo>
                  <a:pt x="95758" y="1392936"/>
                </a:lnTo>
                <a:lnTo>
                  <a:pt x="58453" y="1385421"/>
                </a:lnTo>
                <a:lnTo>
                  <a:pt x="28019" y="1364916"/>
                </a:lnTo>
                <a:lnTo>
                  <a:pt x="7514" y="1334482"/>
                </a:lnTo>
                <a:lnTo>
                  <a:pt x="0" y="1297178"/>
                </a:lnTo>
                <a:lnTo>
                  <a:pt x="0" y="9575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479038" y="3726307"/>
            <a:ext cx="502920" cy="30861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indent="27305">
              <a:lnSpc>
                <a:spcPts val="1030"/>
              </a:lnSpc>
              <a:spcBef>
                <a:spcPts val="270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4.1. HS  Rel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211573" y="3207257"/>
            <a:ext cx="955675" cy="1393190"/>
          </a:xfrm>
          <a:custGeom>
            <a:avLst/>
            <a:gdLst/>
            <a:ahLst/>
            <a:cxnLst/>
            <a:rect l="l" t="t" r="r" b="b"/>
            <a:pathLst>
              <a:path w="955675" h="1393189">
                <a:moveTo>
                  <a:pt x="860043" y="0"/>
                </a:moveTo>
                <a:lnTo>
                  <a:pt x="95503" y="0"/>
                </a:lnTo>
                <a:lnTo>
                  <a:pt x="58346" y="7510"/>
                </a:lnTo>
                <a:lnTo>
                  <a:pt x="27987" y="27987"/>
                </a:lnTo>
                <a:lnTo>
                  <a:pt x="7510" y="58346"/>
                </a:lnTo>
                <a:lnTo>
                  <a:pt x="0" y="95503"/>
                </a:lnTo>
                <a:lnTo>
                  <a:pt x="0" y="1297431"/>
                </a:lnTo>
                <a:lnTo>
                  <a:pt x="7510" y="1334589"/>
                </a:lnTo>
                <a:lnTo>
                  <a:pt x="27987" y="1364948"/>
                </a:lnTo>
                <a:lnTo>
                  <a:pt x="58346" y="1385425"/>
                </a:lnTo>
                <a:lnTo>
                  <a:pt x="95503" y="1392935"/>
                </a:lnTo>
                <a:lnTo>
                  <a:pt x="860043" y="1392935"/>
                </a:lnTo>
                <a:lnTo>
                  <a:pt x="897201" y="1385425"/>
                </a:lnTo>
                <a:lnTo>
                  <a:pt x="927560" y="1364948"/>
                </a:lnTo>
                <a:lnTo>
                  <a:pt x="948037" y="1334589"/>
                </a:lnTo>
                <a:lnTo>
                  <a:pt x="955548" y="1297431"/>
                </a:lnTo>
                <a:lnTo>
                  <a:pt x="955548" y="95503"/>
                </a:lnTo>
                <a:lnTo>
                  <a:pt x="948037" y="58346"/>
                </a:lnTo>
                <a:lnTo>
                  <a:pt x="927560" y="27987"/>
                </a:lnTo>
                <a:lnTo>
                  <a:pt x="897201" y="7510"/>
                </a:lnTo>
                <a:lnTo>
                  <a:pt x="86004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11573" y="3207257"/>
            <a:ext cx="955675" cy="1393190"/>
          </a:xfrm>
          <a:custGeom>
            <a:avLst/>
            <a:gdLst/>
            <a:ahLst/>
            <a:cxnLst/>
            <a:rect l="l" t="t" r="r" b="b"/>
            <a:pathLst>
              <a:path w="955675" h="1393189">
                <a:moveTo>
                  <a:pt x="0" y="95503"/>
                </a:moveTo>
                <a:lnTo>
                  <a:pt x="7510" y="58346"/>
                </a:lnTo>
                <a:lnTo>
                  <a:pt x="27987" y="27987"/>
                </a:lnTo>
                <a:lnTo>
                  <a:pt x="58346" y="7510"/>
                </a:lnTo>
                <a:lnTo>
                  <a:pt x="95503" y="0"/>
                </a:lnTo>
                <a:lnTo>
                  <a:pt x="860043" y="0"/>
                </a:lnTo>
                <a:lnTo>
                  <a:pt x="897201" y="7510"/>
                </a:lnTo>
                <a:lnTo>
                  <a:pt x="927560" y="27987"/>
                </a:lnTo>
                <a:lnTo>
                  <a:pt x="948037" y="58346"/>
                </a:lnTo>
                <a:lnTo>
                  <a:pt x="955548" y="95503"/>
                </a:lnTo>
                <a:lnTo>
                  <a:pt x="955548" y="1297431"/>
                </a:lnTo>
                <a:lnTo>
                  <a:pt x="948037" y="1334589"/>
                </a:lnTo>
                <a:lnTo>
                  <a:pt x="927560" y="1364948"/>
                </a:lnTo>
                <a:lnTo>
                  <a:pt x="897201" y="1385425"/>
                </a:lnTo>
                <a:lnTo>
                  <a:pt x="860043" y="1392935"/>
                </a:lnTo>
                <a:lnTo>
                  <a:pt x="95503" y="1392935"/>
                </a:lnTo>
                <a:lnTo>
                  <a:pt x="58346" y="1385425"/>
                </a:lnTo>
                <a:lnTo>
                  <a:pt x="27987" y="1364948"/>
                </a:lnTo>
                <a:lnTo>
                  <a:pt x="7510" y="1334589"/>
                </a:lnTo>
                <a:lnTo>
                  <a:pt x="0" y="1297431"/>
                </a:lnTo>
                <a:lnTo>
                  <a:pt x="0" y="9550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313682" y="3672332"/>
            <a:ext cx="748665" cy="43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ts val="1115"/>
              </a:lnSpc>
              <a:spcBef>
                <a:spcPts val="9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4.2.</a:t>
            </a:r>
            <a:endParaRPr sz="1000">
              <a:latin typeface="Arial"/>
              <a:cs typeface="Arial"/>
            </a:endParaRPr>
          </a:p>
          <a:p>
            <a:pPr marL="12065" marR="5080" algn="ctr">
              <a:lnSpc>
                <a:spcPts val="1030"/>
              </a:lnSpc>
              <a:spcBef>
                <a:spcPts val="90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Parachute  Deplo</a:t>
            </a: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ment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170170" y="3220973"/>
            <a:ext cx="955675" cy="1393190"/>
          </a:xfrm>
          <a:custGeom>
            <a:avLst/>
            <a:gdLst/>
            <a:ahLst/>
            <a:cxnLst/>
            <a:rect l="l" t="t" r="r" b="b"/>
            <a:pathLst>
              <a:path w="955675" h="1393189">
                <a:moveTo>
                  <a:pt x="860043" y="0"/>
                </a:moveTo>
                <a:lnTo>
                  <a:pt x="95503" y="0"/>
                </a:lnTo>
                <a:lnTo>
                  <a:pt x="58346" y="7510"/>
                </a:lnTo>
                <a:lnTo>
                  <a:pt x="27987" y="27987"/>
                </a:lnTo>
                <a:lnTo>
                  <a:pt x="7510" y="58346"/>
                </a:lnTo>
                <a:lnTo>
                  <a:pt x="0" y="95503"/>
                </a:lnTo>
                <a:lnTo>
                  <a:pt x="0" y="1297432"/>
                </a:lnTo>
                <a:lnTo>
                  <a:pt x="7510" y="1334589"/>
                </a:lnTo>
                <a:lnTo>
                  <a:pt x="27987" y="1364948"/>
                </a:lnTo>
                <a:lnTo>
                  <a:pt x="58346" y="1385425"/>
                </a:lnTo>
                <a:lnTo>
                  <a:pt x="95503" y="1392936"/>
                </a:lnTo>
                <a:lnTo>
                  <a:pt x="860043" y="1392936"/>
                </a:lnTo>
                <a:lnTo>
                  <a:pt x="897201" y="1385425"/>
                </a:lnTo>
                <a:lnTo>
                  <a:pt x="927560" y="1364948"/>
                </a:lnTo>
                <a:lnTo>
                  <a:pt x="948037" y="1334589"/>
                </a:lnTo>
                <a:lnTo>
                  <a:pt x="955547" y="1297432"/>
                </a:lnTo>
                <a:lnTo>
                  <a:pt x="955547" y="95503"/>
                </a:lnTo>
                <a:lnTo>
                  <a:pt x="948037" y="58346"/>
                </a:lnTo>
                <a:lnTo>
                  <a:pt x="927560" y="27987"/>
                </a:lnTo>
                <a:lnTo>
                  <a:pt x="897201" y="7510"/>
                </a:lnTo>
                <a:lnTo>
                  <a:pt x="86004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70170" y="3220973"/>
            <a:ext cx="955675" cy="1393190"/>
          </a:xfrm>
          <a:custGeom>
            <a:avLst/>
            <a:gdLst/>
            <a:ahLst/>
            <a:cxnLst/>
            <a:rect l="l" t="t" r="r" b="b"/>
            <a:pathLst>
              <a:path w="955675" h="1393189">
                <a:moveTo>
                  <a:pt x="0" y="95503"/>
                </a:moveTo>
                <a:lnTo>
                  <a:pt x="7510" y="58346"/>
                </a:lnTo>
                <a:lnTo>
                  <a:pt x="27987" y="27987"/>
                </a:lnTo>
                <a:lnTo>
                  <a:pt x="58346" y="7510"/>
                </a:lnTo>
                <a:lnTo>
                  <a:pt x="95503" y="0"/>
                </a:lnTo>
                <a:lnTo>
                  <a:pt x="860043" y="0"/>
                </a:lnTo>
                <a:lnTo>
                  <a:pt x="897201" y="7510"/>
                </a:lnTo>
                <a:lnTo>
                  <a:pt x="927560" y="27987"/>
                </a:lnTo>
                <a:lnTo>
                  <a:pt x="948037" y="58346"/>
                </a:lnTo>
                <a:lnTo>
                  <a:pt x="955547" y="95503"/>
                </a:lnTo>
                <a:lnTo>
                  <a:pt x="955547" y="1297432"/>
                </a:lnTo>
                <a:lnTo>
                  <a:pt x="948037" y="1334589"/>
                </a:lnTo>
                <a:lnTo>
                  <a:pt x="927560" y="1364948"/>
                </a:lnTo>
                <a:lnTo>
                  <a:pt x="897201" y="1385425"/>
                </a:lnTo>
                <a:lnTo>
                  <a:pt x="860043" y="1392936"/>
                </a:lnTo>
                <a:lnTo>
                  <a:pt x="95503" y="1392936"/>
                </a:lnTo>
                <a:lnTo>
                  <a:pt x="58346" y="1385425"/>
                </a:lnTo>
                <a:lnTo>
                  <a:pt x="27987" y="1364948"/>
                </a:lnTo>
                <a:lnTo>
                  <a:pt x="7510" y="1334589"/>
                </a:lnTo>
                <a:lnTo>
                  <a:pt x="0" y="1297432"/>
                </a:lnTo>
                <a:lnTo>
                  <a:pt x="0" y="9550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385053" y="3751579"/>
            <a:ext cx="525145" cy="30861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5240" marR="5080" indent="-3175">
              <a:lnSpc>
                <a:spcPts val="1030"/>
              </a:lnSpc>
              <a:spcBef>
                <a:spcPts val="270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5.</a:t>
            </a:r>
            <a:r>
              <a:rPr sz="10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Probe  Des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983859" y="4517135"/>
            <a:ext cx="42545" cy="67310"/>
          </a:xfrm>
          <a:custGeom>
            <a:avLst/>
            <a:gdLst/>
            <a:ahLst/>
            <a:cxnLst/>
            <a:rect l="l" t="t" r="r" b="b"/>
            <a:pathLst>
              <a:path w="42545" h="67310">
                <a:moveTo>
                  <a:pt x="10191" y="6857"/>
                </a:moveTo>
                <a:lnTo>
                  <a:pt x="2031" y="6857"/>
                </a:lnTo>
                <a:lnTo>
                  <a:pt x="35813" y="66801"/>
                </a:lnTo>
                <a:lnTo>
                  <a:pt x="42037" y="63245"/>
                </a:lnTo>
                <a:lnTo>
                  <a:pt x="10191" y="6857"/>
                </a:lnTo>
                <a:close/>
              </a:path>
              <a:path w="42545" h="67310">
                <a:moveTo>
                  <a:pt x="2286" y="0"/>
                </a:moveTo>
                <a:lnTo>
                  <a:pt x="0" y="8127"/>
                </a:lnTo>
                <a:lnTo>
                  <a:pt x="2031" y="6857"/>
                </a:lnTo>
                <a:lnTo>
                  <a:pt x="10191" y="6857"/>
                </a:lnTo>
                <a:lnTo>
                  <a:pt x="8254" y="3428"/>
                </a:lnTo>
                <a:lnTo>
                  <a:pt x="10287" y="2286"/>
                </a:lnTo>
                <a:lnTo>
                  <a:pt x="2286" y="0"/>
                </a:lnTo>
                <a:close/>
              </a:path>
            </a:pathLst>
          </a:custGeom>
          <a:solidFill>
            <a:srgbClr val="ACAC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86450" y="4490465"/>
            <a:ext cx="955675" cy="1393190"/>
          </a:xfrm>
          <a:custGeom>
            <a:avLst/>
            <a:gdLst/>
            <a:ahLst/>
            <a:cxnLst/>
            <a:rect l="l" t="t" r="r" b="b"/>
            <a:pathLst>
              <a:path w="955675" h="1393189">
                <a:moveTo>
                  <a:pt x="860044" y="0"/>
                </a:moveTo>
                <a:lnTo>
                  <a:pt x="95503" y="0"/>
                </a:lnTo>
                <a:lnTo>
                  <a:pt x="58346" y="7510"/>
                </a:lnTo>
                <a:lnTo>
                  <a:pt x="27987" y="27987"/>
                </a:lnTo>
                <a:lnTo>
                  <a:pt x="7510" y="58346"/>
                </a:lnTo>
                <a:lnTo>
                  <a:pt x="0" y="95503"/>
                </a:lnTo>
                <a:lnTo>
                  <a:pt x="0" y="1297381"/>
                </a:lnTo>
                <a:lnTo>
                  <a:pt x="7510" y="1334573"/>
                </a:lnTo>
                <a:lnTo>
                  <a:pt x="27987" y="1364946"/>
                </a:lnTo>
                <a:lnTo>
                  <a:pt x="58346" y="1385426"/>
                </a:lnTo>
                <a:lnTo>
                  <a:pt x="95503" y="1392935"/>
                </a:lnTo>
                <a:lnTo>
                  <a:pt x="860044" y="1392935"/>
                </a:lnTo>
                <a:lnTo>
                  <a:pt x="897201" y="1385426"/>
                </a:lnTo>
                <a:lnTo>
                  <a:pt x="927560" y="1364946"/>
                </a:lnTo>
                <a:lnTo>
                  <a:pt x="948037" y="1334573"/>
                </a:lnTo>
                <a:lnTo>
                  <a:pt x="955548" y="1297381"/>
                </a:lnTo>
                <a:lnTo>
                  <a:pt x="955548" y="95503"/>
                </a:lnTo>
                <a:lnTo>
                  <a:pt x="948037" y="58346"/>
                </a:lnTo>
                <a:lnTo>
                  <a:pt x="927560" y="27987"/>
                </a:lnTo>
                <a:lnTo>
                  <a:pt x="897201" y="7510"/>
                </a:lnTo>
                <a:lnTo>
                  <a:pt x="860044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86450" y="4490465"/>
            <a:ext cx="955675" cy="1393190"/>
          </a:xfrm>
          <a:custGeom>
            <a:avLst/>
            <a:gdLst/>
            <a:ahLst/>
            <a:cxnLst/>
            <a:rect l="l" t="t" r="r" b="b"/>
            <a:pathLst>
              <a:path w="955675" h="1393189">
                <a:moveTo>
                  <a:pt x="0" y="95503"/>
                </a:moveTo>
                <a:lnTo>
                  <a:pt x="7510" y="58346"/>
                </a:lnTo>
                <a:lnTo>
                  <a:pt x="27987" y="27987"/>
                </a:lnTo>
                <a:lnTo>
                  <a:pt x="58346" y="7510"/>
                </a:lnTo>
                <a:lnTo>
                  <a:pt x="95503" y="0"/>
                </a:lnTo>
                <a:lnTo>
                  <a:pt x="860044" y="0"/>
                </a:lnTo>
                <a:lnTo>
                  <a:pt x="897201" y="7510"/>
                </a:lnTo>
                <a:lnTo>
                  <a:pt x="927560" y="27987"/>
                </a:lnTo>
                <a:lnTo>
                  <a:pt x="948037" y="58346"/>
                </a:lnTo>
                <a:lnTo>
                  <a:pt x="955548" y="95503"/>
                </a:lnTo>
                <a:lnTo>
                  <a:pt x="955548" y="1297381"/>
                </a:lnTo>
                <a:lnTo>
                  <a:pt x="948037" y="1334573"/>
                </a:lnTo>
                <a:lnTo>
                  <a:pt x="927560" y="1364946"/>
                </a:lnTo>
                <a:lnTo>
                  <a:pt x="897201" y="1385426"/>
                </a:lnTo>
                <a:lnTo>
                  <a:pt x="860044" y="1392935"/>
                </a:lnTo>
                <a:lnTo>
                  <a:pt x="95503" y="1392935"/>
                </a:lnTo>
                <a:lnTo>
                  <a:pt x="58346" y="1385426"/>
                </a:lnTo>
                <a:lnTo>
                  <a:pt x="27987" y="1364946"/>
                </a:lnTo>
                <a:lnTo>
                  <a:pt x="7510" y="1334573"/>
                </a:lnTo>
                <a:lnTo>
                  <a:pt x="0" y="1297381"/>
                </a:lnTo>
                <a:lnTo>
                  <a:pt x="0" y="9550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33261" y="5087873"/>
            <a:ext cx="6597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6.</a:t>
            </a:r>
            <a:r>
              <a:rPr sz="10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857238" y="4484370"/>
            <a:ext cx="957580" cy="1393190"/>
          </a:xfrm>
          <a:custGeom>
            <a:avLst/>
            <a:gdLst/>
            <a:ahLst/>
            <a:cxnLst/>
            <a:rect l="l" t="t" r="r" b="b"/>
            <a:pathLst>
              <a:path w="957579" h="1393189">
                <a:moveTo>
                  <a:pt x="861313" y="0"/>
                </a:moveTo>
                <a:lnTo>
                  <a:pt x="95757" y="0"/>
                </a:lnTo>
                <a:lnTo>
                  <a:pt x="58453" y="7514"/>
                </a:lnTo>
                <a:lnTo>
                  <a:pt x="28019" y="28019"/>
                </a:lnTo>
                <a:lnTo>
                  <a:pt x="7514" y="58453"/>
                </a:lnTo>
                <a:lnTo>
                  <a:pt x="0" y="95757"/>
                </a:lnTo>
                <a:lnTo>
                  <a:pt x="0" y="1297228"/>
                </a:lnTo>
                <a:lnTo>
                  <a:pt x="7514" y="1334482"/>
                </a:lnTo>
                <a:lnTo>
                  <a:pt x="28019" y="1364903"/>
                </a:lnTo>
                <a:lnTo>
                  <a:pt x="58453" y="1385414"/>
                </a:lnTo>
                <a:lnTo>
                  <a:pt x="95757" y="1392935"/>
                </a:lnTo>
                <a:lnTo>
                  <a:pt x="861313" y="1392935"/>
                </a:lnTo>
                <a:lnTo>
                  <a:pt x="898618" y="1385414"/>
                </a:lnTo>
                <a:lnTo>
                  <a:pt x="929052" y="1364903"/>
                </a:lnTo>
                <a:lnTo>
                  <a:pt x="949557" y="1334482"/>
                </a:lnTo>
                <a:lnTo>
                  <a:pt x="957071" y="1297228"/>
                </a:lnTo>
                <a:lnTo>
                  <a:pt x="957071" y="95757"/>
                </a:lnTo>
                <a:lnTo>
                  <a:pt x="949557" y="58453"/>
                </a:lnTo>
                <a:lnTo>
                  <a:pt x="929052" y="28019"/>
                </a:lnTo>
                <a:lnTo>
                  <a:pt x="898618" y="7514"/>
                </a:lnTo>
                <a:lnTo>
                  <a:pt x="86131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57238" y="4484370"/>
            <a:ext cx="957580" cy="1393190"/>
          </a:xfrm>
          <a:custGeom>
            <a:avLst/>
            <a:gdLst/>
            <a:ahLst/>
            <a:cxnLst/>
            <a:rect l="l" t="t" r="r" b="b"/>
            <a:pathLst>
              <a:path w="957579" h="1393189">
                <a:moveTo>
                  <a:pt x="0" y="95757"/>
                </a:moveTo>
                <a:lnTo>
                  <a:pt x="7514" y="58453"/>
                </a:lnTo>
                <a:lnTo>
                  <a:pt x="28019" y="28019"/>
                </a:lnTo>
                <a:lnTo>
                  <a:pt x="58453" y="7514"/>
                </a:lnTo>
                <a:lnTo>
                  <a:pt x="95757" y="0"/>
                </a:lnTo>
                <a:lnTo>
                  <a:pt x="861313" y="0"/>
                </a:lnTo>
                <a:lnTo>
                  <a:pt x="898618" y="7514"/>
                </a:lnTo>
                <a:lnTo>
                  <a:pt x="929052" y="28019"/>
                </a:lnTo>
                <a:lnTo>
                  <a:pt x="949557" y="58453"/>
                </a:lnTo>
                <a:lnTo>
                  <a:pt x="957071" y="95757"/>
                </a:lnTo>
                <a:lnTo>
                  <a:pt x="957071" y="1297228"/>
                </a:lnTo>
                <a:lnTo>
                  <a:pt x="949557" y="1334482"/>
                </a:lnTo>
                <a:lnTo>
                  <a:pt x="929052" y="1364903"/>
                </a:lnTo>
                <a:lnTo>
                  <a:pt x="898618" y="1385414"/>
                </a:lnTo>
                <a:lnTo>
                  <a:pt x="861313" y="1392935"/>
                </a:lnTo>
                <a:lnTo>
                  <a:pt x="95757" y="1392935"/>
                </a:lnTo>
                <a:lnTo>
                  <a:pt x="58453" y="1385414"/>
                </a:lnTo>
                <a:lnTo>
                  <a:pt x="28019" y="1364903"/>
                </a:lnTo>
                <a:lnTo>
                  <a:pt x="7514" y="1334482"/>
                </a:lnTo>
                <a:lnTo>
                  <a:pt x="0" y="1297228"/>
                </a:lnTo>
                <a:lnTo>
                  <a:pt x="0" y="9575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967855" y="5082032"/>
            <a:ext cx="7372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7.</a:t>
            </a:r>
            <a:r>
              <a:rPr sz="1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Recovery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830439" y="5180965"/>
            <a:ext cx="37465" cy="12065"/>
          </a:xfrm>
          <a:custGeom>
            <a:avLst/>
            <a:gdLst/>
            <a:ahLst/>
            <a:cxnLst/>
            <a:rect l="l" t="t" r="r" b="b"/>
            <a:pathLst>
              <a:path w="37465" h="12064">
                <a:moveTo>
                  <a:pt x="0" y="2032"/>
                </a:moveTo>
                <a:lnTo>
                  <a:pt x="0" y="9143"/>
                </a:lnTo>
                <a:lnTo>
                  <a:pt x="31495" y="9525"/>
                </a:lnTo>
                <a:lnTo>
                  <a:pt x="31495" y="11811"/>
                </a:lnTo>
                <a:lnTo>
                  <a:pt x="37464" y="5968"/>
                </a:lnTo>
                <a:lnTo>
                  <a:pt x="33984" y="2412"/>
                </a:lnTo>
                <a:lnTo>
                  <a:pt x="31622" y="2412"/>
                </a:lnTo>
                <a:lnTo>
                  <a:pt x="0" y="2032"/>
                </a:lnTo>
                <a:close/>
              </a:path>
              <a:path w="37465" h="12064">
                <a:moveTo>
                  <a:pt x="31622" y="0"/>
                </a:moveTo>
                <a:lnTo>
                  <a:pt x="31622" y="2412"/>
                </a:lnTo>
                <a:lnTo>
                  <a:pt x="33984" y="2412"/>
                </a:lnTo>
                <a:lnTo>
                  <a:pt x="31622" y="0"/>
                </a:lnTo>
                <a:close/>
              </a:path>
            </a:pathLst>
          </a:custGeom>
          <a:solidFill>
            <a:srgbClr val="ACAC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84414" y="4496561"/>
            <a:ext cx="955675" cy="1393190"/>
          </a:xfrm>
          <a:custGeom>
            <a:avLst/>
            <a:gdLst/>
            <a:ahLst/>
            <a:cxnLst/>
            <a:rect l="l" t="t" r="r" b="b"/>
            <a:pathLst>
              <a:path w="955675" h="1393189">
                <a:moveTo>
                  <a:pt x="860043" y="0"/>
                </a:moveTo>
                <a:lnTo>
                  <a:pt x="95503" y="0"/>
                </a:lnTo>
                <a:lnTo>
                  <a:pt x="58346" y="7510"/>
                </a:lnTo>
                <a:lnTo>
                  <a:pt x="27987" y="27987"/>
                </a:lnTo>
                <a:lnTo>
                  <a:pt x="7510" y="58346"/>
                </a:lnTo>
                <a:lnTo>
                  <a:pt x="0" y="95504"/>
                </a:lnTo>
                <a:lnTo>
                  <a:pt x="0" y="1297381"/>
                </a:lnTo>
                <a:lnTo>
                  <a:pt x="7510" y="1334573"/>
                </a:lnTo>
                <a:lnTo>
                  <a:pt x="27987" y="1364946"/>
                </a:lnTo>
                <a:lnTo>
                  <a:pt x="58346" y="1385426"/>
                </a:lnTo>
                <a:lnTo>
                  <a:pt x="95503" y="1392936"/>
                </a:lnTo>
                <a:lnTo>
                  <a:pt x="860043" y="1392936"/>
                </a:lnTo>
                <a:lnTo>
                  <a:pt x="897201" y="1385426"/>
                </a:lnTo>
                <a:lnTo>
                  <a:pt x="927560" y="1364946"/>
                </a:lnTo>
                <a:lnTo>
                  <a:pt x="948037" y="1334573"/>
                </a:lnTo>
                <a:lnTo>
                  <a:pt x="955547" y="1297381"/>
                </a:lnTo>
                <a:lnTo>
                  <a:pt x="955547" y="95504"/>
                </a:lnTo>
                <a:lnTo>
                  <a:pt x="948037" y="58346"/>
                </a:lnTo>
                <a:lnTo>
                  <a:pt x="927560" y="27987"/>
                </a:lnTo>
                <a:lnTo>
                  <a:pt x="897201" y="7510"/>
                </a:lnTo>
                <a:lnTo>
                  <a:pt x="860043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84414" y="4496561"/>
            <a:ext cx="955675" cy="1393190"/>
          </a:xfrm>
          <a:custGeom>
            <a:avLst/>
            <a:gdLst/>
            <a:ahLst/>
            <a:cxnLst/>
            <a:rect l="l" t="t" r="r" b="b"/>
            <a:pathLst>
              <a:path w="955675" h="1393189">
                <a:moveTo>
                  <a:pt x="0" y="95504"/>
                </a:moveTo>
                <a:lnTo>
                  <a:pt x="7510" y="58346"/>
                </a:lnTo>
                <a:lnTo>
                  <a:pt x="27987" y="27987"/>
                </a:lnTo>
                <a:lnTo>
                  <a:pt x="58346" y="7510"/>
                </a:lnTo>
                <a:lnTo>
                  <a:pt x="95503" y="0"/>
                </a:lnTo>
                <a:lnTo>
                  <a:pt x="860043" y="0"/>
                </a:lnTo>
                <a:lnTo>
                  <a:pt x="897201" y="7510"/>
                </a:lnTo>
                <a:lnTo>
                  <a:pt x="927560" y="27987"/>
                </a:lnTo>
                <a:lnTo>
                  <a:pt x="948037" y="58346"/>
                </a:lnTo>
                <a:lnTo>
                  <a:pt x="955547" y="95504"/>
                </a:lnTo>
                <a:lnTo>
                  <a:pt x="955547" y="1297381"/>
                </a:lnTo>
                <a:lnTo>
                  <a:pt x="948037" y="1334573"/>
                </a:lnTo>
                <a:lnTo>
                  <a:pt x="927560" y="1364946"/>
                </a:lnTo>
                <a:lnTo>
                  <a:pt x="897201" y="1385426"/>
                </a:lnTo>
                <a:lnTo>
                  <a:pt x="860043" y="1392936"/>
                </a:lnTo>
                <a:lnTo>
                  <a:pt x="95503" y="1392936"/>
                </a:lnTo>
                <a:lnTo>
                  <a:pt x="58346" y="1385426"/>
                </a:lnTo>
                <a:lnTo>
                  <a:pt x="27987" y="1364946"/>
                </a:lnTo>
                <a:lnTo>
                  <a:pt x="7510" y="1334573"/>
                </a:lnTo>
                <a:lnTo>
                  <a:pt x="0" y="1297381"/>
                </a:lnTo>
                <a:lnTo>
                  <a:pt x="0" y="9550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056880" y="5028057"/>
            <a:ext cx="611505" cy="308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115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8.</a:t>
            </a: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115"/>
              </a:lnSpc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Handover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429497" y="6504323"/>
            <a:ext cx="19177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4811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 Concept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Operations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0886" y="2199894"/>
            <a:ext cx="1894839" cy="756285"/>
          </a:xfrm>
          <a:custGeom>
            <a:avLst/>
            <a:gdLst/>
            <a:ahLst/>
            <a:cxnLst/>
            <a:rect l="l" t="t" r="r" b="b"/>
            <a:pathLst>
              <a:path w="1894839" h="756285">
                <a:moveTo>
                  <a:pt x="1516380" y="0"/>
                </a:moveTo>
                <a:lnTo>
                  <a:pt x="0" y="0"/>
                </a:lnTo>
                <a:lnTo>
                  <a:pt x="377952" y="377951"/>
                </a:lnTo>
                <a:lnTo>
                  <a:pt x="0" y="755903"/>
                </a:lnTo>
                <a:lnTo>
                  <a:pt x="1516380" y="755903"/>
                </a:lnTo>
                <a:lnTo>
                  <a:pt x="1894332" y="377951"/>
                </a:lnTo>
                <a:lnTo>
                  <a:pt x="151638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0886" y="2199894"/>
            <a:ext cx="1894839" cy="756285"/>
          </a:xfrm>
          <a:custGeom>
            <a:avLst/>
            <a:gdLst/>
            <a:ahLst/>
            <a:cxnLst/>
            <a:rect l="l" t="t" r="r" b="b"/>
            <a:pathLst>
              <a:path w="1894839" h="756285">
                <a:moveTo>
                  <a:pt x="0" y="0"/>
                </a:moveTo>
                <a:lnTo>
                  <a:pt x="1516380" y="0"/>
                </a:lnTo>
                <a:lnTo>
                  <a:pt x="1894332" y="377951"/>
                </a:lnTo>
                <a:lnTo>
                  <a:pt x="1516380" y="755903"/>
                </a:lnTo>
                <a:lnTo>
                  <a:pt x="0" y="755903"/>
                </a:lnTo>
                <a:lnTo>
                  <a:pt x="377952" y="377951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68781" y="2348864"/>
            <a:ext cx="657225" cy="42418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17780">
              <a:lnSpc>
                <a:spcPts val="1460"/>
              </a:lnSpc>
              <a:spcBef>
                <a:spcPts val="33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0. Pre - 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8033" y="3005708"/>
            <a:ext cx="1505585" cy="4241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0" marR="5080" indent="-114300">
              <a:lnSpc>
                <a:spcPts val="1450"/>
              </a:lnSpc>
              <a:spcBef>
                <a:spcPts val="340"/>
              </a:spcBef>
              <a:buChar char="•"/>
              <a:tabLst>
                <a:tab pos="127000" algn="l"/>
              </a:tabLst>
            </a:pPr>
            <a:r>
              <a:rPr sz="1400" dirty="0">
                <a:latin typeface="Arial"/>
                <a:cs typeface="Arial"/>
              </a:rPr>
              <a:t>CanSat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Switched  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8033" y="3619880"/>
            <a:ext cx="1454785" cy="42227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0" marR="5080" indent="-114300">
              <a:lnSpc>
                <a:spcPts val="1440"/>
              </a:lnSpc>
              <a:spcBef>
                <a:spcPts val="350"/>
              </a:spcBef>
              <a:buChar char="•"/>
              <a:tabLst>
                <a:tab pos="127000" algn="l"/>
              </a:tabLst>
            </a:pPr>
            <a:r>
              <a:rPr sz="1400" spc="-20" dirty="0">
                <a:latin typeface="Arial"/>
                <a:cs typeface="Arial"/>
              </a:rPr>
              <a:t>Telemetry  </a:t>
            </a:r>
            <a:r>
              <a:rPr sz="1400" dirty="0">
                <a:latin typeface="Arial"/>
                <a:cs typeface="Arial"/>
              </a:rPr>
              <a:t>transmitting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start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08810" y="2199894"/>
            <a:ext cx="1894839" cy="756285"/>
          </a:xfrm>
          <a:custGeom>
            <a:avLst/>
            <a:gdLst/>
            <a:ahLst/>
            <a:cxnLst/>
            <a:rect l="l" t="t" r="r" b="b"/>
            <a:pathLst>
              <a:path w="1894839" h="756285">
                <a:moveTo>
                  <a:pt x="1516379" y="0"/>
                </a:moveTo>
                <a:lnTo>
                  <a:pt x="0" y="0"/>
                </a:lnTo>
                <a:lnTo>
                  <a:pt x="377951" y="377951"/>
                </a:lnTo>
                <a:lnTo>
                  <a:pt x="0" y="755903"/>
                </a:lnTo>
                <a:lnTo>
                  <a:pt x="1516379" y="755903"/>
                </a:lnTo>
                <a:lnTo>
                  <a:pt x="1894331" y="377951"/>
                </a:lnTo>
                <a:lnTo>
                  <a:pt x="1516379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08810" y="2199894"/>
            <a:ext cx="1894839" cy="756285"/>
          </a:xfrm>
          <a:custGeom>
            <a:avLst/>
            <a:gdLst/>
            <a:ahLst/>
            <a:cxnLst/>
            <a:rect l="l" t="t" r="r" b="b"/>
            <a:pathLst>
              <a:path w="1894839" h="756285">
                <a:moveTo>
                  <a:pt x="0" y="0"/>
                </a:moveTo>
                <a:lnTo>
                  <a:pt x="1516379" y="0"/>
                </a:lnTo>
                <a:lnTo>
                  <a:pt x="1894331" y="377951"/>
                </a:lnTo>
                <a:lnTo>
                  <a:pt x="1516379" y="755903"/>
                </a:lnTo>
                <a:lnTo>
                  <a:pt x="0" y="755903"/>
                </a:lnTo>
                <a:lnTo>
                  <a:pt x="377951" y="377951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47670" y="2440939"/>
            <a:ext cx="85534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1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Launch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96236" y="3005708"/>
            <a:ext cx="1457960" cy="6083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0" marR="5080" indent="-114300">
              <a:lnSpc>
                <a:spcPts val="1450"/>
              </a:lnSpc>
              <a:spcBef>
                <a:spcPts val="340"/>
              </a:spcBef>
              <a:buChar char="•"/>
              <a:tabLst>
                <a:tab pos="127000" algn="l"/>
              </a:tabLst>
            </a:pPr>
            <a:r>
              <a:rPr sz="1400" dirty="0">
                <a:latin typeface="Arial"/>
                <a:cs typeface="Arial"/>
              </a:rPr>
              <a:t>CanSat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insertion  in Rocket  </a:t>
            </a:r>
            <a:r>
              <a:rPr sz="1400" spc="-5" dirty="0">
                <a:latin typeface="Arial"/>
                <a:cs typeface="Arial"/>
              </a:rPr>
              <a:t>Payload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96236" y="3802760"/>
            <a:ext cx="1306830" cy="4241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0" marR="5080" indent="-114300">
              <a:lnSpc>
                <a:spcPts val="1450"/>
              </a:lnSpc>
              <a:spcBef>
                <a:spcPts val="340"/>
              </a:spcBef>
              <a:buChar char="•"/>
              <a:tabLst>
                <a:tab pos="127000" algn="l"/>
              </a:tabLst>
            </a:pPr>
            <a:r>
              <a:rPr sz="1400" dirty="0">
                <a:latin typeface="Arial"/>
                <a:cs typeface="Arial"/>
              </a:rPr>
              <a:t>Rocket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ignition  and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ascension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96236" y="4417314"/>
            <a:ext cx="15163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indent="-114300">
              <a:lnSpc>
                <a:spcPct val="100000"/>
              </a:lnSpc>
              <a:spcBef>
                <a:spcPts val="100"/>
              </a:spcBef>
              <a:buChar char="•"/>
              <a:tabLst>
                <a:tab pos="127000" algn="l"/>
              </a:tabLst>
            </a:pPr>
            <a:r>
              <a:rPr sz="1400" dirty="0">
                <a:latin typeface="Arial"/>
                <a:cs typeface="Arial"/>
              </a:rPr>
              <a:t>Apogee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Reached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86734" y="2199894"/>
            <a:ext cx="1894839" cy="756285"/>
          </a:xfrm>
          <a:custGeom>
            <a:avLst/>
            <a:gdLst/>
            <a:ahLst/>
            <a:cxnLst/>
            <a:rect l="l" t="t" r="r" b="b"/>
            <a:pathLst>
              <a:path w="1894839" h="756285">
                <a:moveTo>
                  <a:pt x="1516379" y="0"/>
                </a:moveTo>
                <a:lnTo>
                  <a:pt x="0" y="0"/>
                </a:lnTo>
                <a:lnTo>
                  <a:pt x="377951" y="377951"/>
                </a:lnTo>
                <a:lnTo>
                  <a:pt x="0" y="755903"/>
                </a:lnTo>
                <a:lnTo>
                  <a:pt x="1516379" y="755903"/>
                </a:lnTo>
                <a:lnTo>
                  <a:pt x="1894331" y="377951"/>
                </a:lnTo>
                <a:lnTo>
                  <a:pt x="1516379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86734" y="2199894"/>
            <a:ext cx="1894839" cy="756285"/>
          </a:xfrm>
          <a:custGeom>
            <a:avLst/>
            <a:gdLst/>
            <a:ahLst/>
            <a:cxnLst/>
            <a:rect l="l" t="t" r="r" b="b"/>
            <a:pathLst>
              <a:path w="1894839" h="756285">
                <a:moveTo>
                  <a:pt x="0" y="0"/>
                </a:moveTo>
                <a:lnTo>
                  <a:pt x="1516379" y="0"/>
                </a:lnTo>
                <a:lnTo>
                  <a:pt x="1894331" y="377951"/>
                </a:lnTo>
                <a:lnTo>
                  <a:pt x="1516379" y="755903"/>
                </a:lnTo>
                <a:lnTo>
                  <a:pt x="0" y="755903"/>
                </a:lnTo>
                <a:lnTo>
                  <a:pt x="377951" y="377951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034154" y="2348864"/>
            <a:ext cx="1036955" cy="42418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283210">
              <a:lnSpc>
                <a:spcPts val="1460"/>
              </a:lnSpc>
              <a:spcBef>
                <a:spcPts val="33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2.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HS 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74160" y="3005708"/>
            <a:ext cx="1475740" cy="4241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0" marR="5080" indent="-114300">
              <a:lnSpc>
                <a:spcPts val="1450"/>
              </a:lnSpc>
              <a:spcBef>
                <a:spcPts val="340"/>
              </a:spcBef>
              <a:buChar char="•"/>
              <a:tabLst>
                <a:tab pos="127000" algn="l"/>
              </a:tabLst>
            </a:pPr>
            <a:r>
              <a:rPr sz="1400" dirty="0">
                <a:latin typeface="Arial"/>
                <a:cs typeface="Arial"/>
              </a:rPr>
              <a:t>Rocket and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nose  cone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separation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74160" y="3619880"/>
            <a:ext cx="1504315" cy="60706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0" marR="5080" indent="-114300">
              <a:lnSpc>
                <a:spcPct val="86100"/>
              </a:lnSpc>
              <a:spcBef>
                <a:spcPts val="335"/>
              </a:spcBef>
              <a:buChar char="•"/>
              <a:tabLst>
                <a:tab pos="127000" algn="l"/>
              </a:tabLst>
            </a:pPr>
            <a:r>
              <a:rPr sz="1400" dirty="0">
                <a:latin typeface="Arial"/>
                <a:cs typeface="Arial"/>
              </a:rPr>
              <a:t>CanSat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deployed  </a:t>
            </a:r>
            <a:r>
              <a:rPr sz="1400" dirty="0">
                <a:latin typeface="Arial"/>
                <a:cs typeface="Arial"/>
              </a:rPr>
              <a:t>from rocket  </a:t>
            </a:r>
            <a:r>
              <a:rPr sz="1400" spc="-5" dirty="0">
                <a:latin typeface="Arial"/>
                <a:cs typeface="Arial"/>
              </a:rPr>
              <a:t>Payload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74160" y="4417314"/>
            <a:ext cx="10477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indent="-114300">
              <a:lnSpc>
                <a:spcPct val="100000"/>
              </a:lnSpc>
              <a:spcBef>
                <a:spcPts val="100"/>
              </a:spcBef>
              <a:buChar char="•"/>
              <a:tabLst>
                <a:tab pos="127000" algn="l"/>
              </a:tabLst>
            </a:pPr>
            <a:r>
              <a:rPr sz="1400" spc="-5" dirty="0">
                <a:latin typeface="Arial"/>
                <a:cs typeface="Arial"/>
              </a:rPr>
              <a:t>HS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deploys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74160" y="4847082"/>
            <a:ext cx="1475740" cy="42227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0" marR="5080" indent="-114300">
              <a:lnSpc>
                <a:spcPts val="1440"/>
              </a:lnSpc>
              <a:spcBef>
                <a:spcPts val="350"/>
              </a:spcBef>
              <a:buChar char="•"/>
              <a:tabLst>
                <a:tab pos="127000" algn="l"/>
              </a:tabLst>
            </a:pPr>
            <a:r>
              <a:rPr sz="1400" dirty="0">
                <a:latin typeface="Arial"/>
                <a:cs typeface="Arial"/>
              </a:rPr>
              <a:t>Rocket and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nose  cone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descent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264658" y="2199894"/>
            <a:ext cx="1894839" cy="756285"/>
          </a:xfrm>
          <a:custGeom>
            <a:avLst/>
            <a:gdLst/>
            <a:ahLst/>
            <a:cxnLst/>
            <a:rect l="l" t="t" r="r" b="b"/>
            <a:pathLst>
              <a:path w="1894840" h="756285">
                <a:moveTo>
                  <a:pt x="1516380" y="0"/>
                </a:moveTo>
                <a:lnTo>
                  <a:pt x="0" y="0"/>
                </a:lnTo>
                <a:lnTo>
                  <a:pt x="377951" y="377951"/>
                </a:lnTo>
                <a:lnTo>
                  <a:pt x="0" y="755903"/>
                </a:lnTo>
                <a:lnTo>
                  <a:pt x="1516380" y="755903"/>
                </a:lnTo>
                <a:lnTo>
                  <a:pt x="1894332" y="377951"/>
                </a:lnTo>
                <a:lnTo>
                  <a:pt x="151638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64658" y="2199894"/>
            <a:ext cx="1894839" cy="756285"/>
          </a:xfrm>
          <a:custGeom>
            <a:avLst/>
            <a:gdLst/>
            <a:ahLst/>
            <a:cxnLst/>
            <a:rect l="l" t="t" r="r" b="b"/>
            <a:pathLst>
              <a:path w="1894840" h="756285">
                <a:moveTo>
                  <a:pt x="0" y="0"/>
                </a:moveTo>
                <a:lnTo>
                  <a:pt x="1516380" y="0"/>
                </a:lnTo>
                <a:lnTo>
                  <a:pt x="1894332" y="377951"/>
                </a:lnTo>
                <a:lnTo>
                  <a:pt x="1516380" y="755903"/>
                </a:lnTo>
                <a:lnTo>
                  <a:pt x="0" y="755903"/>
                </a:lnTo>
                <a:lnTo>
                  <a:pt x="377951" y="377951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812663" y="2348864"/>
            <a:ext cx="836294" cy="42418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71755" marR="5080" indent="-59690">
              <a:lnSpc>
                <a:spcPts val="1460"/>
              </a:lnSpc>
              <a:spcBef>
                <a:spcPts val="33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3.</a:t>
            </a:r>
            <a:r>
              <a:rPr sz="1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CanSat  Descent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52084" y="3005708"/>
            <a:ext cx="1408430" cy="6083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0" marR="5080" indent="-114300">
              <a:lnSpc>
                <a:spcPts val="1450"/>
              </a:lnSpc>
              <a:spcBef>
                <a:spcPts val="340"/>
              </a:spcBef>
              <a:buChar char="•"/>
              <a:tabLst>
                <a:tab pos="127000" algn="l"/>
              </a:tabLst>
            </a:pPr>
            <a:r>
              <a:rPr sz="1400" dirty="0">
                <a:latin typeface="Arial"/>
                <a:cs typeface="Arial"/>
              </a:rPr>
              <a:t>CanSat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descent  </a:t>
            </a:r>
            <a:r>
              <a:rPr sz="1400" spc="-5" dirty="0">
                <a:latin typeface="Arial"/>
                <a:cs typeface="Arial"/>
              </a:rPr>
              <a:t>with </a:t>
            </a:r>
            <a:r>
              <a:rPr sz="1400" dirty="0">
                <a:latin typeface="Arial"/>
                <a:cs typeface="Arial"/>
              </a:rPr>
              <a:t>Heatshield  </a:t>
            </a:r>
            <a:r>
              <a:rPr sz="1400" spc="-5" dirty="0">
                <a:latin typeface="Arial"/>
                <a:cs typeface="Arial"/>
              </a:rPr>
              <a:t>deployed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42581" y="2199894"/>
            <a:ext cx="1894839" cy="756285"/>
          </a:xfrm>
          <a:custGeom>
            <a:avLst/>
            <a:gdLst/>
            <a:ahLst/>
            <a:cxnLst/>
            <a:rect l="l" t="t" r="r" b="b"/>
            <a:pathLst>
              <a:path w="1894840" h="756285">
                <a:moveTo>
                  <a:pt x="1516379" y="0"/>
                </a:moveTo>
                <a:lnTo>
                  <a:pt x="0" y="0"/>
                </a:lnTo>
                <a:lnTo>
                  <a:pt x="377951" y="377951"/>
                </a:lnTo>
                <a:lnTo>
                  <a:pt x="0" y="755903"/>
                </a:lnTo>
                <a:lnTo>
                  <a:pt x="1516379" y="755903"/>
                </a:lnTo>
                <a:lnTo>
                  <a:pt x="1894332" y="377951"/>
                </a:lnTo>
                <a:lnTo>
                  <a:pt x="1516379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42581" y="2199894"/>
            <a:ext cx="1894839" cy="756285"/>
          </a:xfrm>
          <a:custGeom>
            <a:avLst/>
            <a:gdLst/>
            <a:ahLst/>
            <a:cxnLst/>
            <a:rect l="l" t="t" r="r" b="b"/>
            <a:pathLst>
              <a:path w="1894840" h="756285">
                <a:moveTo>
                  <a:pt x="0" y="0"/>
                </a:moveTo>
                <a:lnTo>
                  <a:pt x="1516379" y="0"/>
                </a:lnTo>
                <a:lnTo>
                  <a:pt x="1894332" y="377951"/>
                </a:lnTo>
                <a:lnTo>
                  <a:pt x="1516379" y="755903"/>
                </a:lnTo>
                <a:lnTo>
                  <a:pt x="0" y="755903"/>
                </a:lnTo>
                <a:lnTo>
                  <a:pt x="377951" y="377951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559167" y="2348864"/>
            <a:ext cx="699770" cy="42418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39370">
              <a:lnSpc>
                <a:spcPts val="1460"/>
              </a:lnSpc>
              <a:spcBef>
                <a:spcPts val="33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4.1.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HS 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elease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429497" y="6504323"/>
            <a:ext cx="19177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16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30008" y="3005708"/>
            <a:ext cx="1474470" cy="4241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0" marR="5080" indent="-114300">
              <a:lnSpc>
                <a:spcPts val="1450"/>
              </a:lnSpc>
              <a:spcBef>
                <a:spcPts val="340"/>
              </a:spcBef>
              <a:buChar char="•"/>
              <a:tabLst>
                <a:tab pos="127000" algn="l"/>
              </a:tabLst>
            </a:pPr>
            <a:r>
              <a:rPr sz="1400" dirty="0">
                <a:latin typeface="Arial"/>
                <a:cs typeface="Arial"/>
              </a:rPr>
              <a:t>300 m altitude  sensed by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Probe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30008" y="3619880"/>
            <a:ext cx="11195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indent="-114300">
              <a:lnSpc>
                <a:spcPct val="100000"/>
              </a:lnSpc>
              <a:spcBef>
                <a:spcPts val="100"/>
              </a:spcBef>
              <a:buChar char="•"/>
              <a:tabLst>
                <a:tab pos="127000" algn="l"/>
              </a:tabLst>
            </a:pPr>
            <a:r>
              <a:rPr sz="1400" spc="-5" dirty="0">
                <a:latin typeface="Arial"/>
                <a:cs typeface="Arial"/>
              </a:rPr>
              <a:t>HS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released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30008" y="4047819"/>
            <a:ext cx="1536065" cy="424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0" indent="-114300">
              <a:lnSpc>
                <a:spcPts val="1570"/>
              </a:lnSpc>
              <a:spcBef>
                <a:spcPts val="105"/>
              </a:spcBef>
              <a:buChar char="•"/>
              <a:tabLst>
                <a:tab pos="127000" algn="l"/>
              </a:tabLst>
            </a:pPr>
            <a:r>
              <a:rPr sz="1400" dirty="0">
                <a:latin typeface="Arial"/>
                <a:cs typeface="Arial"/>
              </a:rPr>
              <a:t>Release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captured</a:t>
            </a:r>
            <a:endParaRPr sz="1400">
              <a:latin typeface="Arial"/>
              <a:cs typeface="Arial"/>
            </a:endParaRPr>
          </a:p>
          <a:p>
            <a:pPr marL="127000">
              <a:lnSpc>
                <a:spcPts val="1570"/>
              </a:lnSpc>
            </a:pPr>
            <a:r>
              <a:rPr sz="1400" dirty="0">
                <a:latin typeface="Arial"/>
                <a:cs typeface="Arial"/>
              </a:rPr>
              <a:t>by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Camera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4811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 Concept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Operations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2409" y="1821942"/>
            <a:ext cx="1910080" cy="763905"/>
          </a:xfrm>
          <a:custGeom>
            <a:avLst/>
            <a:gdLst/>
            <a:ahLst/>
            <a:cxnLst/>
            <a:rect l="l" t="t" r="r" b="b"/>
            <a:pathLst>
              <a:path w="1910080" h="763905">
                <a:moveTo>
                  <a:pt x="1527810" y="0"/>
                </a:moveTo>
                <a:lnTo>
                  <a:pt x="0" y="0"/>
                </a:lnTo>
                <a:lnTo>
                  <a:pt x="381762" y="381762"/>
                </a:lnTo>
                <a:lnTo>
                  <a:pt x="0" y="763524"/>
                </a:lnTo>
                <a:lnTo>
                  <a:pt x="1527810" y="763524"/>
                </a:lnTo>
                <a:lnTo>
                  <a:pt x="1909571" y="381762"/>
                </a:lnTo>
                <a:lnTo>
                  <a:pt x="152781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2409" y="1821942"/>
            <a:ext cx="1910080" cy="763905"/>
          </a:xfrm>
          <a:custGeom>
            <a:avLst/>
            <a:gdLst/>
            <a:ahLst/>
            <a:cxnLst/>
            <a:rect l="l" t="t" r="r" b="b"/>
            <a:pathLst>
              <a:path w="1910080" h="763905">
                <a:moveTo>
                  <a:pt x="0" y="0"/>
                </a:moveTo>
                <a:lnTo>
                  <a:pt x="1527810" y="0"/>
                </a:lnTo>
                <a:lnTo>
                  <a:pt x="1909571" y="381762"/>
                </a:lnTo>
                <a:lnTo>
                  <a:pt x="1527810" y="763524"/>
                </a:lnTo>
                <a:lnTo>
                  <a:pt x="0" y="763524"/>
                </a:lnTo>
                <a:lnTo>
                  <a:pt x="381762" y="381762"/>
                </a:lnTo>
                <a:lnTo>
                  <a:pt x="0" y="0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9557" y="1860550"/>
            <a:ext cx="1507490" cy="1422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6135">
              <a:lnSpc>
                <a:spcPts val="1675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4.2.</a:t>
            </a:r>
            <a:endParaRPr sz="1500">
              <a:latin typeface="Arial"/>
              <a:cs typeface="Arial"/>
            </a:endParaRPr>
          </a:p>
          <a:p>
            <a:pPr marL="477520" marR="5080" algn="ctr">
              <a:lnSpc>
                <a:spcPts val="1560"/>
              </a:lnSpc>
              <a:spcBef>
                <a:spcPts val="125"/>
              </a:spcBef>
            </a:pP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Parachute  De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500" spc="-2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men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500">
              <a:latin typeface="Arial"/>
              <a:cs typeface="Arial"/>
            </a:endParaRPr>
          </a:p>
          <a:p>
            <a:pPr marL="127000" marR="173355" indent="-114300">
              <a:lnSpc>
                <a:spcPct val="86300"/>
              </a:lnSpc>
              <a:spcBef>
                <a:spcPts val="141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Arial"/>
                <a:cs typeface="Arial"/>
              </a:rPr>
              <a:t>300 </a:t>
            </a:r>
            <a:r>
              <a:rPr sz="1500" dirty="0">
                <a:latin typeface="Arial"/>
                <a:cs typeface="Arial"/>
              </a:rPr>
              <a:t>m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altitude  </a:t>
            </a:r>
            <a:r>
              <a:rPr sz="1500" spc="-5" dirty="0">
                <a:latin typeface="Arial"/>
                <a:cs typeface="Arial"/>
              </a:rPr>
              <a:t>sensed by  Probe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9557" y="3488817"/>
            <a:ext cx="1010919" cy="45085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0" marR="5080" indent="-114300">
              <a:lnSpc>
                <a:spcPts val="1550"/>
              </a:lnSpc>
              <a:spcBef>
                <a:spcPts val="36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Arial"/>
                <a:cs typeface="Arial"/>
              </a:rPr>
              <a:t>Par</a:t>
            </a:r>
            <a:r>
              <a:rPr sz="1500" dirty="0">
                <a:latin typeface="Arial"/>
                <a:cs typeface="Arial"/>
              </a:rPr>
              <a:t>ac</a:t>
            </a:r>
            <a:r>
              <a:rPr sz="1500" spc="-5" dirty="0">
                <a:latin typeface="Arial"/>
                <a:cs typeface="Arial"/>
              </a:rPr>
              <a:t>hu</a:t>
            </a:r>
            <a:r>
              <a:rPr sz="1500" dirty="0">
                <a:latin typeface="Arial"/>
                <a:cs typeface="Arial"/>
              </a:rPr>
              <a:t>te  </a:t>
            </a:r>
            <a:r>
              <a:rPr sz="1500" spc="-5" dirty="0">
                <a:latin typeface="Arial"/>
                <a:cs typeface="Arial"/>
              </a:rPr>
              <a:t>deployed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25573" y="1821942"/>
            <a:ext cx="1910080" cy="763905"/>
          </a:xfrm>
          <a:custGeom>
            <a:avLst/>
            <a:gdLst/>
            <a:ahLst/>
            <a:cxnLst/>
            <a:rect l="l" t="t" r="r" b="b"/>
            <a:pathLst>
              <a:path w="1910079" h="763905">
                <a:moveTo>
                  <a:pt x="1527810" y="0"/>
                </a:moveTo>
                <a:lnTo>
                  <a:pt x="0" y="0"/>
                </a:lnTo>
                <a:lnTo>
                  <a:pt x="381762" y="381762"/>
                </a:lnTo>
                <a:lnTo>
                  <a:pt x="0" y="763524"/>
                </a:lnTo>
                <a:lnTo>
                  <a:pt x="1527810" y="763524"/>
                </a:lnTo>
                <a:lnTo>
                  <a:pt x="1909572" y="381762"/>
                </a:lnTo>
                <a:lnTo>
                  <a:pt x="152781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25573" y="1821942"/>
            <a:ext cx="1910080" cy="763905"/>
          </a:xfrm>
          <a:custGeom>
            <a:avLst/>
            <a:gdLst/>
            <a:ahLst/>
            <a:cxnLst/>
            <a:rect l="l" t="t" r="r" b="b"/>
            <a:pathLst>
              <a:path w="1910079" h="763905">
                <a:moveTo>
                  <a:pt x="0" y="0"/>
                </a:moveTo>
                <a:lnTo>
                  <a:pt x="1527810" y="0"/>
                </a:lnTo>
                <a:lnTo>
                  <a:pt x="1909572" y="381762"/>
                </a:lnTo>
                <a:lnTo>
                  <a:pt x="1527810" y="763524"/>
                </a:lnTo>
                <a:lnTo>
                  <a:pt x="0" y="763524"/>
                </a:lnTo>
                <a:lnTo>
                  <a:pt x="381762" y="38176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525014" y="1959355"/>
            <a:ext cx="746760" cy="45085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2860" marR="5080" indent="-10795">
              <a:lnSpc>
                <a:spcPts val="1550"/>
              </a:lnSpc>
              <a:spcBef>
                <a:spcPts val="360"/>
              </a:spcBef>
            </a:pP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5.</a:t>
            </a:r>
            <a:r>
              <a:rPr sz="15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Probe  De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sc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12366" y="2633853"/>
            <a:ext cx="1402715" cy="45085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0" marR="5080" indent="-114300">
              <a:lnSpc>
                <a:spcPts val="1550"/>
              </a:lnSpc>
              <a:spcBef>
                <a:spcPts val="36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Arial"/>
                <a:cs typeface="Arial"/>
              </a:rPr>
              <a:t>Probe descent  with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Parachute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12366" y="3290696"/>
            <a:ext cx="1535430" cy="45212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0" marR="5080" indent="-114300">
              <a:lnSpc>
                <a:spcPts val="1560"/>
              </a:lnSpc>
              <a:spcBef>
                <a:spcPts val="35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Arial"/>
                <a:cs typeface="Arial"/>
              </a:rPr>
              <a:t>HS tumble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down  on </a:t>
            </a:r>
            <a:r>
              <a:rPr sz="1500" dirty="0">
                <a:latin typeface="Arial"/>
                <a:cs typeface="Arial"/>
              </a:rPr>
              <a:t>its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own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12366" y="3947921"/>
            <a:ext cx="1134745" cy="64897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0" marR="5080" indent="-114300">
              <a:lnSpc>
                <a:spcPct val="86300"/>
              </a:lnSpc>
              <a:spcBef>
                <a:spcPts val="345"/>
              </a:spcBef>
              <a:buChar char="•"/>
              <a:tabLst>
                <a:tab pos="127000" algn="l"/>
              </a:tabLst>
            </a:pPr>
            <a:r>
              <a:rPr sz="1500" dirty="0">
                <a:latin typeface="Arial"/>
                <a:cs typeface="Arial"/>
              </a:rPr>
              <a:t>Descent  captured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by  </a:t>
            </a:r>
            <a:r>
              <a:rPr sz="1500" dirty="0">
                <a:latin typeface="Arial"/>
                <a:cs typeface="Arial"/>
              </a:rPr>
              <a:t>Camera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18738" y="1821942"/>
            <a:ext cx="1908175" cy="763905"/>
          </a:xfrm>
          <a:custGeom>
            <a:avLst/>
            <a:gdLst/>
            <a:ahLst/>
            <a:cxnLst/>
            <a:rect l="l" t="t" r="r" b="b"/>
            <a:pathLst>
              <a:path w="1908175" h="763905">
                <a:moveTo>
                  <a:pt x="1526286" y="0"/>
                </a:moveTo>
                <a:lnTo>
                  <a:pt x="0" y="0"/>
                </a:lnTo>
                <a:lnTo>
                  <a:pt x="381762" y="381762"/>
                </a:lnTo>
                <a:lnTo>
                  <a:pt x="0" y="763524"/>
                </a:lnTo>
                <a:lnTo>
                  <a:pt x="1526286" y="763524"/>
                </a:lnTo>
                <a:lnTo>
                  <a:pt x="1908048" y="381762"/>
                </a:lnTo>
                <a:lnTo>
                  <a:pt x="1526286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18738" y="1821942"/>
            <a:ext cx="1908175" cy="763905"/>
          </a:xfrm>
          <a:custGeom>
            <a:avLst/>
            <a:gdLst/>
            <a:ahLst/>
            <a:cxnLst/>
            <a:rect l="l" t="t" r="r" b="b"/>
            <a:pathLst>
              <a:path w="1908175" h="763905">
                <a:moveTo>
                  <a:pt x="0" y="0"/>
                </a:moveTo>
                <a:lnTo>
                  <a:pt x="1526286" y="0"/>
                </a:lnTo>
                <a:lnTo>
                  <a:pt x="1908048" y="381762"/>
                </a:lnTo>
                <a:lnTo>
                  <a:pt x="1526286" y="763524"/>
                </a:lnTo>
                <a:lnTo>
                  <a:pt x="0" y="763524"/>
                </a:lnTo>
                <a:lnTo>
                  <a:pt x="381762" y="38176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32579" y="2057780"/>
            <a:ext cx="9182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6.</a:t>
            </a:r>
            <a:r>
              <a:rPr sz="15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Landing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05529" y="2633853"/>
            <a:ext cx="1127760" cy="64897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0" marR="5080" indent="-114300">
              <a:lnSpc>
                <a:spcPct val="86300"/>
              </a:lnSpc>
              <a:spcBef>
                <a:spcPts val="345"/>
              </a:spcBef>
              <a:buChar char="•"/>
              <a:tabLst>
                <a:tab pos="127000" algn="l"/>
              </a:tabLst>
            </a:pPr>
            <a:r>
              <a:rPr sz="1500" spc="-20" dirty="0">
                <a:latin typeface="Arial"/>
                <a:cs typeface="Arial"/>
              </a:rPr>
              <a:t>Telemetry  </a:t>
            </a:r>
            <a:r>
              <a:rPr sz="1500" dirty="0">
                <a:latin typeface="Arial"/>
                <a:cs typeface="Arial"/>
              </a:rPr>
              <a:t>t</a:t>
            </a:r>
            <a:r>
              <a:rPr sz="1500" spc="5" dirty="0">
                <a:latin typeface="Arial"/>
                <a:cs typeface="Arial"/>
              </a:rPr>
              <a:t>r</a:t>
            </a:r>
            <a:r>
              <a:rPr sz="1500" spc="-5" dirty="0">
                <a:latin typeface="Arial"/>
                <a:cs typeface="Arial"/>
              </a:rPr>
              <a:t>an</a:t>
            </a:r>
            <a:r>
              <a:rPr sz="1500" dirty="0">
                <a:latin typeface="Arial"/>
                <a:cs typeface="Arial"/>
              </a:rPr>
              <a:t>smit</a:t>
            </a:r>
            <a:r>
              <a:rPr sz="1500" spc="5" dirty="0">
                <a:latin typeface="Arial"/>
                <a:cs typeface="Arial"/>
              </a:rPr>
              <a:t>t</a:t>
            </a:r>
            <a:r>
              <a:rPr sz="1500" spc="-5" dirty="0">
                <a:latin typeface="Arial"/>
                <a:cs typeface="Arial"/>
              </a:rPr>
              <a:t>ing  Stop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05529" y="3488817"/>
            <a:ext cx="1326515" cy="45085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0" marR="5080" indent="-114300">
              <a:lnSpc>
                <a:spcPts val="1550"/>
              </a:lnSpc>
              <a:spcBef>
                <a:spcPts val="36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Arial"/>
                <a:cs typeface="Arial"/>
              </a:rPr>
              <a:t>Audio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Beacon  Activation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10378" y="1821942"/>
            <a:ext cx="1910080" cy="763905"/>
          </a:xfrm>
          <a:custGeom>
            <a:avLst/>
            <a:gdLst/>
            <a:ahLst/>
            <a:cxnLst/>
            <a:rect l="l" t="t" r="r" b="b"/>
            <a:pathLst>
              <a:path w="1910079" h="763905">
                <a:moveTo>
                  <a:pt x="1527810" y="0"/>
                </a:moveTo>
                <a:lnTo>
                  <a:pt x="0" y="0"/>
                </a:lnTo>
                <a:lnTo>
                  <a:pt x="381762" y="381762"/>
                </a:lnTo>
                <a:lnTo>
                  <a:pt x="0" y="763524"/>
                </a:lnTo>
                <a:lnTo>
                  <a:pt x="1527810" y="763524"/>
                </a:lnTo>
                <a:lnTo>
                  <a:pt x="1909572" y="381762"/>
                </a:lnTo>
                <a:lnTo>
                  <a:pt x="152781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10378" y="1821942"/>
            <a:ext cx="1910080" cy="763905"/>
          </a:xfrm>
          <a:custGeom>
            <a:avLst/>
            <a:gdLst/>
            <a:ahLst/>
            <a:cxnLst/>
            <a:rect l="l" t="t" r="r" b="b"/>
            <a:pathLst>
              <a:path w="1910079" h="763905">
                <a:moveTo>
                  <a:pt x="0" y="0"/>
                </a:moveTo>
                <a:lnTo>
                  <a:pt x="1527810" y="0"/>
                </a:lnTo>
                <a:lnTo>
                  <a:pt x="1909572" y="381762"/>
                </a:lnTo>
                <a:lnTo>
                  <a:pt x="1527810" y="763524"/>
                </a:lnTo>
                <a:lnTo>
                  <a:pt x="0" y="763524"/>
                </a:lnTo>
                <a:lnTo>
                  <a:pt x="381762" y="38176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764784" y="2057780"/>
            <a:ext cx="10414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7.</a:t>
            </a:r>
            <a:r>
              <a:rPr sz="15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Recovery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98440" y="2633853"/>
            <a:ext cx="1326515" cy="45085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0" marR="5080" indent="-114300">
              <a:lnSpc>
                <a:spcPts val="1550"/>
              </a:lnSpc>
              <a:spcBef>
                <a:spcPts val="36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Arial"/>
                <a:cs typeface="Arial"/>
              </a:rPr>
              <a:t>Audio</a:t>
            </a:r>
            <a:r>
              <a:rPr sz="1500" spc="-7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Beacon  Operational</a:t>
            </a:r>
            <a:endParaRPr sz="15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98440" y="3290696"/>
            <a:ext cx="1334770" cy="64897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0" marR="5080" indent="-114300">
              <a:lnSpc>
                <a:spcPct val="86300"/>
              </a:lnSpc>
              <a:spcBef>
                <a:spcPts val="34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Arial"/>
                <a:cs typeface="Arial"/>
              </a:rPr>
              <a:t>All systems  recovered  </a:t>
            </a:r>
            <a:r>
              <a:rPr sz="1500" dirty="0">
                <a:latin typeface="Arial"/>
                <a:cs typeface="Arial"/>
              </a:rPr>
              <a:t>(including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HS)</a:t>
            </a:r>
            <a:endParaRPr sz="15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98440" y="4146042"/>
            <a:ext cx="1142365" cy="45085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0" marR="5080" indent="-114300">
              <a:lnSpc>
                <a:spcPts val="1550"/>
              </a:lnSpc>
              <a:spcBef>
                <a:spcPts val="359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Arial"/>
                <a:cs typeface="Arial"/>
              </a:rPr>
              <a:t>CanSat  switched</a:t>
            </a:r>
            <a:r>
              <a:rPr sz="1500" spc="-85" dirty="0">
                <a:latin typeface="Arial"/>
                <a:cs typeface="Arial"/>
              </a:rPr>
              <a:t> </a:t>
            </a:r>
            <a:r>
              <a:rPr sz="1500" spc="-10" dirty="0">
                <a:latin typeface="Arial"/>
                <a:cs typeface="Arial"/>
              </a:rPr>
              <a:t>off</a:t>
            </a:r>
            <a:endParaRPr sz="15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003542" y="1821942"/>
            <a:ext cx="1910080" cy="763905"/>
          </a:xfrm>
          <a:custGeom>
            <a:avLst/>
            <a:gdLst/>
            <a:ahLst/>
            <a:cxnLst/>
            <a:rect l="l" t="t" r="r" b="b"/>
            <a:pathLst>
              <a:path w="1910079" h="763905">
                <a:moveTo>
                  <a:pt x="1527809" y="0"/>
                </a:moveTo>
                <a:lnTo>
                  <a:pt x="0" y="0"/>
                </a:lnTo>
                <a:lnTo>
                  <a:pt x="381761" y="381762"/>
                </a:lnTo>
                <a:lnTo>
                  <a:pt x="0" y="763524"/>
                </a:lnTo>
                <a:lnTo>
                  <a:pt x="1527809" y="763524"/>
                </a:lnTo>
                <a:lnTo>
                  <a:pt x="1909572" y="381762"/>
                </a:lnTo>
                <a:lnTo>
                  <a:pt x="1527809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03542" y="1821942"/>
            <a:ext cx="1910080" cy="763905"/>
          </a:xfrm>
          <a:custGeom>
            <a:avLst/>
            <a:gdLst/>
            <a:ahLst/>
            <a:cxnLst/>
            <a:rect l="l" t="t" r="r" b="b"/>
            <a:pathLst>
              <a:path w="1910079" h="763905">
                <a:moveTo>
                  <a:pt x="0" y="0"/>
                </a:moveTo>
                <a:lnTo>
                  <a:pt x="1527809" y="0"/>
                </a:lnTo>
                <a:lnTo>
                  <a:pt x="1909572" y="381762"/>
                </a:lnTo>
                <a:lnTo>
                  <a:pt x="1527809" y="763524"/>
                </a:lnTo>
                <a:lnTo>
                  <a:pt x="0" y="763524"/>
                </a:lnTo>
                <a:lnTo>
                  <a:pt x="381761" y="381762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552181" y="1959355"/>
            <a:ext cx="852169" cy="45085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indent="104775">
              <a:lnSpc>
                <a:spcPts val="1550"/>
              </a:lnSpc>
              <a:spcBef>
                <a:spcPts val="360"/>
              </a:spcBef>
            </a:pP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8. 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Data  Ha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1500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5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5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29497" y="6504323"/>
            <a:ext cx="19177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17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91350" y="2633853"/>
            <a:ext cx="1403350" cy="64897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0" marR="5080" indent="-114300">
              <a:lnSpc>
                <a:spcPct val="86300"/>
              </a:lnSpc>
              <a:spcBef>
                <a:spcPts val="34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Arial"/>
                <a:cs typeface="Arial"/>
              </a:rPr>
              <a:t>Data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formatted  </a:t>
            </a:r>
            <a:r>
              <a:rPr sz="1500" spc="-5" dirty="0">
                <a:latin typeface="Arial"/>
                <a:cs typeface="Arial"/>
              </a:rPr>
              <a:t>and saved </a:t>
            </a:r>
            <a:r>
              <a:rPr sz="1500" dirty="0">
                <a:latin typeface="Arial"/>
                <a:cs typeface="Arial"/>
              </a:rPr>
              <a:t>to  </a:t>
            </a:r>
            <a:r>
              <a:rPr sz="1500" spc="-5" dirty="0">
                <a:latin typeface="Arial"/>
                <a:cs typeface="Arial"/>
              </a:rPr>
              <a:t>USB</a:t>
            </a:r>
            <a:endParaRPr sz="15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991350" y="3488817"/>
            <a:ext cx="1409700" cy="45085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0" marR="5080" indent="-114300">
              <a:lnSpc>
                <a:spcPts val="1550"/>
              </a:lnSpc>
              <a:spcBef>
                <a:spcPts val="36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Arial"/>
                <a:cs typeface="Arial"/>
              </a:rPr>
              <a:t>USB handed  </a:t>
            </a:r>
            <a:r>
              <a:rPr sz="1500" spc="-10" dirty="0">
                <a:latin typeface="Arial"/>
                <a:cs typeface="Arial"/>
              </a:rPr>
              <a:t>over </a:t>
            </a:r>
            <a:r>
              <a:rPr sz="1500" dirty="0">
                <a:latin typeface="Arial"/>
                <a:cs typeface="Arial"/>
              </a:rPr>
              <a:t>to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officials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70270" y="1178813"/>
            <a:ext cx="1915795" cy="5061585"/>
          </a:xfrm>
          <a:custGeom>
            <a:avLst/>
            <a:gdLst/>
            <a:ahLst/>
            <a:cxnLst/>
            <a:rect l="l" t="t" r="r" b="b"/>
            <a:pathLst>
              <a:path w="1915795" h="5061585">
                <a:moveTo>
                  <a:pt x="0" y="5061204"/>
                </a:moveTo>
                <a:lnTo>
                  <a:pt x="1915668" y="5061204"/>
                </a:lnTo>
                <a:lnTo>
                  <a:pt x="1915668" y="0"/>
                </a:lnTo>
                <a:lnTo>
                  <a:pt x="0" y="0"/>
                </a:lnTo>
                <a:lnTo>
                  <a:pt x="0" y="5061204"/>
                </a:lnTo>
                <a:close/>
              </a:path>
            </a:pathLst>
          </a:custGeom>
          <a:ln w="25908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04382" y="1178813"/>
            <a:ext cx="0" cy="5062220"/>
          </a:xfrm>
          <a:custGeom>
            <a:avLst/>
            <a:gdLst/>
            <a:ahLst/>
            <a:cxnLst/>
            <a:rect l="l" t="t" r="r" b="b"/>
            <a:pathLst>
              <a:path h="5062220">
                <a:moveTo>
                  <a:pt x="0" y="0"/>
                </a:moveTo>
                <a:lnTo>
                  <a:pt x="0" y="5062194"/>
                </a:lnTo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70270" y="1451610"/>
            <a:ext cx="1916430" cy="0"/>
          </a:xfrm>
          <a:custGeom>
            <a:avLst/>
            <a:gdLst/>
            <a:ahLst/>
            <a:cxnLst/>
            <a:rect l="l" t="t" r="r" b="b"/>
            <a:pathLst>
              <a:path w="1916429">
                <a:moveTo>
                  <a:pt x="0" y="0"/>
                </a:moveTo>
                <a:lnTo>
                  <a:pt x="1916302" y="0"/>
                </a:lnTo>
              </a:path>
            </a:pathLst>
          </a:custGeom>
          <a:ln w="19812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83830" y="1178813"/>
            <a:ext cx="28575" cy="5062220"/>
          </a:xfrm>
          <a:custGeom>
            <a:avLst/>
            <a:gdLst/>
            <a:ahLst/>
            <a:cxnLst/>
            <a:rect l="l" t="t" r="r" b="b"/>
            <a:pathLst>
              <a:path w="28575" h="5062220">
                <a:moveTo>
                  <a:pt x="28194" y="0"/>
                </a:moveTo>
                <a:lnTo>
                  <a:pt x="0" y="5062194"/>
                </a:lnTo>
              </a:path>
            </a:pathLst>
          </a:custGeom>
          <a:ln w="2895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276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Launch Vehicle</a:t>
            </a:r>
            <a:r>
              <a:rPr spc="5" dirty="0"/>
              <a:t> </a:t>
            </a:r>
            <a:r>
              <a:rPr spc="-5" dirty="0"/>
              <a:t>Compatibility</a:t>
            </a:r>
          </a:p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9181" y="2268093"/>
            <a:ext cx="5447030" cy="2800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Available </a:t>
            </a:r>
            <a:r>
              <a:rPr sz="1400" b="1" spc="-5" dirty="0">
                <a:latin typeface="Arial"/>
                <a:cs typeface="Arial"/>
              </a:rPr>
              <a:t>Volume </a:t>
            </a:r>
            <a:r>
              <a:rPr sz="1400" b="1" dirty="0">
                <a:latin typeface="Arial"/>
                <a:cs typeface="Arial"/>
              </a:rPr>
              <a:t>(as </a:t>
            </a:r>
            <a:r>
              <a:rPr sz="1400" b="1" spc="-5" dirty="0">
                <a:latin typeface="Arial"/>
                <a:cs typeface="Arial"/>
              </a:rPr>
              <a:t>per Competition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Requirements):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Arial"/>
                <a:cs typeface="Arial"/>
              </a:rPr>
              <a:t>Diameter 125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mm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"/>
                <a:cs typeface="Arial"/>
              </a:rPr>
              <a:t>Height </a:t>
            </a:r>
            <a:r>
              <a:rPr sz="1400" spc="-5" dirty="0">
                <a:latin typeface="Arial"/>
                <a:cs typeface="Arial"/>
              </a:rPr>
              <a:t>310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mm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CanSat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Volume: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Arial"/>
                <a:cs typeface="Arial"/>
              </a:rPr>
              <a:t>Diameter 115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mm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"/>
                <a:cs typeface="Arial"/>
              </a:rPr>
              <a:t>Height </a:t>
            </a:r>
            <a:r>
              <a:rPr sz="1400" spc="-5" dirty="0">
                <a:latin typeface="Arial"/>
                <a:cs typeface="Arial"/>
              </a:rPr>
              <a:t>272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mm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"/>
                <a:cs typeface="Arial"/>
              </a:rPr>
              <a:t>Clearance 5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mm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Arial"/>
                <a:cs typeface="Arial"/>
              </a:rPr>
              <a:t>No </a:t>
            </a:r>
            <a:r>
              <a:rPr sz="1400" dirty="0">
                <a:latin typeface="Arial"/>
                <a:cs typeface="Arial"/>
              </a:rPr>
              <a:t>sharp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protrusions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Dimensions </a:t>
            </a:r>
            <a:r>
              <a:rPr sz="1400" dirty="0">
                <a:latin typeface="Arial"/>
                <a:cs typeface="Arial"/>
              </a:rPr>
              <a:t>account for ease </a:t>
            </a:r>
            <a:r>
              <a:rPr sz="1400" spc="-5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fit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deployment.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test launch will be performed </a:t>
            </a:r>
            <a:r>
              <a:rPr sz="1400" spc="-10" dirty="0">
                <a:latin typeface="Arial"/>
                <a:cs typeface="Arial"/>
              </a:rPr>
              <a:t>at </a:t>
            </a:r>
            <a:r>
              <a:rPr sz="1400" spc="-5" dirty="0">
                <a:latin typeface="Arial"/>
                <a:cs typeface="Arial"/>
              </a:rPr>
              <a:t>the University of Manchester </a:t>
            </a:r>
            <a:r>
              <a:rPr sz="1400" spc="-10" dirty="0">
                <a:latin typeface="Arial"/>
                <a:cs typeface="Arial"/>
              </a:rPr>
              <a:t>to  </a:t>
            </a:r>
            <a:r>
              <a:rPr sz="1400" spc="-5" dirty="0">
                <a:latin typeface="Arial"/>
                <a:cs typeface="Arial"/>
              </a:rPr>
              <a:t>verify </a:t>
            </a:r>
            <a:r>
              <a:rPr sz="1400" dirty="0">
                <a:latin typeface="Arial"/>
                <a:cs typeface="Arial"/>
              </a:rPr>
              <a:t>Launch Vehicle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Compatibility.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53505" y="5926073"/>
            <a:ext cx="1916430" cy="0"/>
          </a:xfrm>
          <a:custGeom>
            <a:avLst/>
            <a:gdLst/>
            <a:ahLst/>
            <a:cxnLst/>
            <a:rect l="l" t="t" r="r" b="b"/>
            <a:pathLst>
              <a:path w="1916429">
                <a:moveTo>
                  <a:pt x="0" y="0"/>
                </a:moveTo>
                <a:lnTo>
                  <a:pt x="1916302" y="0"/>
                </a:lnTo>
              </a:path>
            </a:pathLst>
          </a:custGeom>
          <a:ln w="19812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150865" y="1034033"/>
            <a:ext cx="63246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Arial"/>
                <a:cs typeface="Arial"/>
              </a:rPr>
              <a:t>19x5 </a:t>
            </a:r>
            <a:r>
              <a:rPr sz="1100" spc="5" dirty="0">
                <a:latin typeface="Arial"/>
                <a:cs typeface="Arial"/>
              </a:rPr>
              <a:t>mm  </a:t>
            </a:r>
            <a:r>
              <a:rPr sz="1100" dirty="0">
                <a:latin typeface="Arial"/>
                <a:cs typeface="Arial"/>
              </a:rPr>
              <a:t>c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ra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73673" y="1179830"/>
            <a:ext cx="249809" cy="178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05978" y="5662980"/>
            <a:ext cx="63246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19x5 </a:t>
            </a:r>
            <a:r>
              <a:rPr sz="1100" spc="5" dirty="0">
                <a:latin typeface="Arial"/>
                <a:cs typeface="Arial"/>
              </a:rPr>
              <a:t>mm  </a:t>
            </a:r>
            <a:r>
              <a:rPr sz="1100" dirty="0">
                <a:latin typeface="Arial"/>
                <a:cs typeface="Arial"/>
              </a:rPr>
              <a:t>c</a:t>
            </a:r>
            <a:r>
              <a:rPr sz="1100" spc="-10" dirty="0">
                <a:latin typeface="Arial"/>
                <a:cs typeface="Arial"/>
              </a:rPr>
              <a:t>l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ra</a:t>
            </a:r>
            <a:r>
              <a:rPr sz="1100" spc="-5" dirty="0">
                <a:latin typeface="Arial"/>
                <a:cs typeface="Arial"/>
              </a:rPr>
              <a:t>n</a:t>
            </a:r>
            <a:r>
              <a:rPr sz="1100" dirty="0">
                <a:latin typeface="Arial"/>
                <a:cs typeface="Arial"/>
              </a:rPr>
              <a:t>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89926" y="5941567"/>
            <a:ext cx="347980" cy="279400"/>
          </a:xfrm>
          <a:custGeom>
            <a:avLst/>
            <a:gdLst/>
            <a:ahLst/>
            <a:cxnLst/>
            <a:rect l="l" t="t" r="r" b="b"/>
            <a:pathLst>
              <a:path w="347979" h="279400">
                <a:moveTo>
                  <a:pt x="54609" y="163360"/>
                </a:moveTo>
                <a:lnTo>
                  <a:pt x="0" y="278904"/>
                </a:lnTo>
                <a:lnTo>
                  <a:pt x="125222" y="253263"/>
                </a:lnTo>
                <a:lnTo>
                  <a:pt x="110928" y="235064"/>
                </a:lnTo>
                <a:lnTo>
                  <a:pt x="86741" y="235064"/>
                </a:lnTo>
                <a:lnTo>
                  <a:pt x="63119" y="205092"/>
                </a:lnTo>
                <a:lnTo>
                  <a:pt x="78130" y="193306"/>
                </a:lnTo>
                <a:lnTo>
                  <a:pt x="54609" y="163360"/>
                </a:lnTo>
                <a:close/>
              </a:path>
              <a:path w="347979" h="279400">
                <a:moveTo>
                  <a:pt x="78130" y="193306"/>
                </a:moveTo>
                <a:lnTo>
                  <a:pt x="63119" y="205092"/>
                </a:lnTo>
                <a:lnTo>
                  <a:pt x="86741" y="235064"/>
                </a:lnTo>
                <a:lnTo>
                  <a:pt x="101699" y="223314"/>
                </a:lnTo>
                <a:lnTo>
                  <a:pt x="78130" y="193306"/>
                </a:lnTo>
                <a:close/>
              </a:path>
              <a:path w="347979" h="279400">
                <a:moveTo>
                  <a:pt x="101699" y="223314"/>
                </a:moveTo>
                <a:lnTo>
                  <a:pt x="86741" y="235064"/>
                </a:lnTo>
                <a:lnTo>
                  <a:pt x="110928" y="235064"/>
                </a:lnTo>
                <a:lnTo>
                  <a:pt x="101699" y="223314"/>
                </a:lnTo>
                <a:close/>
              </a:path>
              <a:path w="347979" h="279400">
                <a:moveTo>
                  <a:pt x="324357" y="0"/>
                </a:moveTo>
                <a:lnTo>
                  <a:pt x="78130" y="193306"/>
                </a:lnTo>
                <a:lnTo>
                  <a:pt x="101699" y="223314"/>
                </a:lnTo>
                <a:lnTo>
                  <a:pt x="347852" y="29971"/>
                </a:lnTo>
                <a:lnTo>
                  <a:pt x="324357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47232" y="1437132"/>
            <a:ext cx="1798319" cy="4500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429497" y="6504323"/>
            <a:ext cx="19177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18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3613" y="131784"/>
            <a:ext cx="769620" cy="353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42197" y="6508191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19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Sensor Subsystem</a:t>
            </a:r>
            <a:r>
              <a:rPr spc="-60" dirty="0"/>
              <a:t> </a:t>
            </a:r>
            <a:r>
              <a:rPr dirty="0"/>
              <a:t>Design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217926" y="3872865"/>
            <a:ext cx="26314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007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Presenter  </a:t>
            </a:r>
            <a:r>
              <a:rPr sz="2400" b="1" dirty="0">
                <a:latin typeface="Arial"/>
                <a:cs typeface="Arial"/>
              </a:rPr>
              <a:t>Iuliu </a:t>
            </a:r>
            <a:r>
              <a:rPr sz="2400" b="1" spc="-5" dirty="0">
                <a:latin typeface="Arial"/>
                <a:cs typeface="Arial"/>
              </a:rPr>
              <a:t>Ardelean</a:t>
            </a:r>
            <a:r>
              <a:rPr sz="2400" b="1" spc="-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(IA)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78073" y="6508191"/>
            <a:ext cx="3386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CanSat 2017 PDR: Team 5002 Manchester CanSat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Project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0079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Presentation</a:t>
            </a:r>
            <a:r>
              <a:rPr spc="-35" dirty="0"/>
              <a:t> </a:t>
            </a:r>
            <a:r>
              <a:rPr dirty="0"/>
              <a:t>Outline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24776" y="1381188"/>
          <a:ext cx="7850505" cy="4586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1805"/>
                <a:gridCol w="3568700"/>
              </a:tblGrid>
              <a:tr h="314960">
                <a:tc gridSpan="2"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This review follows the sub-sections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listed</a:t>
                      </a:r>
                      <a:r>
                        <a:rPr sz="1400" b="1" spc="-1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below: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24485">
                <a:tc>
                  <a:txBody>
                    <a:bodyPr/>
                    <a:lstStyle/>
                    <a:p>
                      <a:pPr marL="36957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Section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9525">
                      <a:solidFill>
                        <a:srgbClr val="2E2E97"/>
                      </a:solidFill>
                      <a:prstDash val="solid"/>
                    </a:lnL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14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Presenter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Systems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Overview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Lawrence Allegranza France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(LAF)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Sensors Subsystem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Overview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Iuliu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Ardelean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(IA)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Descent Control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Design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Iuliu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Ardelean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(IA)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Mechanical Subsystem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Design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Lawrence Allegranza France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(LAF)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Communications and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Data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Handling Subsystem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Design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Lawrence Allegranza France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(LAF)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Electrical Power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Subsystem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Lawrence Allegranza France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(LAF)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Flight Software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Design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Lawrence Allegranza France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(LAF)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Ground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Control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System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Design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Lawrence Allegranza France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(LAF)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CanSat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Integration and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Testing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Lawrence Allegranza France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(LAF)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Mission Operations and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Analysis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Iuliu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Ardelean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(IA)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Requirements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Compliance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Iuliu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Ardelean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(IA)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Management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Iuliu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Ardelean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(IA)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8499602" y="6504323"/>
            <a:ext cx="12128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7340" y="6520173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2106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Sensor Subsystem</a:t>
            </a:r>
            <a:r>
              <a:rPr spc="-30" dirty="0"/>
              <a:t> </a:t>
            </a:r>
            <a:r>
              <a:rPr dirty="0"/>
              <a:t>Overview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22250" y="1061466"/>
          <a:ext cx="83820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5005"/>
                <a:gridCol w="5166995"/>
              </a:tblGrid>
              <a:tr h="37020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Selected</a:t>
                      </a:r>
                      <a:r>
                        <a:rPr sz="14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Component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Function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Adafruit 10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DOF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IMU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Determine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Pressure,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Temperature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(hence Altitude) and</a:t>
                      </a:r>
                      <a:r>
                        <a:rPr sz="14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Tilt.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Adafruit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Ultimate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GPS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v3.0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Determine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GPS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Position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Camera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Serial JPEG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TTL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Camera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1203960" y="2980944"/>
            <a:ext cx="2692907" cy="9921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51203" y="3005327"/>
            <a:ext cx="2602992" cy="902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6145" y="4883658"/>
            <a:ext cx="1926589" cy="749935"/>
          </a:xfrm>
          <a:custGeom>
            <a:avLst/>
            <a:gdLst/>
            <a:ahLst/>
            <a:cxnLst/>
            <a:rect l="l" t="t" r="r" b="b"/>
            <a:pathLst>
              <a:path w="1926589" h="749935">
                <a:moveTo>
                  <a:pt x="1801368" y="0"/>
                </a:moveTo>
                <a:lnTo>
                  <a:pt x="124968" y="0"/>
                </a:lnTo>
                <a:lnTo>
                  <a:pt x="76327" y="9828"/>
                </a:lnTo>
                <a:lnTo>
                  <a:pt x="36604" y="36623"/>
                </a:lnTo>
                <a:lnTo>
                  <a:pt x="9821" y="76348"/>
                </a:lnTo>
                <a:lnTo>
                  <a:pt x="0" y="124968"/>
                </a:lnTo>
                <a:lnTo>
                  <a:pt x="0" y="624840"/>
                </a:lnTo>
                <a:lnTo>
                  <a:pt x="9821" y="673459"/>
                </a:lnTo>
                <a:lnTo>
                  <a:pt x="36604" y="713184"/>
                </a:lnTo>
                <a:lnTo>
                  <a:pt x="76327" y="739979"/>
                </a:lnTo>
                <a:lnTo>
                  <a:pt x="124968" y="749808"/>
                </a:lnTo>
                <a:lnTo>
                  <a:pt x="1801368" y="749808"/>
                </a:lnTo>
                <a:lnTo>
                  <a:pt x="1849987" y="739979"/>
                </a:lnTo>
                <a:lnTo>
                  <a:pt x="1889712" y="713184"/>
                </a:lnTo>
                <a:lnTo>
                  <a:pt x="1916507" y="673459"/>
                </a:lnTo>
                <a:lnTo>
                  <a:pt x="1926336" y="624840"/>
                </a:lnTo>
                <a:lnTo>
                  <a:pt x="1926336" y="124968"/>
                </a:lnTo>
                <a:lnTo>
                  <a:pt x="1916507" y="76348"/>
                </a:lnTo>
                <a:lnTo>
                  <a:pt x="1889712" y="36623"/>
                </a:lnTo>
                <a:lnTo>
                  <a:pt x="1849987" y="9828"/>
                </a:lnTo>
                <a:lnTo>
                  <a:pt x="1801368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6145" y="4883658"/>
            <a:ext cx="1926589" cy="749935"/>
          </a:xfrm>
          <a:custGeom>
            <a:avLst/>
            <a:gdLst/>
            <a:ahLst/>
            <a:cxnLst/>
            <a:rect l="l" t="t" r="r" b="b"/>
            <a:pathLst>
              <a:path w="1926589" h="749935">
                <a:moveTo>
                  <a:pt x="0" y="124968"/>
                </a:moveTo>
                <a:lnTo>
                  <a:pt x="9821" y="76348"/>
                </a:lnTo>
                <a:lnTo>
                  <a:pt x="36604" y="36623"/>
                </a:lnTo>
                <a:lnTo>
                  <a:pt x="76327" y="9828"/>
                </a:lnTo>
                <a:lnTo>
                  <a:pt x="124968" y="0"/>
                </a:lnTo>
                <a:lnTo>
                  <a:pt x="1801368" y="0"/>
                </a:lnTo>
                <a:lnTo>
                  <a:pt x="1849987" y="9828"/>
                </a:lnTo>
                <a:lnTo>
                  <a:pt x="1889712" y="36623"/>
                </a:lnTo>
                <a:lnTo>
                  <a:pt x="1916507" y="76348"/>
                </a:lnTo>
                <a:lnTo>
                  <a:pt x="1926336" y="124968"/>
                </a:lnTo>
                <a:lnTo>
                  <a:pt x="1926336" y="624840"/>
                </a:lnTo>
                <a:lnTo>
                  <a:pt x="1916507" y="673459"/>
                </a:lnTo>
                <a:lnTo>
                  <a:pt x="1889712" y="713184"/>
                </a:lnTo>
                <a:lnTo>
                  <a:pt x="1849987" y="739979"/>
                </a:lnTo>
                <a:lnTo>
                  <a:pt x="1801368" y="749808"/>
                </a:lnTo>
                <a:lnTo>
                  <a:pt x="124968" y="749808"/>
                </a:lnTo>
                <a:lnTo>
                  <a:pt x="76327" y="739979"/>
                </a:lnTo>
                <a:lnTo>
                  <a:pt x="36604" y="713184"/>
                </a:lnTo>
                <a:lnTo>
                  <a:pt x="9821" y="673459"/>
                </a:lnTo>
                <a:lnTo>
                  <a:pt x="0" y="624840"/>
                </a:lnTo>
                <a:lnTo>
                  <a:pt x="0" y="124968"/>
                </a:lnTo>
                <a:close/>
              </a:path>
            </a:pathLst>
          </a:custGeom>
          <a:ln w="25908">
            <a:solidFill>
              <a:srgbClr val="2222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1329" y="5026533"/>
            <a:ext cx="137668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2605" marR="5080" indent="-51054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Adafruit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1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DOF  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IMU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43783" y="4858511"/>
            <a:ext cx="2014727" cy="8397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125216" y="5026533"/>
            <a:ext cx="145796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0" marR="5080" indent="-527685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Adafruit</a:t>
            </a: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Ultimate 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GPS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75070" y="5132908"/>
            <a:ext cx="6794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amera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1246632" y="3000755"/>
          <a:ext cx="2600959" cy="911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804"/>
                <a:gridCol w="462915"/>
                <a:gridCol w="1072515"/>
                <a:gridCol w="673100"/>
                <a:gridCol w="174625"/>
              </a:tblGrid>
              <a:tr h="603250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942975" marR="640715" indent="-285115">
                        <a:lnSpc>
                          <a:spcPct val="100000"/>
                        </a:lnSpc>
                      </a:pPr>
                      <a:r>
                        <a:rPr sz="14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icr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oll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er 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(Teensy)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2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ts val="1560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I2C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19050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ts val="1560"/>
                        </a:lnSpc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Serial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19050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2988564" y="4971288"/>
            <a:ext cx="1772412" cy="6675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91027" y="4882896"/>
            <a:ext cx="1924812" cy="7498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91027" y="4882896"/>
            <a:ext cx="1925320" cy="749935"/>
          </a:xfrm>
          <a:custGeom>
            <a:avLst/>
            <a:gdLst/>
            <a:ahLst/>
            <a:cxnLst/>
            <a:rect l="l" t="t" r="r" b="b"/>
            <a:pathLst>
              <a:path w="1925320" h="749935">
                <a:moveTo>
                  <a:pt x="0" y="124967"/>
                </a:move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lnTo>
                  <a:pt x="1799844" y="0"/>
                </a:lnTo>
                <a:lnTo>
                  <a:pt x="1848463" y="9828"/>
                </a:lnTo>
                <a:lnTo>
                  <a:pt x="1888188" y="36623"/>
                </a:lnTo>
                <a:lnTo>
                  <a:pt x="1914983" y="76348"/>
                </a:lnTo>
                <a:lnTo>
                  <a:pt x="1924812" y="124967"/>
                </a:lnTo>
                <a:lnTo>
                  <a:pt x="1924812" y="624839"/>
                </a:lnTo>
                <a:lnTo>
                  <a:pt x="1914983" y="673459"/>
                </a:lnTo>
                <a:lnTo>
                  <a:pt x="1888188" y="713184"/>
                </a:lnTo>
                <a:lnTo>
                  <a:pt x="1848463" y="739979"/>
                </a:lnTo>
                <a:lnTo>
                  <a:pt x="1799844" y="749807"/>
                </a:lnTo>
                <a:lnTo>
                  <a:pt x="124968" y="749807"/>
                </a:lnTo>
                <a:lnTo>
                  <a:pt x="76348" y="739979"/>
                </a:lnTo>
                <a:lnTo>
                  <a:pt x="36623" y="713184"/>
                </a:lnTo>
                <a:lnTo>
                  <a:pt x="9828" y="673459"/>
                </a:lnTo>
                <a:lnTo>
                  <a:pt x="0" y="624839"/>
                </a:lnTo>
                <a:lnTo>
                  <a:pt x="0" y="124967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03747" y="4858511"/>
            <a:ext cx="2016252" cy="8397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50991" y="4882896"/>
            <a:ext cx="1926336" cy="7498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50991" y="4882896"/>
            <a:ext cx="1926589" cy="749935"/>
          </a:xfrm>
          <a:custGeom>
            <a:avLst/>
            <a:gdLst/>
            <a:ahLst/>
            <a:cxnLst/>
            <a:rect l="l" t="t" r="r" b="b"/>
            <a:pathLst>
              <a:path w="1926590" h="749935">
                <a:moveTo>
                  <a:pt x="0" y="124967"/>
                </a:move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lnTo>
                  <a:pt x="1801367" y="0"/>
                </a:lnTo>
                <a:lnTo>
                  <a:pt x="1849987" y="9828"/>
                </a:lnTo>
                <a:lnTo>
                  <a:pt x="1889712" y="36623"/>
                </a:lnTo>
                <a:lnTo>
                  <a:pt x="1916507" y="76348"/>
                </a:lnTo>
                <a:lnTo>
                  <a:pt x="1926336" y="124967"/>
                </a:lnTo>
                <a:lnTo>
                  <a:pt x="1926336" y="624839"/>
                </a:lnTo>
                <a:lnTo>
                  <a:pt x="1916507" y="673459"/>
                </a:lnTo>
                <a:lnTo>
                  <a:pt x="1889712" y="713184"/>
                </a:lnTo>
                <a:lnTo>
                  <a:pt x="1849987" y="739979"/>
                </a:lnTo>
                <a:lnTo>
                  <a:pt x="1801367" y="749807"/>
                </a:lnTo>
                <a:lnTo>
                  <a:pt x="124968" y="749807"/>
                </a:lnTo>
                <a:lnTo>
                  <a:pt x="76348" y="739979"/>
                </a:lnTo>
                <a:lnTo>
                  <a:pt x="36623" y="713184"/>
                </a:lnTo>
                <a:lnTo>
                  <a:pt x="9828" y="673459"/>
                </a:lnTo>
                <a:lnTo>
                  <a:pt x="0" y="624839"/>
                </a:lnTo>
                <a:lnTo>
                  <a:pt x="0" y="124967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19783" y="3820655"/>
            <a:ext cx="495325" cy="11262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62583" y="3916679"/>
            <a:ext cx="349250" cy="969644"/>
          </a:xfrm>
          <a:custGeom>
            <a:avLst/>
            <a:gdLst/>
            <a:ahLst/>
            <a:cxnLst/>
            <a:rect l="l" t="t" r="r" b="b"/>
            <a:pathLst>
              <a:path w="349250" h="969645">
                <a:moveTo>
                  <a:pt x="307037" y="70024"/>
                </a:moveTo>
                <a:lnTo>
                  <a:pt x="0" y="964946"/>
                </a:lnTo>
                <a:lnTo>
                  <a:pt x="11937" y="969137"/>
                </a:lnTo>
                <a:lnTo>
                  <a:pt x="318963" y="74126"/>
                </a:lnTo>
                <a:lnTo>
                  <a:pt x="307037" y="70024"/>
                </a:lnTo>
                <a:close/>
              </a:path>
              <a:path w="349250" h="969645">
                <a:moveTo>
                  <a:pt x="345460" y="58039"/>
                </a:moveTo>
                <a:lnTo>
                  <a:pt x="311149" y="58039"/>
                </a:lnTo>
                <a:lnTo>
                  <a:pt x="323087" y="62103"/>
                </a:lnTo>
                <a:lnTo>
                  <a:pt x="318963" y="74126"/>
                </a:lnTo>
                <a:lnTo>
                  <a:pt x="348996" y="84455"/>
                </a:lnTo>
                <a:lnTo>
                  <a:pt x="345460" y="58039"/>
                </a:lnTo>
                <a:close/>
              </a:path>
              <a:path w="349250" h="969645">
                <a:moveTo>
                  <a:pt x="311149" y="58039"/>
                </a:moveTo>
                <a:lnTo>
                  <a:pt x="307037" y="70024"/>
                </a:lnTo>
                <a:lnTo>
                  <a:pt x="318963" y="74126"/>
                </a:lnTo>
                <a:lnTo>
                  <a:pt x="323087" y="62103"/>
                </a:lnTo>
                <a:lnTo>
                  <a:pt x="311149" y="58039"/>
                </a:lnTo>
                <a:close/>
              </a:path>
              <a:path w="349250" h="969645">
                <a:moveTo>
                  <a:pt x="337692" y="0"/>
                </a:moveTo>
                <a:lnTo>
                  <a:pt x="276986" y="59690"/>
                </a:lnTo>
                <a:lnTo>
                  <a:pt x="307037" y="70024"/>
                </a:lnTo>
                <a:lnTo>
                  <a:pt x="311149" y="58039"/>
                </a:lnTo>
                <a:lnTo>
                  <a:pt x="345460" y="58039"/>
                </a:lnTo>
                <a:lnTo>
                  <a:pt x="337692" y="0"/>
                </a:lnTo>
                <a:close/>
              </a:path>
            </a:pathLst>
          </a:custGeom>
          <a:solidFill>
            <a:srgbClr val="2E2E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23260" y="3820667"/>
            <a:ext cx="675106" cy="11277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42132" y="3916679"/>
            <a:ext cx="518159" cy="970280"/>
          </a:xfrm>
          <a:custGeom>
            <a:avLst/>
            <a:gdLst/>
            <a:ahLst/>
            <a:cxnLst/>
            <a:rect l="l" t="t" r="r" b="b"/>
            <a:pathLst>
              <a:path w="518160" h="970279">
                <a:moveTo>
                  <a:pt x="41296" y="64399"/>
                </a:moveTo>
                <a:lnTo>
                  <a:pt x="30101" y="70335"/>
                </a:lnTo>
                <a:lnTo>
                  <a:pt x="506348" y="970026"/>
                </a:lnTo>
                <a:lnTo>
                  <a:pt x="517651" y="964057"/>
                </a:lnTo>
                <a:lnTo>
                  <a:pt x="41296" y="64399"/>
                </a:lnTo>
                <a:close/>
              </a:path>
              <a:path w="518160" h="970279">
                <a:moveTo>
                  <a:pt x="0" y="0"/>
                </a:moveTo>
                <a:lnTo>
                  <a:pt x="2031" y="85217"/>
                </a:lnTo>
                <a:lnTo>
                  <a:pt x="30101" y="70335"/>
                </a:lnTo>
                <a:lnTo>
                  <a:pt x="24129" y="59055"/>
                </a:lnTo>
                <a:lnTo>
                  <a:pt x="35305" y="53086"/>
                </a:lnTo>
                <a:lnTo>
                  <a:pt x="62634" y="53086"/>
                </a:lnTo>
                <a:lnTo>
                  <a:pt x="69341" y="49530"/>
                </a:lnTo>
                <a:lnTo>
                  <a:pt x="0" y="0"/>
                </a:lnTo>
                <a:close/>
              </a:path>
              <a:path w="518160" h="970279">
                <a:moveTo>
                  <a:pt x="35305" y="53086"/>
                </a:moveTo>
                <a:lnTo>
                  <a:pt x="24129" y="59055"/>
                </a:lnTo>
                <a:lnTo>
                  <a:pt x="30101" y="70335"/>
                </a:lnTo>
                <a:lnTo>
                  <a:pt x="41296" y="64399"/>
                </a:lnTo>
                <a:lnTo>
                  <a:pt x="35305" y="53086"/>
                </a:lnTo>
                <a:close/>
              </a:path>
              <a:path w="518160" h="970279">
                <a:moveTo>
                  <a:pt x="62634" y="53086"/>
                </a:moveTo>
                <a:lnTo>
                  <a:pt x="35305" y="53086"/>
                </a:lnTo>
                <a:lnTo>
                  <a:pt x="41296" y="64399"/>
                </a:lnTo>
                <a:lnTo>
                  <a:pt x="62634" y="53086"/>
                </a:lnTo>
                <a:close/>
              </a:path>
            </a:pathLst>
          </a:custGeom>
          <a:solidFill>
            <a:srgbClr val="2E2E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566916" y="3820667"/>
            <a:ext cx="976871" cy="11277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09333" y="3916679"/>
            <a:ext cx="819785" cy="971550"/>
          </a:xfrm>
          <a:custGeom>
            <a:avLst/>
            <a:gdLst/>
            <a:ahLst/>
            <a:cxnLst/>
            <a:rect l="l" t="t" r="r" b="b"/>
            <a:pathLst>
              <a:path w="819784" h="971550">
                <a:moveTo>
                  <a:pt x="765768" y="54146"/>
                </a:moveTo>
                <a:lnTo>
                  <a:pt x="0" y="963041"/>
                </a:lnTo>
                <a:lnTo>
                  <a:pt x="9651" y="971169"/>
                </a:lnTo>
                <a:lnTo>
                  <a:pt x="775561" y="62381"/>
                </a:lnTo>
                <a:lnTo>
                  <a:pt x="765768" y="54146"/>
                </a:lnTo>
                <a:close/>
              </a:path>
              <a:path w="819784" h="971550">
                <a:moveTo>
                  <a:pt x="809081" y="44450"/>
                </a:moveTo>
                <a:lnTo>
                  <a:pt x="773938" y="44450"/>
                </a:lnTo>
                <a:lnTo>
                  <a:pt x="783717" y="52705"/>
                </a:lnTo>
                <a:lnTo>
                  <a:pt x="775561" y="62381"/>
                </a:lnTo>
                <a:lnTo>
                  <a:pt x="799846" y="82804"/>
                </a:lnTo>
                <a:lnTo>
                  <a:pt x="809081" y="44450"/>
                </a:lnTo>
                <a:close/>
              </a:path>
              <a:path w="819784" h="971550">
                <a:moveTo>
                  <a:pt x="773938" y="44450"/>
                </a:moveTo>
                <a:lnTo>
                  <a:pt x="765768" y="54146"/>
                </a:lnTo>
                <a:lnTo>
                  <a:pt x="775561" y="62381"/>
                </a:lnTo>
                <a:lnTo>
                  <a:pt x="783717" y="52705"/>
                </a:lnTo>
                <a:lnTo>
                  <a:pt x="773938" y="44450"/>
                </a:lnTo>
                <a:close/>
              </a:path>
              <a:path w="819784" h="971550">
                <a:moveTo>
                  <a:pt x="819785" y="0"/>
                </a:moveTo>
                <a:lnTo>
                  <a:pt x="741552" y="33782"/>
                </a:lnTo>
                <a:lnTo>
                  <a:pt x="765768" y="54146"/>
                </a:lnTo>
                <a:lnTo>
                  <a:pt x="773938" y="44450"/>
                </a:lnTo>
                <a:lnTo>
                  <a:pt x="809081" y="44450"/>
                </a:lnTo>
                <a:lnTo>
                  <a:pt x="819785" y="0"/>
                </a:lnTo>
                <a:close/>
              </a:path>
            </a:pathLst>
          </a:custGeom>
          <a:solidFill>
            <a:srgbClr val="2E2E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21891" y="3584447"/>
            <a:ext cx="553211" cy="3977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11224" y="3581412"/>
            <a:ext cx="571500" cy="4541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69136" y="3608832"/>
            <a:ext cx="463295" cy="3078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58083" y="3584447"/>
            <a:ext cx="763523" cy="3977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47416" y="3581412"/>
            <a:ext cx="781811" cy="4541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05327" y="3608832"/>
            <a:ext cx="673608" cy="3078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00294" y="3006089"/>
            <a:ext cx="2601595" cy="901065"/>
          </a:xfrm>
          <a:custGeom>
            <a:avLst/>
            <a:gdLst/>
            <a:ahLst/>
            <a:cxnLst/>
            <a:rect l="l" t="t" r="r" b="b"/>
            <a:pathLst>
              <a:path w="2601595" h="901064">
                <a:moveTo>
                  <a:pt x="0" y="900684"/>
                </a:moveTo>
                <a:lnTo>
                  <a:pt x="2601468" y="900684"/>
                </a:lnTo>
                <a:lnTo>
                  <a:pt x="2601468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00294" y="3006089"/>
            <a:ext cx="2601595" cy="901065"/>
          </a:xfrm>
          <a:custGeom>
            <a:avLst/>
            <a:gdLst/>
            <a:ahLst/>
            <a:cxnLst/>
            <a:rect l="l" t="t" r="r" b="b"/>
            <a:pathLst>
              <a:path w="2601595" h="901064">
                <a:moveTo>
                  <a:pt x="0" y="900684"/>
                </a:moveTo>
                <a:lnTo>
                  <a:pt x="2601468" y="900684"/>
                </a:lnTo>
                <a:lnTo>
                  <a:pt x="2601468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25908">
            <a:solidFill>
              <a:srgbClr val="2222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413247" y="3019044"/>
            <a:ext cx="2575560" cy="589915"/>
          </a:xfrm>
          <a:prstGeom prst="rect">
            <a:avLst/>
          </a:prstGeom>
          <a:solidFill>
            <a:srgbClr val="333399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1004569" marR="633730" indent="-365760">
              <a:lnSpc>
                <a:spcPct val="100000"/>
              </a:lnSpc>
            </a:pPr>
            <a:r>
              <a:rPr sz="1400" b="1" spc="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icr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oll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er 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(Nano)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045452" y="3584447"/>
            <a:ext cx="763524" cy="3977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34783" y="3581412"/>
            <a:ext cx="781812" cy="4541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092695" y="3608832"/>
            <a:ext cx="673607" cy="3078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92695" y="3608832"/>
            <a:ext cx="673735" cy="307975"/>
          </a:xfrm>
          <a:custGeom>
            <a:avLst/>
            <a:gdLst/>
            <a:ahLst/>
            <a:cxnLst/>
            <a:rect l="l" t="t" r="r" b="b"/>
            <a:pathLst>
              <a:path w="673734" h="307975">
                <a:moveTo>
                  <a:pt x="0" y="307848"/>
                </a:moveTo>
                <a:lnTo>
                  <a:pt x="673607" y="307848"/>
                </a:lnTo>
                <a:lnTo>
                  <a:pt x="673607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ln w="9143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092695" y="3636009"/>
            <a:ext cx="6737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Serial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20</a:t>
            </a:fld>
            <a:endParaRPr spc="-5" dirty="0"/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8863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Sensor Subsystem</a:t>
            </a:r>
            <a:r>
              <a:rPr spc="15" dirty="0"/>
              <a:t> </a:t>
            </a:r>
            <a:r>
              <a:rPr spc="-5" dirty="0"/>
              <a:t>Requirements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21</a:t>
            </a:fld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01154" y="1046352"/>
          <a:ext cx="8931272" cy="4996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335"/>
                <a:gridCol w="6769100"/>
                <a:gridCol w="397509"/>
                <a:gridCol w="323215"/>
                <a:gridCol w="360679"/>
                <a:gridCol w="432434"/>
              </a:tblGrid>
              <a:tr h="304800">
                <a:tc rowSpan="2"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RE#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VERIFICATION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176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003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Total mass of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(probe)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500 grams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+/-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100" spc="-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grams.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1009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695" marR="199390" indent="-1358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probe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fit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cylindrical envelope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125 mm diameter x 310  mm length. Tolerances are to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facilitate container deployment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rocket</a:t>
                      </a:r>
                      <a:r>
                        <a:rPr sz="1100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fairing.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RE15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release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parachute at 300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meters.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014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RE18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24835" marR="268605" indent="-28403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electronic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components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enclosed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shielded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environment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exception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 sensors.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1009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RE21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56255" marR="94615" indent="-29438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electronics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hard mounted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using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proper mounts such as standoffs,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screws,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 high performance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adhesives.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1009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RE25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86205" marR="230504" indent="-11372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During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descent, the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collect air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pressure,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outside air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temperature, GPS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position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battery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voltage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once per second and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tag the data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mission</a:t>
                      </a:r>
                      <a:r>
                        <a:rPr sz="11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time.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RE31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under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$1000. Ground support and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analysis tools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are not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included 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cost.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1009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RE46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Battery source may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alkaline, Ni-Cad, Ni-MH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Lithium. Lithium polymer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batteries are not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allowed.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Lithium cells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must be manufactured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metal package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similar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18650</a:t>
                      </a:r>
                      <a:r>
                        <a:rPr sz="11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cells.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1009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RE49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18410" marR="160020" indent="-234124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tilt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sensor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used to verify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stability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the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during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descent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deployed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be part of the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telemetry.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B1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Video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Camera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014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B2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Wind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sensor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014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SE1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Pressure Sensor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should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accurate.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014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109220"/>
            <a:ext cx="390397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Air Pressure Sensor  Trade &amp;</a:t>
            </a:r>
            <a:r>
              <a:rPr spc="-15" dirty="0"/>
              <a:t> </a:t>
            </a:r>
            <a:r>
              <a:rPr dirty="0"/>
              <a:t>Selection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264919"/>
            <a:ext cx="9143999" cy="2410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291589"/>
            <a:ext cx="9144000" cy="23164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-4762" y="1291589"/>
          <a:ext cx="9147804" cy="23145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130"/>
                <a:gridCol w="788034"/>
                <a:gridCol w="758189"/>
                <a:gridCol w="1232535"/>
                <a:gridCol w="1316989"/>
                <a:gridCol w="848995"/>
                <a:gridCol w="967740"/>
                <a:gridCol w="969009"/>
                <a:gridCol w="792479"/>
                <a:gridCol w="560704"/>
              </a:tblGrid>
              <a:tr h="42672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9695" marR="1733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</a:t>
                      </a:r>
                      <a:r>
                        <a:rPr sz="11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t/  Size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Power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3587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Operational  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ironme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Accuracy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/Error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Resolution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Drift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Interface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Other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258445">
                <a:tc rowSpan="2">
                  <a:txBody>
                    <a:bodyPr/>
                    <a:lstStyle/>
                    <a:p>
                      <a:pPr marL="95885" marR="1714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MPL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3115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1.2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GBP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 mA x 3.6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50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– 110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kPa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50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1.5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100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Pa/yr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I2C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4267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18x19x2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8.5-265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uA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3.6V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5000 to -500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0.3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258445">
                <a:tc rowSpan="2"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BMP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4g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GBP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 mA x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3.6V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30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– 110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kPa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12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2-6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100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Pa/yr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I2C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2590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3-32 uA x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3.6V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9000 to – 500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0.17-0.5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258445">
                <a:tc rowSpan="2">
                  <a:txBody>
                    <a:bodyPr/>
                    <a:lstStyle/>
                    <a:p>
                      <a:pPr marL="95885" marR="8826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Adrafruit</a:t>
                      </a:r>
                      <a:r>
                        <a:rPr sz="11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10  DOF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IMU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2.8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GBP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 mA x 3.6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30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– 110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kPa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12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2-6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100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Pa/yr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I2C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3980" marR="1555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 one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4267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4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38x23x3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4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3-32 uA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x 3.6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9000 to – 500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0.17-0.5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4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4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2544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1552955" y="3983735"/>
            <a:ext cx="6198108" cy="8366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011295"/>
            <a:ext cx="6096000" cy="7421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595437" y="4006532"/>
          <a:ext cx="6096000" cy="74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Selected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Rationale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Adafruit 10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DOF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IMU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All in one,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Accuracy/Error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22</a:t>
            </a:fld>
            <a:endParaRPr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109220"/>
            <a:ext cx="44450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Air Temperature Sensor  Trade &amp;</a:t>
            </a:r>
            <a:r>
              <a:rPr spc="-15" dirty="0"/>
              <a:t> </a:t>
            </a:r>
            <a:r>
              <a:rPr dirty="0"/>
              <a:t>Selection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280160"/>
            <a:ext cx="9143999" cy="25938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307591"/>
            <a:ext cx="9144000" cy="2499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-4762" y="1307591"/>
          <a:ext cx="9147171" cy="2496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585"/>
                <a:gridCol w="1116965"/>
                <a:gridCol w="738505"/>
                <a:gridCol w="1602740"/>
                <a:gridCol w="1525904"/>
                <a:gridCol w="832484"/>
                <a:gridCol w="1184909"/>
                <a:gridCol w="894079"/>
              </a:tblGrid>
              <a:tr h="426084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0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Weight/Size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Power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5721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Operational  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ironme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Accuracy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/Error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Interface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Other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259079">
                <a:tc rowSpan="2"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TMP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Lightweight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GBP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50 uA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5.5V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-40 –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125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degC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degC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Analog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2590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Small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Low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258445">
                <a:tc rowSpan="2"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MPL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3115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1.2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GBP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 mA x 3.6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-40 –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85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degC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degC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I2C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2590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18x19x2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mm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8.5 –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265 uA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3.6V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258445">
                <a:tc rowSpan="2"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BMP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180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4g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GBP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 mA x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3.6V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-40 –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85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degC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(0 - 65 full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accuracy)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degC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I2C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2584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 –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32 uA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3.6V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259079">
                <a:tc rowSpan="2">
                  <a:txBody>
                    <a:bodyPr/>
                    <a:lstStyle/>
                    <a:p>
                      <a:pPr marL="95885" marR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Adrafruit 10</a:t>
                      </a:r>
                      <a:r>
                        <a:rPr sz="11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DOF  IMU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2.8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GBP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 mA x 3.6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-40 –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85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degC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(0 - 65 full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accuracy)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degC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I2C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in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one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2584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38x23x3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mm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 –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32 uA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x 3.6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1552955" y="3983735"/>
            <a:ext cx="6198108" cy="8366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011295"/>
            <a:ext cx="6096000" cy="7421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595437" y="4006532"/>
          <a:ext cx="6096000" cy="74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Selected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Rationale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Adafruit 10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DOF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IMU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All in one,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Accuracy/Error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23</a:t>
            </a:fld>
            <a:endParaRPr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109220"/>
            <a:ext cx="26003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GPS </a:t>
            </a:r>
            <a:r>
              <a:rPr spc="-5" dirty="0"/>
              <a:t>Sensor  Trade &amp;</a:t>
            </a:r>
            <a:r>
              <a:rPr spc="-75" dirty="0"/>
              <a:t> </a:t>
            </a:r>
            <a:r>
              <a:rPr dirty="0"/>
              <a:t>Selection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161288"/>
            <a:ext cx="9143999" cy="1892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188719"/>
            <a:ext cx="9144000" cy="1798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-4762" y="1188719"/>
          <a:ext cx="9147174" cy="1796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5710"/>
                <a:gridCol w="1440180"/>
                <a:gridCol w="1042035"/>
                <a:gridCol w="1115695"/>
                <a:gridCol w="1207770"/>
                <a:gridCol w="866775"/>
                <a:gridCol w="1007109"/>
                <a:gridCol w="1231900"/>
              </a:tblGrid>
              <a:tr h="426084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Component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Weight/Size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Power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249554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Operational  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ironme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1009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ura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  Error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Interface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Other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259079">
                <a:tc rowSpan="2">
                  <a:txBody>
                    <a:bodyPr/>
                    <a:lstStyle/>
                    <a:p>
                      <a:pPr marL="95885" marR="990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Adafruit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Ultimate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GPS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Breakout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8.5g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40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GBP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20mA x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3.3V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515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m/s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meters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Serial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4615" marR="1123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Warm/cold</a:t>
                      </a:r>
                      <a:r>
                        <a:rPr sz="11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start:  34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seconds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42608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25.5mm x 35mm</a:t>
                      </a:r>
                      <a:r>
                        <a:rPr sz="11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6.5mm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259079">
                <a:tc rowSpan="2">
                  <a:txBody>
                    <a:bodyPr/>
                    <a:lstStyle/>
                    <a:p>
                      <a:pPr marL="95885" marR="901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SparkFun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Venus  GPS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Breakout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40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GBP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30 mA x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3.3V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515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m/s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2.5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meters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Serial,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I2C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4615" marR="1123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Warm/cold</a:t>
                      </a:r>
                      <a:r>
                        <a:rPr sz="11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start:  29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seconds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42608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30 mm x 18 mm</a:t>
                      </a:r>
                      <a:r>
                        <a:rPr sz="11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969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14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1552955" y="3983735"/>
            <a:ext cx="6198108" cy="8366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011295"/>
            <a:ext cx="6096000" cy="7421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595437" y="4006532"/>
          <a:ext cx="6096000" cy="74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Selected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Rationale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Adafruit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Ultimate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GPS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Breakout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Power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24</a:t>
            </a:fld>
            <a:endParaRPr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109220"/>
            <a:ext cx="41871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</a:t>
            </a:r>
            <a:r>
              <a:rPr dirty="0"/>
              <a:t>Power Voltage</a:t>
            </a:r>
            <a:r>
              <a:rPr spc="-100" dirty="0"/>
              <a:t> </a:t>
            </a:r>
            <a:r>
              <a:rPr spc="-5" dirty="0"/>
              <a:t>Sensor  Trade &amp;</a:t>
            </a:r>
            <a:r>
              <a:rPr spc="-15" dirty="0"/>
              <a:t> </a:t>
            </a:r>
            <a:r>
              <a:rPr dirty="0"/>
              <a:t>Selection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613916"/>
            <a:ext cx="9143999" cy="1557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640713"/>
            <a:ext cx="9144000" cy="14630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-4762" y="1640713"/>
          <a:ext cx="9143363" cy="14617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1580"/>
                <a:gridCol w="1383030"/>
                <a:gridCol w="1050925"/>
                <a:gridCol w="1093469"/>
                <a:gridCol w="1483995"/>
                <a:gridCol w="897254"/>
                <a:gridCol w="972820"/>
                <a:gridCol w="1050290"/>
              </a:tblGrid>
              <a:tr h="42672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Weight/Size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Power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6520" marR="5245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Operational  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ironme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7155" marR="129539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ura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  Error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Interface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Other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259079">
                <a:tc rowSpan="2"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INA219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(?)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20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GBP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 mA x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5.5V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 – 26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0.5%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I2C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2584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23 x 20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259079">
                <a:tc rowSpan="2">
                  <a:txBody>
                    <a:bodyPr/>
                    <a:lstStyle/>
                    <a:p>
                      <a:pPr marL="95885" marR="3327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Onboard</a:t>
                      </a:r>
                      <a:r>
                        <a:rPr sz="11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AD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Converter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Negligible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Low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Low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Any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Analog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Simplicity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2584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Negligible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1552955" y="3983735"/>
            <a:ext cx="6198108" cy="8366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0200" y="4011295"/>
            <a:ext cx="6096000" cy="7421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595437" y="4006532"/>
          <a:ext cx="6096000" cy="74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Selected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Rationale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Onboard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ADC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Simplicity,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Ease of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Use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25</a:t>
            </a:fld>
            <a:endParaRPr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109220"/>
            <a:ext cx="27146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Tilt </a:t>
            </a:r>
            <a:r>
              <a:rPr spc="-5" dirty="0"/>
              <a:t>Sensor</a:t>
            </a:r>
            <a:r>
              <a:rPr spc="-90" dirty="0"/>
              <a:t> </a:t>
            </a:r>
            <a:r>
              <a:rPr spc="-5" dirty="0"/>
              <a:t>Sensor  Trade &amp;</a:t>
            </a:r>
            <a:r>
              <a:rPr spc="-50" dirty="0"/>
              <a:t> </a:t>
            </a:r>
            <a:r>
              <a:rPr dirty="0"/>
              <a:t>Selection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12976" y="3931920"/>
            <a:ext cx="6199632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60727" y="3959225"/>
            <a:ext cx="6096000" cy="7421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755965" y="3954462"/>
          <a:ext cx="6096000" cy="74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Selected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Rationale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Adafruit 10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DOF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IMU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All in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one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0" y="1039367"/>
            <a:ext cx="9143999" cy="21366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1066800"/>
            <a:ext cx="9144000" cy="2042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-4762" y="1066800"/>
          <a:ext cx="9141460" cy="2041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7135"/>
                <a:gridCol w="1377950"/>
                <a:gridCol w="1044575"/>
                <a:gridCol w="1213485"/>
                <a:gridCol w="1356360"/>
                <a:gridCol w="890905"/>
                <a:gridCol w="981075"/>
                <a:gridCol w="1069975"/>
              </a:tblGrid>
              <a:tr h="56134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Weight/Size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Power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3987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Operational  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ironme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1219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ura</a:t>
                      </a:r>
                      <a:r>
                        <a:rPr sz="11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  Error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Interface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Other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270510">
                <a:tc rowSpan="2">
                  <a:txBody>
                    <a:bodyPr/>
                    <a:lstStyle/>
                    <a:p>
                      <a:pPr marL="95885" marR="3968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Adafruit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Tilt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Sensor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GBP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6mA x 24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0-30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30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Analog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9060" marR="3562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Need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 them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4032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4x4x12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mm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403225">
                <a:tc rowSpan="2">
                  <a:txBody>
                    <a:bodyPr/>
                    <a:lstStyle/>
                    <a:p>
                      <a:pPr marL="95885" marR="3822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Adrafruit</a:t>
                      </a:r>
                      <a:r>
                        <a:rPr sz="11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10  DOF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IMU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2.8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GBP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 mA x 3.6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0-360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Variable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I2C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in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One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4032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38x23x3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3-32 uA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x 3.6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26</a:t>
            </a:fld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50391" y="3456559"/>
            <a:ext cx="6602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NOTE: </a:t>
            </a:r>
            <a:r>
              <a:rPr sz="1400" dirty="0">
                <a:latin typeface="Arial"/>
                <a:cs typeface="Arial"/>
              </a:rPr>
              <a:t>As per Competition Guidelines, tumbling is defined as end </a:t>
            </a:r>
            <a:r>
              <a:rPr sz="1400" spc="-5" dirty="0">
                <a:latin typeface="Arial"/>
                <a:cs typeface="Arial"/>
              </a:rPr>
              <a:t>over </a:t>
            </a:r>
            <a:r>
              <a:rPr sz="1400" dirty="0">
                <a:latin typeface="Arial"/>
                <a:cs typeface="Arial"/>
              </a:rPr>
              <a:t>end</a:t>
            </a:r>
            <a:r>
              <a:rPr sz="1400" spc="-2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rotation.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8380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Bonus Camera Trade </a:t>
            </a:r>
            <a:r>
              <a:rPr dirty="0"/>
              <a:t>&amp;</a:t>
            </a:r>
            <a:r>
              <a:rPr spc="-5" dirty="0"/>
              <a:t> </a:t>
            </a:r>
            <a:r>
              <a:rPr dirty="0"/>
              <a:t>Selection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173480"/>
            <a:ext cx="9143999" cy="1466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200911"/>
            <a:ext cx="9140952" cy="1371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-4762" y="1196149"/>
          <a:ext cx="9140189" cy="13696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175"/>
                <a:gridCol w="1435735"/>
                <a:gridCol w="957580"/>
                <a:gridCol w="1541145"/>
                <a:gridCol w="1297304"/>
                <a:gridCol w="596900"/>
                <a:gridCol w="1657350"/>
              </a:tblGrid>
              <a:tr h="259079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Weight/Size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Power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Resolution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FPS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Interface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</a:tr>
              <a:tr h="258445">
                <a:tc rowSpan="2">
                  <a:txBody>
                    <a:bodyPr/>
                    <a:lstStyle/>
                    <a:p>
                      <a:pPr marL="95885" marR="2927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Miniature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TTL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Serial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JPEG Camera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NTSC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Video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36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GBP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75 mA x 5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640 x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480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30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3.3V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TTL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3346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20x28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259079">
                <a:tc rowSpan="2"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Pixy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CMUCam5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25.5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70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GBP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140 mA x 5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1280 x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800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50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I2C,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SPI,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UART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2584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50x54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1668779" y="3058667"/>
            <a:ext cx="6199632" cy="9829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16277" y="3085464"/>
            <a:ext cx="6096000" cy="8884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711515" y="3080702"/>
          <a:ext cx="6096000" cy="8883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/>
                <a:gridCol w="3048000"/>
              </a:tblGrid>
              <a:tr h="370205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Selected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Rationale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96520" marR="1517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Miniature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TTL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Serial JPEG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Camera  with NTSC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 Video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Power, Previous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Experience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27</a:t>
            </a:fld>
            <a:endParaRPr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917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Bonus </a:t>
            </a:r>
            <a:r>
              <a:rPr dirty="0"/>
              <a:t>Wind</a:t>
            </a:r>
            <a:r>
              <a:rPr spc="-80" dirty="0"/>
              <a:t> </a:t>
            </a:r>
            <a:r>
              <a:rPr spc="-5" dirty="0"/>
              <a:t>Sensor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46050" y="4794250"/>
          <a:ext cx="8762365" cy="132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0975"/>
                <a:gridCol w="6041390"/>
              </a:tblGrid>
              <a:tr h="3810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Final</a:t>
                      </a:r>
                      <a:r>
                        <a:rPr sz="14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Decision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Rationale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4488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GPS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Coordinates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384810" indent="-286385">
                        <a:lnSpc>
                          <a:spcPct val="100000"/>
                        </a:lnSpc>
                        <a:spcBef>
                          <a:spcPts val="325"/>
                        </a:spcBef>
                        <a:buFont typeface="Arial"/>
                        <a:buChar char="•"/>
                        <a:tabLst>
                          <a:tab pos="384810" algn="l"/>
                          <a:tab pos="385445" algn="l"/>
                        </a:tabLst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Use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what is already</a:t>
                      </a:r>
                      <a:r>
                        <a:rPr sz="1400" b="1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available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810" indent="-286385">
                        <a:lnSpc>
                          <a:spcPct val="100000"/>
                        </a:lnSpc>
                        <a:buChar char="•"/>
                        <a:tabLst>
                          <a:tab pos="384810" algn="l"/>
                          <a:tab pos="385445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Least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complexity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810" indent="-286385">
                        <a:lnSpc>
                          <a:spcPct val="100000"/>
                        </a:lnSpc>
                        <a:buChar char="•"/>
                        <a:tabLst>
                          <a:tab pos="384810" algn="l"/>
                          <a:tab pos="385445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Least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weight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810" indent="-286385">
                        <a:lnSpc>
                          <a:spcPct val="100000"/>
                        </a:lnSpc>
                        <a:buChar char="•"/>
                        <a:tabLst>
                          <a:tab pos="384810" algn="l"/>
                          <a:tab pos="385445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Reliable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accuracy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8081009" y="6510948"/>
            <a:ext cx="2787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10" dirty="0"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46050" y="1075689"/>
          <a:ext cx="8763000" cy="3489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/>
                <a:gridCol w="2362200"/>
                <a:gridCol w="2362200"/>
                <a:gridCol w="2743200"/>
              </a:tblGrid>
              <a:tr h="533400">
                <a:tc>
                  <a:txBody>
                    <a:bodyPr/>
                    <a:lstStyle/>
                    <a:p>
                      <a:pPr marL="163830" marR="144145" indent="2616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Ideas 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Con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si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ered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Brief</a:t>
                      </a:r>
                      <a:r>
                        <a:rPr sz="14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707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Advantages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18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Disadvantages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71600">
                <a:tc>
                  <a:txBody>
                    <a:bodyPr/>
                    <a:lstStyle/>
                    <a:p>
                      <a:pPr marL="227329" marR="208279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ifferenti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l  Pressure  Sensor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4175" marR="148590" indent="-286385">
                        <a:lnSpc>
                          <a:spcPct val="100000"/>
                        </a:lnSpc>
                        <a:spcBef>
                          <a:spcPts val="315"/>
                        </a:spcBef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Using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differential  pressure sensors on  sides of Can Sat to  read pressure,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14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is  used to calculate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wind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speed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4810" indent="-286385">
                        <a:lnSpc>
                          <a:spcPct val="100000"/>
                        </a:lnSpc>
                        <a:spcBef>
                          <a:spcPts val="315"/>
                        </a:spcBef>
                        <a:buChar char="•"/>
                        <a:tabLst>
                          <a:tab pos="384810" algn="l"/>
                          <a:tab pos="385445" algn="l"/>
                        </a:tabLst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Relatively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light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sensors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810" marR="362585" indent="-286385" algn="just">
                        <a:lnSpc>
                          <a:spcPct val="100000"/>
                        </a:lnSpc>
                        <a:buChar char="•"/>
                        <a:tabLst>
                          <a:tab pos="385445" algn="l"/>
                        </a:tabLst>
                      </a:pPr>
                      <a:r>
                        <a:rPr sz="1400" spc="5" dirty="0">
                          <a:latin typeface="Arial"/>
                          <a:cs typeface="Arial"/>
                        </a:rPr>
                        <a:t>Wind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direction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could  also be calculated,</a:t>
                      </a:r>
                      <a:r>
                        <a:rPr sz="14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if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necessary.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4810" marR="85725" indent="-286385">
                        <a:lnSpc>
                          <a:spcPct val="100000"/>
                        </a:lnSpc>
                        <a:spcBef>
                          <a:spcPts val="315"/>
                        </a:spcBef>
                        <a:buChar char="•"/>
                        <a:tabLst>
                          <a:tab pos="384810" algn="l"/>
                          <a:tab pos="385445" algn="l"/>
                        </a:tabLst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data inputs required</a:t>
                      </a:r>
                      <a:r>
                        <a:rPr sz="14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on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microprocessor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810" indent="-286385">
                        <a:lnSpc>
                          <a:spcPct val="100000"/>
                        </a:lnSpc>
                        <a:buChar char="•"/>
                        <a:tabLst>
                          <a:tab pos="384810" algn="l"/>
                          <a:tab pos="385445" algn="l"/>
                        </a:tabLst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Somewhat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complex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8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calculations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810" marR="881380" indent="-286385">
                        <a:lnSpc>
                          <a:spcPct val="100000"/>
                        </a:lnSpc>
                        <a:buChar char="•"/>
                        <a:tabLst>
                          <a:tab pos="384810" algn="l"/>
                          <a:tab pos="385445" algn="l"/>
                        </a:tabLst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Too many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external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influences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8496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GPS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Coordinates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384175" marR="262890" indent="-286385">
                        <a:lnSpc>
                          <a:spcPct val="100000"/>
                        </a:lnSpc>
                        <a:spcBef>
                          <a:spcPts val="320"/>
                        </a:spcBef>
                        <a:buChar char="•"/>
                        <a:tabLst>
                          <a:tab pos="384175" algn="l"/>
                          <a:tab pos="384810" algn="l"/>
                        </a:tabLst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Using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x and y GPS  coordinates to  determine change in  probe location and  therefore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wind</a:t>
                      </a:r>
                      <a:r>
                        <a:rPr sz="14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speed.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384810" marR="77470" indent="-286385">
                        <a:lnSpc>
                          <a:spcPct val="100000"/>
                        </a:lnSpc>
                        <a:spcBef>
                          <a:spcPts val="320"/>
                        </a:spcBef>
                        <a:buChar char="•"/>
                        <a:tabLst>
                          <a:tab pos="384810" algn="l"/>
                          <a:tab pos="385445" algn="l"/>
                        </a:tabLst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No extra weight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of  sensors; only VCO,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DAC,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filter, and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antenna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810" marR="146050" indent="-286385">
                        <a:lnSpc>
                          <a:spcPct val="100000"/>
                        </a:lnSpc>
                        <a:buChar char="•"/>
                        <a:tabLst>
                          <a:tab pos="384810" algn="l"/>
                          <a:tab pos="385445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Easier determination</a:t>
                      </a:r>
                      <a:r>
                        <a:rPr sz="14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of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wind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direction, if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necessary.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810" indent="-286385">
                        <a:lnSpc>
                          <a:spcPct val="100000"/>
                        </a:lnSpc>
                        <a:buChar char="•"/>
                        <a:tabLst>
                          <a:tab pos="384810" algn="l"/>
                          <a:tab pos="385445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Good GPS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accuracy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384810" marR="140335" indent="-286385">
                        <a:lnSpc>
                          <a:spcPct val="100000"/>
                        </a:lnSpc>
                        <a:spcBef>
                          <a:spcPts val="320"/>
                        </a:spcBef>
                        <a:buChar char="•"/>
                        <a:tabLst>
                          <a:tab pos="384810" algn="l"/>
                          <a:tab pos="385445" algn="l"/>
                        </a:tabLst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take into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consideration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effect of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mass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CanSat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810" marR="349885" indent="-286385">
                        <a:lnSpc>
                          <a:spcPct val="100000"/>
                        </a:lnSpc>
                        <a:buChar char="•"/>
                        <a:tabLst>
                          <a:tab pos="384810" algn="l"/>
                          <a:tab pos="385445" algn="l"/>
                        </a:tabLst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be influenced by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inconsistencies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due to  parachute design (can</a:t>
                      </a:r>
                      <a:r>
                        <a:rPr sz="14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be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negligible)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917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Bonus </a:t>
            </a:r>
            <a:r>
              <a:rPr dirty="0"/>
              <a:t>Wind</a:t>
            </a:r>
            <a:r>
              <a:rPr spc="-80" dirty="0"/>
              <a:t> </a:t>
            </a:r>
            <a:r>
              <a:rPr spc="-5" dirty="0"/>
              <a:t>Sensor</a:t>
            </a:r>
          </a:p>
        </p:txBody>
      </p:sp>
      <p:sp>
        <p:nvSpPr>
          <p:cNvPr id="9" name="object 9"/>
          <p:cNvSpPr/>
          <p:nvPr/>
        </p:nvSpPr>
        <p:spPr>
          <a:xfrm>
            <a:off x="6705600" y="5006340"/>
            <a:ext cx="632459" cy="769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939" y="1011682"/>
            <a:ext cx="8776970" cy="3560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indent="-38100">
              <a:lnSpc>
                <a:spcPct val="100000"/>
              </a:lnSpc>
              <a:spcBef>
                <a:spcPts val="100"/>
              </a:spcBef>
              <a:buSzPct val="111111"/>
              <a:buChar char="•"/>
              <a:tabLst>
                <a:tab pos="171450" algn="l"/>
              </a:tabLst>
            </a:pPr>
            <a:r>
              <a:rPr sz="1800" spc="-5" dirty="0">
                <a:latin typeface="Arial"/>
                <a:cs typeface="Arial"/>
              </a:rPr>
              <a:t>Microprocessor already gathers </a:t>
            </a:r>
            <a:r>
              <a:rPr sz="1800" dirty="0">
                <a:latin typeface="Arial"/>
                <a:cs typeface="Arial"/>
              </a:rPr>
              <a:t>GPS </a:t>
            </a:r>
            <a:r>
              <a:rPr sz="1800" spc="-5" dirty="0">
                <a:latin typeface="Arial"/>
                <a:cs typeface="Arial"/>
              </a:rPr>
              <a:t>coordinates; </a:t>
            </a:r>
            <a:r>
              <a:rPr sz="1800" dirty="0">
                <a:latin typeface="Arial"/>
                <a:cs typeface="Arial"/>
              </a:rPr>
              <a:t>it </a:t>
            </a:r>
            <a:r>
              <a:rPr sz="1800" spc="-5" dirty="0">
                <a:latin typeface="Arial"/>
                <a:cs typeface="Arial"/>
              </a:rPr>
              <a:t>can use </a:t>
            </a:r>
            <a:r>
              <a:rPr sz="1800" i="1" spc="-5" dirty="0">
                <a:latin typeface="Arial"/>
                <a:cs typeface="Arial"/>
              </a:rPr>
              <a:t>Pythagorean</a:t>
            </a:r>
            <a:r>
              <a:rPr sz="1800" i="1" spc="12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theorem</a:t>
            </a:r>
            <a:endParaRPr sz="18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45"/>
              </a:spcBef>
            </a:pPr>
            <a:r>
              <a:rPr sz="1800" spc="-5" dirty="0">
                <a:latin typeface="Arial"/>
                <a:cs typeface="Arial"/>
              </a:rPr>
              <a:t>on </a:t>
            </a:r>
            <a:r>
              <a:rPr sz="1800" dirty="0">
                <a:latin typeface="Arial"/>
                <a:cs typeface="Arial"/>
              </a:rPr>
              <a:t>x &amp; y </a:t>
            </a:r>
            <a:r>
              <a:rPr sz="1800" spc="-5" dirty="0">
                <a:latin typeface="Arial"/>
                <a:cs typeface="Arial"/>
              </a:rPr>
              <a:t>coordinates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spc="-5" dirty="0">
                <a:latin typeface="Arial"/>
                <a:cs typeface="Arial"/>
              </a:rPr>
              <a:t>every reading and calculate the </a:t>
            </a:r>
            <a:r>
              <a:rPr sz="1800" spc="-15" dirty="0">
                <a:latin typeface="Arial"/>
                <a:cs typeface="Arial"/>
              </a:rPr>
              <a:t>wind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speed</a:t>
            </a:r>
            <a:endParaRPr sz="1800">
              <a:latin typeface="Arial"/>
              <a:cs typeface="Arial"/>
            </a:endParaRPr>
          </a:p>
          <a:p>
            <a:pPr marL="50800" marR="549910" indent="-38100">
              <a:lnSpc>
                <a:spcPct val="100000"/>
              </a:lnSpc>
              <a:spcBef>
                <a:spcPts val="505"/>
              </a:spcBef>
              <a:buChar char="•"/>
              <a:tabLst>
                <a:tab pos="156210" algn="l"/>
              </a:tabLst>
            </a:pPr>
            <a:r>
              <a:rPr sz="1800" dirty="0">
                <a:latin typeface="Arial"/>
                <a:cs typeface="Arial"/>
              </a:rPr>
              <a:t>VCO </a:t>
            </a:r>
            <a:r>
              <a:rPr sz="1800" spc="-5" dirty="0">
                <a:latin typeface="Arial"/>
                <a:cs typeface="Arial"/>
              </a:rPr>
              <a:t>designed </a:t>
            </a:r>
            <a:r>
              <a:rPr sz="1800" dirty="0">
                <a:latin typeface="Arial"/>
                <a:cs typeface="Arial"/>
              </a:rPr>
              <a:t>from </a:t>
            </a:r>
            <a:r>
              <a:rPr sz="1800" spc="-5" dirty="0">
                <a:latin typeface="Arial"/>
                <a:cs typeface="Arial"/>
              </a:rPr>
              <a:t>discrete components, as a single transistor-based oscillator  circuit </a:t>
            </a:r>
            <a:r>
              <a:rPr sz="1800" dirty="0">
                <a:latin typeface="Arial"/>
                <a:cs typeface="Arial"/>
              </a:rPr>
              <a:t>(FM </a:t>
            </a:r>
            <a:r>
              <a:rPr sz="1800" spc="-5" dirty="0">
                <a:latin typeface="Arial"/>
                <a:cs typeface="Arial"/>
              </a:rPr>
              <a:t>transmitter).</a:t>
            </a:r>
            <a:endParaRPr sz="1800">
              <a:latin typeface="Arial"/>
              <a:cs typeface="Arial"/>
            </a:endParaRPr>
          </a:p>
          <a:p>
            <a:pPr marL="155575" indent="-142875">
              <a:lnSpc>
                <a:spcPct val="100000"/>
              </a:lnSpc>
              <a:spcBef>
                <a:spcPts val="495"/>
              </a:spcBef>
              <a:buChar char="•"/>
              <a:tabLst>
                <a:tab pos="156210" algn="l"/>
              </a:tabLst>
            </a:pPr>
            <a:r>
              <a:rPr sz="1800" spc="-5" dirty="0">
                <a:latin typeface="Arial"/>
                <a:cs typeface="Arial"/>
              </a:rPr>
              <a:t>Oscillator frequency (one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8 channels) is dependent on LC tank </a:t>
            </a:r>
            <a:r>
              <a:rPr sz="1800" dirty="0">
                <a:latin typeface="Arial"/>
                <a:cs typeface="Arial"/>
              </a:rPr>
              <a:t>of </a:t>
            </a:r>
            <a:r>
              <a:rPr sz="1800" spc="-5" dirty="0">
                <a:latin typeface="Arial"/>
                <a:cs typeface="Arial"/>
              </a:rPr>
              <a:t>oscillator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circuit</a:t>
            </a:r>
            <a:endParaRPr sz="1800">
              <a:latin typeface="Arial"/>
              <a:cs typeface="Arial"/>
            </a:endParaRPr>
          </a:p>
          <a:p>
            <a:pPr marL="451484">
              <a:lnSpc>
                <a:spcPct val="100000"/>
              </a:lnSpc>
              <a:spcBef>
                <a:spcPts val="505"/>
              </a:spcBef>
            </a:pPr>
            <a:r>
              <a:rPr sz="1800" spc="-5" dirty="0">
                <a:latin typeface="Arial"/>
                <a:cs typeface="Arial"/>
              </a:rPr>
              <a:t>–Inductance value is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constant</a:t>
            </a:r>
            <a:endParaRPr sz="1800">
              <a:latin typeface="Arial"/>
              <a:cs typeface="Arial"/>
            </a:endParaRPr>
          </a:p>
          <a:p>
            <a:pPr marL="451484">
              <a:lnSpc>
                <a:spcPct val="100000"/>
              </a:lnSpc>
              <a:spcBef>
                <a:spcPts val="505"/>
              </a:spcBef>
            </a:pPr>
            <a:r>
              <a:rPr sz="1800" spc="-5" dirty="0">
                <a:latin typeface="Arial"/>
                <a:cs typeface="Arial"/>
              </a:rPr>
              <a:t>–Capacitance value determined by varactor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diode</a:t>
            </a:r>
            <a:endParaRPr sz="1800">
              <a:latin typeface="Arial"/>
              <a:cs typeface="Arial"/>
            </a:endParaRPr>
          </a:p>
          <a:p>
            <a:pPr marL="850900" marR="341630" lvl="1">
              <a:lnSpc>
                <a:spcPct val="100000"/>
              </a:lnSpc>
              <a:spcBef>
                <a:spcPts val="400"/>
              </a:spcBef>
              <a:buSzPct val="92857"/>
              <a:buChar char="•"/>
              <a:tabLst>
                <a:tab pos="914400" algn="l"/>
              </a:tabLst>
            </a:pPr>
            <a:r>
              <a:rPr sz="1400" dirty="0">
                <a:latin typeface="Arial"/>
                <a:cs typeface="Arial"/>
              </a:rPr>
              <a:t>Varactor diode has </a:t>
            </a:r>
            <a:r>
              <a:rPr sz="1400" spc="-5" dirty="0">
                <a:latin typeface="Arial"/>
                <a:cs typeface="Arial"/>
              </a:rPr>
              <a:t>voltage </a:t>
            </a:r>
            <a:r>
              <a:rPr sz="1400" dirty="0">
                <a:latin typeface="Arial"/>
                <a:cs typeface="Arial"/>
              </a:rPr>
              <a:t>applied </a:t>
            </a:r>
            <a:r>
              <a:rPr sz="1400" spc="-5" dirty="0">
                <a:latin typeface="Arial"/>
                <a:cs typeface="Arial"/>
              </a:rPr>
              <a:t>(provided </a:t>
            </a:r>
            <a:r>
              <a:rPr sz="1400" dirty="0">
                <a:latin typeface="Arial"/>
                <a:cs typeface="Arial"/>
              </a:rPr>
              <a:t>by </a:t>
            </a:r>
            <a:r>
              <a:rPr sz="1400" spc="-5" dirty="0">
                <a:latin typeface="Arial"/>
                <a:cs typeface="Arial"/>
              </a:rPr>
              <a:t>microprocessor); voltage will </a:t>
            </a:r>
            <a:r>
              <a:rPr sz="1400" dirty="0">
                <a:latin typeface="Arial"/>
                <a:cs typeface="Arial"/>
              </a:rPr>
              <a:t>be adjusted in the  code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according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channel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desired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(Teensy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reprogrammed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CanSat,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ground)</a:t>
            </a:r>
            <a:endParaRPr sz="1400">
              <a:latin typeface="Arial"/>
              <a:cs typeface="Arial"/>
            </a:endParaRPr>
          </a:p>
          <a:p>
            <a:pPr marL="913765" lvl="1" indent="-62865">
              <a:lnSpc>
                <a:spcPct val="100000"/>
              </a:lnSpc>
              <a:spcBef>
                <a:spcPts val="405"/>
              </a:spcBef>
              <a:buSzPct val="92857"/>
              <a:buChar char="•"/>
              <a:tabLst>
                <a:tab pos="914400" algn="l"/>
              </a:tabLst>
            </a:pPr>
            <a:r>
              <a:rPr sz="1400" dirty="0">
                <a:latin typeface="Arial"/>
                <a:cs typeface="Arial"/>
              </a:rPr>
              <a:t>Also considered simple voltage </a:t>
            </a:r>
            <a:r>
              <a:rPr sz="1400" spc="-5" dirty="0">
                <a:latin typeface="Arial"/>
                <a:cs typeface="Arial"/>
              </a:rPr>
              <a:t>divider </a:t>
            </a:r>
            <a:r>
              <a:rPr sz="1400" dirty="0">
                <a:latin typeface="Arial"/>
                <a:cs typeface="Arial"/>
              </a:rPr>
              <a:t>circuit </a:t>
            </a:r>
            <a:r>
              <a:rPr sz="1400" spc="-5" dirty="0">
                <a:latin typeface="Arial"/>
                <a:cs typeface="Arial"/>
              </a:rPr>
              <a:t>with potentiometer </a:t>
            </a:r>
            <a:r>
              <a:rPr sz="1400" dirty="0">
                <a:latin typeface="Arial"/>
                <a:cs typeface="Arial"/>
              </a:rPr>
              <a:t>to be adjusted on ground</a:t>
            </a:r>
            <a:r>
              <a:rPr sz="1400" spc="-2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instead</a:t>
            </a:r>
            <a:endParaRPr sz="1400">
              <a:latin typeface="Arial"/>
              <a:cs typeface="Arial"/>
            </a:endParaRPr>
          </a:p>
          <a:p>
            <a:pPr marL="50800" marR="5080" indent="-38100">
              <a:lnSpc>
                <a:spcPct val="100000"/>
              </a:lnSpc>
              <a:spcBef>
                <a:spcPts val="490"/>
              </a:spcBef>
              <a:buChar char="•"/>
              <a:tabLst>
                <a:tab pos="156210" algn="l"/>
              </a:tabLst>
            </a:pPr>
            <a:r>
              <a:rPr sz="1800" spc="-5" dirty="0">
                <a:latin typeface="Arial"/>
                <a:cs typeface="Arial"/>
              </a:rPr>
              <a:t>Microprocessor outputs a </a:t>
            </a:r>
            <a:r>
              <a:rPr sz="1800" dirty="0">
                <a:latin typeface="Arial"/>
                <a:cs typeface="Arial"/>
              </a:rPr>
              <a:t>PWM </a:t>
            </a:r>
            <a:r>
              <a:rPr sz="1800" spc="-5" dirty="0">
                <a:latin typeface="Arial"/>
                <a:cs typeface="Arial"/>
              </a:rPr>
              <a:t>signal (tone) </a:t>
            </a:r>
            <a:r>
              <a:rPr sz="1800" dirty="0">
                <a:latin typeface="Arial"/>
                <a:cs typeface="Arial"/>
              </a:rPr>
              <a:t>to the VCO </a:t>
            </a:r>
            <a:r>
              <a:rPr sz="1800" spc="-5" dirty="0">
                <a:latin typeface="Arial"/>
                <a:cs typeface="Arial"/>
              </a:rPr>
              <a:t>according </a:t>
            </a:r>
            <a:r>
              <a:rPr sz="1800" dirty="0">
                <a:latin typeface="Arial"/>
                <a:cs typeface="Arial"/>
              </a:rPr>
              <a:t>to the </a:t>
            </a:r>
            <a:r>
              <a:rPr sz="1800" spc="-15" dirty="0">
                <a:latin typeface="Arial"/>
                <a:cs typeface="Arial"/>
              </a:rPr>
              <a:t>wind </a:t>
            </a:r>
            <a:r>
              <a:rPr sz="1800" spc="-5" dirty="0">
                <a:latin typeface="Arial"/>
                <a:cs typeface="Arial"/>
              </a:rPr>
              <a:t>speed  calculated (1 Hz </a:t>
            </a:r>
            <a:r>
              <a:rPr sz="1800" spc="-10" dirty="0">
                <a:latin typeface="Arial"/>
                <a:cs typeface="Arial"/>
              </a:rPr>
              <a:t>per </a:t>
            </a:r>
            <a:r>
              <a:rPr sz="1800" dirty="0">
                <a:latin typeface="Arial"/>
                <a:cs typeface="Arial"/>
              </a:rPr>
              <a:t>0.1 m/s). </a:t>
            </a:r>
            <a:r>
              <a:rPr sz="1800" spc="-5" dirty="0">
                <a:latin typeface="Arial"/>
                <a:cs typeface="Arial"/>
              </a:rPr>
              <a:t>This adjusts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signal.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2361" y="5474970"/>
            <a:ext cx="609600" cy="469900"/>
          </a:xfrm>
          <a:prstGeom prst="rect">
            <a:avLst/>
          </a:prstGeom>
          <a:solidFill>
            <a:srgbClr val="D1D1EF"/>
          </a:solidFill>
          <a:ln w="25908">
            <a:solidFill>
              <a:srgbClr val="88A3A7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969"/>
              </a:spcBef>
            </a:pPr>
            <a:r>
              <a:rPr sz="1400" b="1" spc="-5" dirty="0">
                <a:solidFill>
                  <a:srgbClr val="212168"/>
                </a:solidFill>
                <a:latin typeface="Arial"/>
                <a:cs typeface="Arial"/>
              </a:rPr>
              <a:t>GPS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32726" y="5457545"/>
            <a:ext cx="15817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ISM </a:t>
            </a:r>
            <a:r>
              <a:rPr sz="1400" b="1" spc="-5" dirty="0">
                <a:latin typeface="Arial"/>
                <a:cs typeface="Arial"/>
              </a:rPr>
              <a:t>Band</a:t>
            </a:r>
            <a:r>
              <a:rPr sz="1400" b="1" spc="-14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Antenna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76600" y="5663298"/>
            <a:ext cx="457200" cy="103505"/>
          </a:xfrm>
          <a:custGeom>
            <a:avLst/>
            <a:gdLst/>
            <a:ahLst/>
            <a:cxnLst/>
            <a:rect l="l" t="t" r="r" b="b"/>
            <a:pathLst>
              <a:path w="457200" h="103504">
                <a:moveTo>
                  <a:pt x="432044" y="51701"/>
                </a:moveTo>
                <a:lnTo>
                  <a:pt x="362203" y="92430"/>
                </a:lnTo>
                <a:lnTo>
                  <a:pt x="361188" y="96316"/>
                </a:lnTo>
                <a:lnTo>
                  <a:pt x="364744" y="102374"/>
                </a:lnTo>
                <a:lnTo>
                  <a:pt x="368553" y="103403"/>
                </a:lnTo>
                <a:lnTo>
                  <a:pt x="446315" y="58051"/>
                </a:lnTo>
                <a:lnTo>
                  <a:pt x="444626" y="58051"/>
                </a:lnTo>
                <a:lnTo>
                  <a:pt x="444626" y="57188"/>
                </a:lnTo>
                <a:lnTo>
                  <a:pt x="441451" y="57188"/>
                </a:lnTo>
                <a:lnTo>
                  <a:pt x="432044" y="51701"/>
                </a:lnTo>
                <a:close/>
              </a:path>
              <a:path w="457200" h="103504">
                <a:moveTo>
                  <a:pt x="421155" y="45351"/>
                </a:moveTo>
                <a:lnTo>
                  <a:pt x="0" y="45351"/>
                </a:lnTo>
                <a:lnTo>
                  <a:pt x="0" y="58051"/>
                </a:lnTo>
                <a:lnTo>
                  <a:pt x="421155" y="58051"/>
                </a:lnTo>
                <a:lnTo>
                  <a:pt x="432044" y="51701"/>
                </a:lnTo>
                <a:lnTo>
                  <a:pt x="421155" y="45351"/>
                </a:lnTo>
                <a:close/>
              </a:path>
              <a:path w="457200" h="103504">
                <a:moveTo>
                  <a:pt x="446312" y="45351"/>
                </a:moveTo>
                <a:lnTo>
                  <a:pt x="444626" y="45351"/>
                </a:lnTo>
                <a:lnTo>
                  <a:pt x="444626" y="58051"/>
                </a:lnTo>
                <a:lnTo>
                  <a:pt x="446315" y="58051"/>
                </a:lnTo>
                <a:lnTo>
                  <a:pt x="457200" y="51701"/>
                </a:lnTo>
                <a:lnTo>
                  <a:pt x="446312" y="45351"/>
                </a:lnTo>
                <a:close/>
              </a:path>
              <a:path w="457200" h="103504">
                <a:moveTo>
                  <a:pt x="441451" y="46215"/>
                </a:moveTo>
                <a:lnTo>
                  <a:pt x="432044" y="51701"/>
                </a:lnTo>
                <a:lnTo>
                  <a:pt x="441451" y="57188"/>
                </a:lnTo>
                <a:lnTo>
                  <a:pt x="441451" y="46215"/>
                </a:lnTo>
                <a:close/>
              </a:path>
              <a:path w="457200" h="103504">
                <a:moveTo>
                  <a:pt x="444626" y="46215"/>
                </a:moveTo>
                <a:lnTo>
                  <a:pt x="441451" y="46215"/>
                </a:lnTo>
                <a:lnTo>
                  <a:pt x="441451" y="57188"/>
                </a:lnTo>
                <a:lnTo>
                  <a:pt x="444626" y="57188"/>
                </a:lnTo>
                <a:lnTo>
                  <a:pt x="444626" y="46215"/>
                </a:lnTo>
                <a:close/>
              </a:path>
              <a:path w="457200" h="103504">
                <a:moveTo>
                  <a:pt x="368553" y="0"/>
                </a:moveTo>
                <a:lnTo>
                  <a:pt x="364744" y="1016"/>
                </a:lnTo>
                <a:lnTo>
                  <a:pt x="361188" y="7086"/>
                </a:lnTo>
                <a:lnTo>
                  <a:pt x="362203" y="10972"/>
                </a:lnTo>
                <a:lnTo>
                  <a:pt x="432044" y="51701"/>
                </a:lnTo>
                <a:lnTo>
                  <a:pt x="441451" y="46215"/>
                </a:lnTo>
                <a:lnTo>
                  <a:pt x="444626" y="46215"/>
                </a:lnTo>
                <a:lnTo>
                  <a:pt x="444626" y="45351"/>
                </a:lnTo>
                <a:lnTo>
                  <a:pt x="446312" y="45351"/>
                </a:lnTo>
                <a:lnTo>
                  <a:pt x="368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81200" y="5663298"/>
            <a:ext cx="457200" cy="103505"/>
          </a:xfrm>
          <a:custGeom>
            <a:avLst/>
            <a:gdLst/>
            <a:ahLst/>
            <a:cxnLst/>
            <a:rect l="l" t="t" r="r" b="b"/>
            <a:pathLst>
              <a:path w="457200" h="103504">
                <a:moveTo>
                  <a:pt x="432044" y="51701"/>
                </a:moveTo>
                <a:lnTo>
                  <a:pt x="362204" y="92430"/>
                </a:lnTo>
                <a:lnTo>
                  <a:pt x="361188" y="96316"/>
                </a:lnTo>
                <a:lnTo>
                  <a:pt x="364744" y="102374"/>
                </a:lnTo>
                <a:lnTo>
                  <a:pt x="368554" y="103403"/>
                </a:lnTo>
                <a:lnTo>
                  <a:pt x="446315" y="58051"/>
                </a:lnTo>
                <a:lnTo>
                  <a:pt x="444626" y="58051"/>
                </a:lnTo>
                <a:lnTo>
                  <a:pt x="444626" y="57188"/>
                </a:lnTo>
                <a:lnTo>
                  <a:pt x="441451" y="57188"/>
                </a:lnTo>
                <a:lnTo>
                  <a:pt x="432044" y="51701"/>
                </a:lnTo>
                <a:close/>
              </a:path>
              <a:path w="457200" h="103504">
                <a:moveTo>
                  <a:pt x="421155" y="45351"/>
                </a:moveTo>
                <a:lnTo>
                  <a:pt x="0" y="45351"/>
                </a:lnTo>
                <a:lnTo>
                  <a:pt x="0" y="58051"/>
                </a:lnTo>
                <a:lnTo>
                  <a:pt x="421155" y="58051"/>
                </a:lnTo>
                <a:lnTo>
                  <a:pt x="432044" y="51701"/>
                </a:lnTo>
                <a:lnTo>
                  <a:pt x="421155" y="45351"/>
                </a:lnTo>
                <a:close/>
              </a:path>
              <a:path w="457200" h="103504">
                <a:moveTo>
                  <a:pt x="446312" y="45351"/>
                </a:moveTo>
                <a:lnTo>
                  <a:pt x="444626" y="45351"/>
                </a:lnTo>
                <a:lnTo>
                  <a:pt x="444626" y="58051"/>
                </a:lnTo>
                <a:lnTo>
                  <a:pt x="446315" y="58051"/>
                </a:lnTo>
                <a:lnTo>
                  <a:pt x="457200" y="51701"/>
                </a:lnTo>
                <a:lnTo>
                  <a:pt x="446312" y="45351"/>
                </a:lnTo>
                <a:close/>
              </a:path>
              <a:path w="457200" h="103504">
                <a:moveTo>
                  <a:pt x="441451" y="46215"/>
                </a:moveTo>
                <a:lnTo>
                  <a:pt x="432044" y="51701"/>
                </a:lnTo>
                <a:lnTo>
                  <a:pt x="441451" y="57188"/>
                </a:lnTo>
                <a:lnTo>
                  <a:pt x="441451" y="46215"/>
                </a:lnTo>
                <a:close/>
              </a:path>
              <a:path w="457200" h="103504">
                <a:moveTo>
                  <a:pt x="444626" y="46215"/>
                </a:moveTo>
                <a:lnTo>
                  <a:pt x="441451" y="46215"/>
                </a:lnTo>
                <a:lnTo>
                  <a:pt x="441451" y="57188"/>
                </a:lnTo>
                <a:lnTo>
                  <a:pt x="444626" y="57188"/>
                </a:lnTo>
                <a:lnTo>
                  <a:pt x="444626" y="46215"/>
                </a:lnTo>
                <a:close/>
              </a:path>
              <a:path w="457200" h="103504">
                <a:moveTo>
                  <a:pt x="368554" y="0"/>
                </a:moveTo>
                <a:lnTo>
                  <a:pt x="364744" y="1016"/>
                </a:lnTo>
                <a:lnTo>
                  <a:pt x="361188" y="7086"/>
                </a:lnTo>
                <a:lnTo>
                  <a:pt x="362204" y="10972"/>
                </a:lnTo>
                <a:lnTo>
                  <a:pt x="432044" y="51701"/>
                </a:lnTo>
                <a:lnTo>
                  <a:pt x="441451" y="46215"/>
                </a:lnTo>
                <a:lnTo>
                  <a:pt x="444626" y="46215"/>
                </a:lnTo>
                <a:lnTo>
                  <a:pt x="444626" y="45351"/>
                </a:lnTo>
                <a:lnTo>
                  <a:pt x="446312" y="45351"/>
                </a:lnTo>
                <a:lnTo>
                  <a:pt x="3685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000" y="5663298"/>
            <a:ext cx="457200" cy="103505"/>
          </a:xfrm>
          <a:custGeom>
            <a:avLst/>
            <a:gdLst/>
            <a:ahLst/>
            <a:cxnLst/>
            <a:rect l="l" t="t" r="r" b="b"/>
            <a:pathLst>
              <a:path w="457200" h="103504">
                <a:moveTo>
                  <a:pt x="432044" y="51701"/>
                </a:moveTo>
                <a:lnTo>
                  <a:pt x="362203" y="92430"/>
                </a:lnTo>
                <a:lnTo>
                  <a:pt x="361188" y="96316"/>
                </a:lnTo>
                <a:lnTo>
                  <a:pt x="364744" y="102374"/>
                </a:lnTo>
                <a:lnTo>
                  <a:pt x="368553" y="103403"/>
                </a:lnTo>
                <a:lnTo>
                  <a:pt x="446315" y="58051"/>
                </a:lnTo>
                <a:lnTo>
                  <a:pt x="444626" y="58051"/>
                </a:lnTo>
                <a:lnTo>
                  <a:pt x="444626" y="57188"/>
                </a:lnTo>
                <a:lnTo>
                  <a:pt x="441451" y="57188"/>
                </a:lnTo>
                <a:lnTo>
                  <a:pt x="432044" y="51701"/>
                </a:lnTo>
                <a:close/>
              </a:path>
              <a:path w="457200" h="103504">
                <a:moveTo>
                  <a:pt x="421155" y="45351"/>
                </a:moveTo>
                <a:lnTo>
                  <a:pt x="0" y="45351"/>
                </a:lnTo>
                <a:lnTo>
                  <a:pt x="0" y="58051"/>
                </a:lnTo>
                <a:lnTo>
                  <a:pt x="421155" y="58051"/>
                </a:lnTo>
                <a:lnTo>
                  <a:pt x="432044" y="51701"/>
                </a:lnTo>
                <a:lnTo>
                  <a:pt x="421155" y="45351"/>
                </a:lnTo>
                <a:close/>
              </a:path>
              <a:path w="457200" h="103504">
                <a:moveTo>
                  <a:pt x="446312" y="45351"/>
                </a:moveTo>
                <a:lnTo>
                  <a:pt x="444626" y="45351"/>
                </a:lnTo>
                <a:lnTo>
                  <a:pt x="444626" y="58051"/>
                </a:lnTo>
                <a:lnTo>
                  <a:pt x="446315" y="58051"/>
                </a:lnTo>
                <a:lnTo>
                  <a:pt x="457200" y="51701"/>
                </a:lnTo>
                <a:lnTo>
                  <a:pt x="446312" y="45351"/>
                </a:lnTo>
                <a:close/>
              </a:path>
              <a:path w="457200" h="103504">
                <a:moveTo>
                  <a:pt x="441451" y="46215"/>
                </a:moveTo>
                <a:lnTo>
                  <a:pt x="432044" y="51701"/>
                </a:lnTo>
                <a:lnTo>
                  <a:pt x="441451" y="57188"/>
                </a:lnTo>
                <a:lnTo>
                  <a:pt x="441451" y="46215"/>
                </a:lnTo>
                <a:close/>
              </a:path>
              <a:path w="457200" h="103504">
                <a:moveTo>
                  <a:pt x="444626" y="46215"/>
                </a:moveTo>
                <a:lnTo>
                  <a:pt x="441451" y="46215"/>
                </a:lnTo>
                <a:lnTo>
                  <a:pt x="441451" y="57188"/>
                </a:lnTo>
                <a:lnTo>
                  <a:pt x="444626" y="57188"/>
                </a:lnTo>
                <a:lnTo>
                  <a:pt x="444626" y="46215"/>
                </a:lnTo>
                <a:close/>
              </a:path>
              <a:path w="457200" h="103504">
                <a:moveTo>
                  <a:pt x="368553" y="0"/>
                </a:moveTo>
                <a:lnTo>
                  <a:pt x="364744" y="1016"/>
                </a:lnTo>
                <a:lnTo>
                  <a:pt x="361188" y="7086"/>
                </a:lnTo>
                <a:lnTo>
                  <a:pt x="362203" y="10972"/>
                </a:lnTo>
                <a:lnTo>
                  <a:pt x="432044" y="51701"/>
                </a:lnTo>
                <a:lnTo>
                  <a:pt x="441451" y="46215"/>
                </a:lnTo>
                <a:lnTo>
                  <a:pt x="444626" y="46215"/>
                </a:lnTo>
                <a:lnTo>
                  <a:pt x="444626" y="45351"/>
                </a:lnTo>
                <a:lnTo>
                  <a:pt x="446312" y="45351"/>
                </a:lnTo>
                <a:lnTo>
                  <a:pt x="368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734561" y="5400294"/>
            <a:ext cx="1274445" cy="696595"/>
          </a:xfrm>
          <a:prstGeom prst="rect">
            <a:avLst/>
          </a:prstGeom>
          <a:solidFill>
            <a:srgbClr val="D1D1EF"/>
          </a:solidFill>
          <a:ln w="25907">
            <a:solidFill>
              <a:srgbClr val="88A3A7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10185" marR="204470" indent="635" algn="ctr">
              <a:lnSpc>
                <a:spcPct val="100000"/>
              </a:lnSpc>
              <a:spcBef>
                <a:spcPts val="175"/>
              </a:spcBef>
            </a:pPr>
            <a:r>
              <a:rPr sz="1400" b="1" spc="-20" dirty="0">
                <a:solidFill>
                  <a:srgbClr val="212168"/>
                </a:solidFill>
                <a:latin typeface="Arial"/>
                <a:cs typeface="Arial"/>
              </a:rPr>
              <a:t>Voltage  </a:t>
            </a:r>
            <a:r>
              <a:rPr sz="1400" b="1" spc="-10" dirty="0">
                <a:solidFill>
                  <a:srgbClr val="212168"/>
                </a:solidFill>
                <a:latin typeface="Arial"/>
                <a:cs typeface="Arial"/>
              </a:rPr>
              <a:t>Con</a:t>
            </a:r>
            <a:r>
              <a:rPr sz="1400" b="1" dirty="0">
                <a:solidFill>
                  <a:srgbClr val="212168"/>
                </a:solidFill>
                <a:latin typeface="Arial"/>
                <a:cs typeface="Arial"/>
              </a:rPr>
              <a:t>tr</a:t>
            </a:r>
            <a:r>
              <a:rPr sz="1400" b="1" spc="-10" dirty="0">
                <a:solidFill>
                  <a:srgbClr val="212168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212168"/>
                </a:solidFill>
                <a:latin typeface="Arial"/>
                <a:cs typeface="Arial"/>
              </a:rPr>
              <a:t>ller  </a:t>
            </a:r>
            <a:r>
              <a:rPr sz="1400" b="1" spc="-5" dirty="0">
                <a:solidFill>
                  <a:srgbClr val="212168"/>
                </a:solidFill>
                <a:latin typeface="Arial"/>
                <a:cs typeface="Arial"/>
              </a:rPr>
              <a:t>Oscillator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39161" y="5182361"/>
            <a:ext cx="867410" cy="1066800"/>
          </a:xfrm>
          <a:custGeom>
            <a:avLst/>
            <a:gdLst/>
            <a:ahLst/>
            <a:cxnLst/>
            <a:rect l="l" t="t" r="r" b="b"/>
            <a:pathLst>
              <a:path w="867410" h="1066800">
                <a:moveTo>
                  <a:pt x="0" y="1066800"/>
                </a:moveTo>
                <a:lnTo>
                  <a:pt x="867156" y="1066800"/>
                </a:lnTo>
                <a:lnTo>
                  <a:pt x="867156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39161" y="5182361"/>
            <a:ext cx="867410" cy="1066800"/>
          </a:xfrm>
          <a:prstGeom prst="rect">
            <a:avLst/>
          </a:prstGeom>
          <a:ln w="25907">
            <a:solidFill>
              <a:srgbClr val="88A3A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marL="135255">
              <a:lnSpc>
                <a:spcPct val="100000"/>
              </a:lnSpc>
              <a:spcBef>
                <a:spcPts val="5"/>
              </a:spcBef>
            </a:pPr>
            <a:r>
              <a:rPr sz="1400" b="1" spc="-20" dirty="0">
                <a:solidFill>
                  <a:srgbClr val="212168"/>
                </a:solidFill>
                <a:latin typeface="Arial"/>
                <a:cs typeface="Arial"/>
              </a:rPr>
              <a:t>Teensy</a:t>
            </a:r>
            <a:endParaRPr sz="1400">
              <a:latin typeface="Arial"/>
              <a:cs typeface="Arial"/>
            </a:endParaRPr>
          </a:p>
          <a:p>
            <a:pPr marL="226695">
              <a:lnSpc>
                <a:spcPct val="100000"/>
              </a:lnSpc>
            </a:pPr>
            <a:r>
              <a:rPr sz="1400" b="1" dirty="0">
                <a:solidFill>
                  <a:srgbClr val="212168"/>
                </a:solidFill>
                <a:latin typeface="Arial"/>
                <a:cs typeface="Arial"/>
              </a:rPr>
              <a:t>3.2</a:t>
            </a:r>
            <a:r>
              <a:rPr sz="1400" b="1" spc="-95" dirty="0">
                <a:solidFill>
                  <a:srgbClr val="212168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212168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10961" y="5398770"/>
            <a:ext cx="1274445" cy="698500"/>
          </a:xfrm>
          <a:prstGeom prst="rect">
            <a:avLst/>
          </a:prstGeom>
          <a:solidFill>
            <a:srgbClr val="D1D1EF"/>
          </a:solidFill>
          <a:ln w="25907">
            <a:solidFill>
              <a:srgbClr val="88A3A7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240665" marR="233045" algn="ctr">
              <a:lnSpc>
                <a:spcPct val="100000"/>
              </a:lnSpc>
              <a:spcBef>
                <a:spcPts val="185"/>
              </a:spcBef>
            </a:pPr>
            <a:r>
              <a:rPr sz="1400" b="1" spc="-5" dirty="0">
                <a:solidFill>
                  <a:srgbClr val="212168"/>
                </a:solidFill>
                <a:latin typeface="Arial"/>
                <a:cs typeface="Arial"/>
              </a:rPr>
              <a:t>Buffer  </a:t>
            </a:r>
            <a:r>
              <a:rPr sz="1400" b="1" dirty="0">
                <a:solidFill>
                  <a:srgbClr val="212168"/>
                </a:solidFill>
                <a:latin typeface="Arial"/>
                <a:cs typeface="Arial"/>
              </a:rPr>
              <a:t>(Emitter  </a:t>
            </a:r>
            <a:r>
              <a:rPr sz="1400" b="1" spc="-10" dirty="0">
                <a:solidFill>
                  <a:srgbClr val="212168"/>
                </a:solidFill>
                <a:latin typeface="Arial"/>
                <a:cs typeface="Arial"/>
              </a:rPr>
              <a:t>Fo</a:t>
            </a:r>
            <a:r>
              <a:rPr sz="1400" b="1" dirty="0">
                <a:solidFill>
                  <a:srgbClr val="212168"/>
                </a:solidFill>
                <a:latin typeface="Arial"/>
                <a:cs typeface="Arial"/>
              </a:rPr>
              <a:t>ll</a:t>
            </a:r>
            <a:r>
              <a:rPr sz="1400" b="1" spc="-20" dirty="0">
                <a:solidFill>
                  <a:srgbClr val="212168"/>
                </a:solidFill>
                <a:latin typeface="Arial"/>
                <a:cs typeface="Arial"/>
              </a:rPr>
              <a:t>o</a:t>
            </a:r>
            <a:r>
              <a:rPr sz="1400" b="1" spc="20" dirty="0">
                <a:solidFill>
                  <a:srgbClr val="212168"/>
                </a:solidFill>
                <a:latin typeface="Arial"/>
                <a:cs typeface="Arial"/>
              </a:rPr>
              <a:t>w</a:t>
            </a:r>
            <a:r>
              <a:rPr sz="1400" b="1" spc="-15" dirty="0">
                <a:solidFill>
                  <a:srgbClr val="212168"/>
                </a:solidFill>
                <a:latin typeface="Arial"/>
                <a:cs typeface="Arial"/>
              </a:rPr>
              <a:t>e</a:t>
            </a:r>
            <a:r>
              <a:rPr sz="1400" b="1" dirty="0">
                <a:solidFill>
                  <a:srgbClr val="212168"/>
                </a:solidFill>
                <a:latin typeface="Arial"/>
                <a:cs typeface="Arial"/>
              </a:rPr>
              <a:t>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64866" y="4946650"/>
            <a:ext cx="1557655" cy="452120"/>
          </a:xfrm>
          <a:custGeom>
            <a:avLst/>
            <a:gdLst/>
            <a:ahLst/>
            <a:cxnLst/>
            <a:rect l="l" t="t" r="r" b="b"/>
            <a:pathLst>
              <a:path w="1557654" h="452120">
                <a:moveTo>
                  <a:pt x="1460881" y="356108"/>
                </a:moveTo>
                <a:lnTo>
                  <a:pt x="1454784" y="359663"/>
                </a:lnTo>
                <a:lnTo>
                  <a:pt x="1453769" y="363474"/>
                </a:lnTo>
                <a:lnTo>
                  <a:pt x="1505458" y="452119"/>
                </a:lnTo>
                <a:lnTo>
                  <a:pt x="1512789" y="439547"/>
                </a:lnTo>
                <a:lnTo>
                  <a:pt x="1499108" y="439547"/>
                </a:lnTo>
                <a:lnTo>
                  <a:pt x="1499108" y="416124"/>
                </a:lnTo>
                <a:lnTo>
                  <a:pt x="1464691" y="357124"/>
                </a:lnTo>
                <a:lnTo>
                  <a:pt x="1460881" y="356108"/>
                </a:lnTo>
                <a:close/>
              </a:path>
              <a:path w="1557654" h="452120">
                <a:moveTo>
                  <a:pt x="1499108" y="416124"/>
                </a:moveTo>
                <a:lnTo>
                  <a:pt x="1499108" y="439547"/>
                </a:lnTo>
                <a:lnTo>
                  <a:pt x="1511808" y="439547"/>
                </a:lnTo>
                <a:lnTo>
                  <a:pt x="1511808" y="436372"/>
                </a:lnTo>
                <a:lnTo>
                  <a:pt x="1499996" y="436372"/>
                </a:lnTo>
                <a:lnTo>
                  <a:pt x="1505458" y="427010"/>
                </a:lnTo>
                <a:lnTo>
                  <a:pt x="1499108" y="416124"/>
                </a:lnTo>
                <a:close/>
              </a:path>
              <a:path w="1557654" h="452120">
                <a:moveTo>
                  <a:pt x="1550034" y="356108"/>
                </a:moveTo>
                <a:lnTo>
                  <a:pt x="1546224" y="357124"/>
                </a:lnTo>
                <a:lnTo>
                  <a:pt x="1511808" y="416124"/>
                </a:lnTo>
                <a:lnTo>
                  <a:pt x="1511808" y="439547"/>
                </a:lnTo>
                <a:lnTo>
                  <a:pt x="1512789" y="439547"/>
                </a:lnTo>
                <a:lnTo>
                  <a:pt x="1557146" y="363474"/>
                </a:lnTo>
                <a:lnTo>
                  <a:pt x="1556131" y="359663"/>
                </a:lnTo>
                <a:lnTo>
                  <a:pt x="1550034" y="356108"/>
                </a:lnTo>
                <a:close/>
              </a:path>
              <a:path w="1557654" h="452120">
                <a:moveTo>
                  <a:pt x="1505458" y="427010"/>
                </a:moveTo>
                <a:lnTo>
                  <a:pt x="1499996" y="436372"/>
                </a:lnTo>
                <a:lnTo>
                  <a:pt x="1510919" y="436372"/>
                </a:lnTo>
                <a:lnTo>
                  <a:pt x="1505458" y="427010"/>
                </a:lnTo>
                <a:close/>
              </a:path>
              <a:path w="1557654" h="452120">
                <a:moveTo>
                  <a:pt x="1511808" y="416124"/>
                </a:moveTo>
                <a:lnTo>
                  <a:pt x="1505458" y="427010"/>
                </a:lnTo>
                <a:lnTo>
                  <a:pt x="1510919" y="436372"/>
                </a:lnTo>
                <a:lnTo>
                  <a:pt x="1511808" y="436372"/>
                </a:lnTo>
                <a:lnTo>
                  <a:pt x="1511808" y="416124"/>
                </a:lnTo>
                <a:close/>
              </a:path>
              <a:path w="1557654" h="452120">
                <a:moveTo>
                  <a:pt x="1499108" y="6350"/>
                </a:moveTo>
                <a:lnTo>
                  <a:pt x="1499108" y="416124"/>
                </a:lnTo>
                <a:lnTo>
                  <a:pt x="1505458" y="427010"/>
                </a:lnTo>
                <a:lnTo>
                  <a:pt x="1511808" y="416124"/>
                </a:lnTo>
                <a:lnTo>
                  <a:pt x="1511808" y="12700"/>
                </a:lnTo>
                <a:lnTo>
                  <a:pt x="1505458" y="12700"/>
                </a:lnTo>
                <a:lnTo>
                  <a:pt x="1499108" y="6350"/>
                </a:lnTo>
                <a:close/>
              </a:path>
              <a:path w="1557654" h="452120">
                <a:moveTo>
                  <a:pt x="1509013" y="0"/>
                </a:moveTo>
                <a:lnTo>
                  <a:pt x="2793" y="0"/>
                </a:lnTo>
                <a:lnTo>
                  <a:pt x="0" y="2793"/>
                </a:lnTo>
                <a:lnTo>
                  <a:pt x="0" y="234950"/>
                </a:lnTo>
                <a:lnTo>
                  <a:pt x="12700" y="234950"/>
                </a:lnTo>
                <a:lnTo>
                  <a:pt x="12700" y="12700"/>
                </a:lnTo>
                <a:lnTo>
                  <a:pt x="6350" y="12700"/>
                </a:lnTo>
                <a:lnTo>
                  <a:pt x="12700" y="6350"/>
                </a:lnTo>
                <a:lnTo>
                  <a:pt x="1511808" y="6350"/>
                </a:lnTo>
                <a:lnTo>
                  <a:pt x="1511808" y="2793"/>
                </a:lnTo>
                <a:lnTo>
                  <a:pt x="1509013" y="0"/>
                </a:lnTo>
                <a:close/>
              </a:path>
              <a:path w="1557654" h="452120">
                <a:moveTo>
                  <a:pt x="12700" y="6350"/>
                </a:moveTo>
                <a:lnTo>
                  <a:pt x="6350" y="12700"/>
                </a:lnTo>
                <a:lnTo>
                  <a:pt x="12700" y="12700"/>
                </a:lnTo>
                <a:lnTo>
                  <a:pt x="12700" y="6350"/>
                </a:lnTo>
                <a:close/>
              </a:path>
              <a:path w="1557654" h="452120">
                <a:moveTo>
                  <a:pt x="1499108" y="6350"/>
                </a:moveTo>
                <a:lnTo>
                  <a:pt x="12700" y="6350"/>
                </a:lnTo>
                <a:lnTo>
                  <a:pt x="12700" y="12700"/>
                </a:lnTo>
                <a:lnTo>
                  <a:pt x="1499108" y="12700"/>
                </a:lnTo>
                <a:lnTo>
                  <a:pt x="1499108" y="6350"/>
                </a:lnTo>
                <a:close/>
              </a:path>
              <a:path w="1557654" h="452120">
                <a:moveTo>
                  <a:pt x="1511808" y="6350"/>
                </a:moveTo>
                <a:lnTo>
                  <a:pt x="1499108" y="6350"/>
                </a:lnTo>
                <a:lnTo>
                  <a:pt x="1505458" y="12700"/>
                </a:lnTo>
                <a:lnTo>
                  <a:pt x="1511808" y="12700"/>
                </a:lnTo>
                <a:lnTo>
                  <a:pt x="1511808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458717" y="4712970"/>
            <a:ext cx="609600" cy="469900"/>
          </a:xfrm>
          <a:prstGeom prst="rect">
            <a:avLst/>
          </a:prstGeom>
          <a:solidFill>
            <a:srgbClr val="D1D1EF"/>
          </a:solidFill>
          <a:ln w="25907">
            <a:solidFill>
              <a:srgbClr val="88A3A7"/>
            </a:solidFill>
          </a:ln>
        </p:spPr>
        <p:txBody>
          <a:bodyPr vert="horz" wrap="square" lIns="0" tIns="12255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965"/>
              </a:spcBef>
            </a:pPr>
            <a:r>
              <a:rPr sz="1400" b="1" spc="-20" dirty="0">
                <a:solidFill>
                  <a:srgbClr val="212168"/>
                </a:solidFill>
                <a:latin typeface="Arial"/>
                <a:cs typeface="Arial"/>
              </a:rPr>
              <a:t>DAC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611361" y="9220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11361" y="9220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29</a:t>
            </a:fld>
            <a:endParaRPr spc="-5" dirty="0"/>
          </a:p>
        </p:txBody>
      </p:sp>
      <p:sp>
        <p:nvSpPr>
          <p:cNvPr id="25" name="object 25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7711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Team</a:t>
            </a:r>
            <a:r>
              <a:rPr spc="-60" dirty="0"/>
              <a:t> </a:t>
            </a:r>
            <a:r>
              <a:rPr dirty="0"/>
              <a:t>Organization</a:t>
            </a:r>
          </a:p>
        </p:txBody>
      </p:sp>
      <p:sp>
        <p:nvSpPr>
          <p:cNvPr id="8" name="object 8"/>
          <p:cNvSpPr/>
          <p:nvPr/>
        </p:nvSpPr>
        <p:spPr>
          <a:xfrm>
            <a:off x="2399538" y="1543050"/>
            <a:ext cx="1250315" cy="145415"/>
          </a:xfrm>
          <a:custGeom>
            <a:avLst/>
            <a:gdLst/>
            <a:ahLst/>
            <a:cxnLst/>
            <a:rect l="l" t="t" r="r" b="b"/>
            <a:pathLst>
              <a:path w="1250314" h="145414">
                <a:moveTo>
                  <a:pt x="0" y="0"/>
                </a:moveTo>
                <a:lnTo>
                  <a:pt x="0" y="145161"/>
                </a:lnTo>
                <a:lnTo>
                  <a:pt x="1249934" y="145161"/>
                </a:lnTo>
              </a:path>
            </a:pathLst>
          </a:custGeom>
          <a:ln w="25908">
            <a:solidFill>
              <a:srgbClr val="272779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03526" y="1543050"/>
            <a:ext cx="97155" cy="424815"/>
          </a:xfrm>
          <a:custGeom>
            <a:avLst/>
            <a:gdLst/>
            <a:ahLst/>
            <a:cxnLst/>
            <a:rect l="l" t="t" r="r" b="b"/>
            <a:pathLst>
              <a:path w="97155" h="424814">
                <a:moveTo>
                  <a:pt x="96900" y="0"/>
                </a:moveTo>
                <a:lnTo>
                  <a:pt x="96900" y="424561"/>
                </a:lnTo>
                <a:lnTo>
                  <a:pt x="0" y="424561"/>
                </a:lnTo>
              </a:path>
            </a:pathLst>
          </a:custGeom>
          <a:ln w="25908">
            <a:solidFill>
              <a:srgbClr val="2727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05605" y="2853689"/>
            <a:ext cx="138430" cy="424815"/>
          </a:xfrm>
          <a:custGeom>
            <a:avLst/>
            <a:gdLst/>
            <a:ahLst/>
            <a:cxnLst/>
            <a:rect l="l" t="t" r="r" b="b"/>
            <a:pathLst>
              <a:path w="138429" h="424814">
                <a:moveTo>
                  <a:pt x="0" y="0"/>
                </a:moveTo>
                <a:lnTo>
                  <a:pt x="0" y="424561"/>
                </a:lnTo>
                <a:lnTo>
                  <a:pt x="138430" y="424561"/>
                </a:lnTo>
              </a:path>
            </a:pathLst>
          </a:custGeom>
          <a:ln w="25908">
            <a:solidFill>
              <a:srgbClr val="2C2C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99538" y="1543050"/>
            <a:ext cx="1675130" cy="848994"/>
          </a:xfrm>
          <a:custGeom>
            <a:avLst/>
            <a:gdLst/>
            <a:ahLst/>
            <a:cxnLst/>
            <a:rect l="l" t="t" r="r" b="b"/>
            <a:pathLst>
              <a:path w="1675129" h="848994">
                <a:moveTo>
                  <a:pt x="0" y="0"/>
                </a:moveTo>
                <a:lnTo>
                  <a:pt x="0" y="752094"/>
                </a:lnTo>
                <a:lnTo>
                  <a:pt x="1675002" y="752094"/>
                </a:lnTo>
                <a:lnTo>
                  <a:pt x="1675002" y="848995"/>
                </a:lnTo>
              </a:path>
            </a:pathLst>
          </a:custGeom>
          <a:ln w="25908">
            <a:solidFill>
              <a:srgbClr val="2727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88514" y="2853689"/>
            <a:ext cx="138430" cy="424815"/>
          </a:xfrm>
          <a:custGeom>
            <a:avLst/>
            <a:gdLst/>
            <a:ahLst/>
            <a:cxnLst/>
            <a:rect l="l" t="t" r="r" b="b"/>
            <a:pathLst>
              <a:path w="138430" h="424814">
                <a:moveTo>
                  <a:pt x="0" y="0"/>
                </a:moveTo>
                <a:lnTo>
                  <a:pt x="0" y="424561"/>
                </a:lnTo>
                <a:lnTo>
                  <a:pt x="138430" y="424561"/>
                </a:lnTo>
              </a:path>
            </a:pathLst>
          </a:custGeom>
          <a:ln w="25908">
            <a:solidFill>
              <a:srgbClr val="2C2C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99538" y="1543050"/>
            <a:ext cx="558800" cy="848994"/>
          </a:xfrm>
          <a:custGeom>
            <a:avLst/>
            <a:gdLst/>
            <a:ahLst/>
            <a:cxnLst/>
            <a:rect l="l" t="t" r="r" b="b"/>
            <a:pathLst>
              <a:path w="558800" h="848994">
                <a:moveTo>
                  <a:pt x="0" y="0"/>
                </a:moveTo>
                <a:lnTo>
                  <a:pt x="0" y="752094"/>
                </a:lnTo>
                <a:lnTo>
                  <a:pt x="558292" y="752094"/>
                </a:lnTo>
                <a:lnTo>
                  <a:pt x="558292" y="848995"/>
                </a:lnTo>
              </a:path>
            </a:pathLst>
          </a:custGeom>
          <a:ln w="25908">
            <a:solidFill>
              <a:srgbClr val="2727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72946" y="2853689"/>
            <a:ext cx="138430" cy="3045460"/>
          </a:xfrm>
          <a:custGeom>
            <a:avLst/>
            <a:gdLst/>
            <a:ahLst/>
            <a:cxnLst/>
            <a:rect l="l" t="t" r="r" b="b"/>
            <a:pathLst>
              <a:path w="138430" h="3045460">
                <a:moveTo>
                  <a:pt x="0" y="0"/>
                </a:moveTo>
                <a:lnTo>
                  <a:pt x="0" y="3045447"/>
                </a:lnTo>
                <a:lnTo>
                  <a:pt x="138429" y="3045447"/>
                </a:lnTo>
              </a:path>
            </a:pathLst>
          </a:custGeom>
          <a:ln w="25908">
            <a:solidFill>
              <a:srgbClr val="2C2C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72946" y="2853689"/>
            <a:ext cx="138430" cy="2390775"/>
          </a:xfrm>
          <a:custGeom>
            <a:avLst/>
            <a:gdLst/>
            <a:ahLst/>
            <a:cxnLst/>
            <a:rect l="l" t="t" r="r" b="b"/>
            <a:pathLst>
              <a:path w="138430" h="2390775">
                <a:moveTo>
                  <a:pt x="0" y="0"/>
                </a:moveTo>
                <a:lnTo>
                  <a:pt x="0" y="2390267"/>
                </a:lnTo>
                <a:lnTo>
                  <a:pt x="138429" y="2390267"/>
                </a:lnTo>
              </a:path>
            </a:pathLst>
          </a:custGeom>
          <a:ln w="25908">
            <a:solidFill>
              <a:srgbClr val="2C2C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72946" y="2853689"/>
            <a:ext cx="138430" cy="1735455"/>
          </a:xfrm>
          <a:custGeom>
            <a:avLst/>
            <a:gdLst/>
            <a:ahLst/>
            <a:cxnLst/>
            <a:rect l="l" t="t" r="r" b="b"/>
            <a:pathLst>
              <a:path w="138430" h="1735454">
                <a:moveTo>
                  <a:pt x="0" y="0"/>
                </a:moveTo>
                <a:lnTo>
                  <a:pt x="0" y="1734947"/>
                </a:lnTo>
                <a:lnTo>
                  <a:pt x="138429" y="1734947"/>
                </a:lnTo>
              </a:path>
            </a:pathLst>
          </a:custGeom>
          <a:ln w="25907">
            <a:solidFill>
              <a:srgbClr val="2C2C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72946" y="2853689"/>
            <a:ext cx="138430" cy="1080135"/>
          </a:xfrm>
          <a:custGeom>
            <a:avLst/>
            <a:gdLst/>
            <a:ahLst/>
            <a:cxnLst/>
            <a:rect l="l" t="t" r="r" b="b"/>
            <a:pathLst>
              <a:path w="138430" h="1080135">
                <a:moveTo>
                  <a:pt x="0" y="0"/>
                </a:moveTo>
                <a:lnTo>
                  <a:pt x="0" y="1079754"/>
                </a:lnTo>
                <a:lnTo>
                  <a:pt x="138429" y="1079754"/>
                </a:lnTo>
              </a:path>
            </a:pathLst>
          </a:custGeom>
          <a:ln w="25908">
            <a:solidFill>
              <a:srgbClr val="2C2C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72946" y="2853689"/>
            <a:ext cx="138430" cy="424815"/>
          </a:xfrm>
          <a:custGeom>
            <a:avLst/>
            <a:gdLst/>
            <a:ahLst/>
            <a:cxnLst/>
            <a:rect l="l" t="t" r="r" b="b"/>
            <a:pathLst>
              <a:path w="138430" h="424814">
                <a:moveTo>
                  <a:pt x="0" y="0"/>
                </a:moveTo>
                <a:lnTo>
                  <a:pt x="0" y="424561"/>
                </a:lnTo>
                <a:lnTo>
                  <a:pt x="138429" y="424561"/>
                </a:lnTo>
              </a:path>
            </a:pathLst>
          </a:custGeom>
          <a:ln w="25908">
            <a:solidFill>
              <a:srgbClr val="2C2C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41754" y="1543050"/>
            <a:ext cx="558800" cy="848994"/>
          </a:xfrm>
          <a:custGeom>
            <a:avLst/>
            <a:gdLst/>
            <a:ahLst/>
            <a:cxnLst/>
            <a:rect l="l" t="t" r="r" b="b"/>
            <a:pathLst>
              <a:path w="558800" h="848994">
                <a:moveTo>
                  <a:pt x="558291" y="0"/>
                </a:moveTo>
                <a:lnTo>
                  <a:pt x="558291" y="752094"/>
                </a:lnTo>
                <a:lnTo>
                  <a:pt x="0" y="752094"/>
                </a:lnTo>
                <a:lnTo>
                  <a:pt x="0" y="848995"/>
                </a:lnTo>
              </a:path>
            </a:pathLst>
          </a:custGeom>
          <a:ln w="25908">
            <a:solidFill>
              <a:srgbClr val="2727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5854" y="2853689"/>
            <a:ext cx="138430" cy="3045460"/>
          </a:xfrm>
          <a:custGeom>
            <a:avLst/>
            <a:gdLst/>
            <a:ahLst/>
            <a:cxnLst/>
            <a:rect l="l" t="t" r="r" b="b"/>
            <a:pathLst>
              <a:path w="138429" h="3045460">
                <a:moveTo>
                  <a:pt x="0" y="0"/>
                </a:moveTo>
                <a:lnTo>
                  <a:pt x="0" y="3045447"/>
                </a:lnTo>
                <a:lnTo>
                  <a:pt x="138430" y="3045447"/>
                </a:lnTo>
              </a:path>
            </a:pathLst>
          </a:custGeom>
          <a:ln w="25908">
            <a:solidFill>
              <a:srgbClr val="2C2C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5854" y="2853689"/>
            <a:ext cx="138430" cy="2390775"/>
          </a:xfrm>
          <a:custGeom>
            <a:avLst/>
            <a:gdLst/>
            <a:ahLst/>
            <a:cxnLst/>
            <a:rect l="l" t="t" r="r" b="b"/>
            <a:pathLst>
              <a:path w="138429" h="2390775">
                <a:moveTo>
                  <a:pt x="0" y="0"/>
                </a:moveTo>
                <a:lnTo>
                  <a:pt x="0" y="2390267"/>
                </a:lnTo>
                <a:lnTo>
                  <a:pt x="138430" y="2390267"/>
                </a:lnTo>
              </a:path>
            </a:pathLst>
          </a:custGeom>
          <a:ln w="25908">
            <a:solidFill>
              <a:srgbClr val="2C2C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5854" y="2853689"/>
            <a:ext cx="138430" cy="1735455"/>
          </a:xfrm>
          <a:custGeom>
            <a:avLst/>
            <a:gdLst/>
            <a:ahLst/>
            <a:cxnLst/>
            <a:rect l="l" t="t" r="r" b="b"/>
            <a:pathLst>
              <a:path w="138429" h="1735454">
                <a:moveTo>
                  <a:pt x="0" y="0"/>
                </a:moveTo>
                <a:lnTo>
                  <a:pt x="0" y="1734947"/>
                </a:lnTo>
                <a:lnTo>
                  <a:pt x="138430" y="1734947"/>
                </a:lnTo>
              </a:path>
            </a:pathLst>
          </a:custGeom>
          <a:ln w="25907">
            <a:solidFill>
              <a:srgbClr val="2C2C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5854" y="2853689"/>
            <a:ext cx="138430" cy="1080135"/>
          </a:xfrm>
          <a:custGeom>
            <a:avLst/>
            <a:gdLst/>
            <a:ahLst/>
            <a:cxnLst/>
            <a:rect l="l" t="t" r="r" b="b"/>
            <a:pathLst>
              <a:path w="138429" h="1080135">
                <a:moveTo>
                  <a:pt x="0" y="0"/>
                </a:moveTo>
                <a:lnTo>
                  <a:pt x="0" y="1079754"/>
                </a:lnTo>
                <a:lnTo>
                  <a:pt x="138430" y="1079754"/>
                </a:lnTo>
              </a:path>
            </a:pathLst>
          </a:custGeom>
          <a:ln w="25907">
            <a:solidFill>
              <a:srgbClr val="2C2C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5854" y="2853689"/>
            <a:ext cx="138430" cy="424815"/>
          </a:xfrm>
          <a:custGeom>
            <a:avLst/>
            <a:gdLst/>
            <a:ahLst/>
            <a:cxnLst/>
            <a:rect l="l" t="t" r="r" b="b"/>
            <a:pathLst>
              <a:path w="138429" h="424814">
                <a:moveTo>
                  <a:pt x="0" y="0"/>
                </a:moveTo>
                <a:lnTo>
                  <a:pt x="0" y="424561"/>
                </a:lnTo>
                <a:lnTo>
                  <a:pt x="138430" y="424561"/>
                </a:lnTo>
              </a:path>
            </a:pathLst>
          </a:custGeom>
          <a:ln w="25908">
            <a:solidFill>
              <a:srgbClr val="2C2C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4662" y="1543050"/>
            <a:ext cx="1675130" cy="848994"/>
          </a:xfrm>
          <a:custGeom>
            <a:avLst/>
            <a:gdLst/>
            <a:ahLst/>
            <a:cxnLst/>
            <a:rect l="l" t="t" r="r" b="b"/>
            <a:pathLst>
              <a:path w="1675130" h="848994">
                <a:moveTo>
                  <a:pt x="1675002" y="0"/>
                </a:moveTo>
                <a:lnTo>
                  <a:pt x="1675002" y="752094"/>
                </a:lnTo>
                <a:lnTo>
                  <a:pt x="0" y="752094"/>
                </a:lnTo>
                <a:lnTo>
                  <a:pt x="0" y="848995"/>
                </a:lnTo>
              </a:path>
            </a:pathLst>
          </a:custGeom>
          <a:ln w="25908">
            <a:solidFill>
              <a:srgbClr val="2727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39289" y="1081277"/>
            <a:ext cx="922019" cy="462280"/>
          </a:xfrm>
          <a:custGeom>
            <a:avLst/>
            <a:gdLst/>
            <a:ahLst/>
            <a:cxnLst/>
            <a:rect l="l" t="t" r="r" b="b"/>
            <a:pathLst>
              <a:path w="922019" h="462280">
                <a:moveTo>
                  <a:pt x="0" y="461772"/>
                </a:moveTo>
                <a:lnTo>
                  <a:pt x="922019" y="461772"/>
                </a:lnTo>
                <a:lnTo>
                  <a:pt x="922019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39289" y="1081277"/>
            <a:ext cx="922019" cy="462280"/>
          </a:xfrm>
          <a:custGeom>
            <a:avLst/>
            <a:gdLst/>
            <a:ahLst/>
            <a:cxnLst/>
            <a:rect l="l" t="t" r="r" b="b"/>
            <a:pathLst>
              <a:path w="922019" h="462280">
                <a:moveTo>
                  <a:pt x="0" y="461772"/>
                </a:moveTo>
                <a:lnTo>
                  <a:pt x="922019" y="461772"/>
                </a:lnTo>
                <a:lnTo>
                  <a:pt x="922019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939289" y="1130909"/>
            <a:ext cx="922019" cy="318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695" marR="95250" indent="25400">
              <a:lnSpc>
                <a:spcPct val="120000"/>
              </a:lnSpc>
              <a:spcBef>
                <a:spcPts val="100"/>
              </a:spcBef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Iuliu </a:t>
            </a: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Ardelean 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Chief</a:t>
            </a:r>
            <a:r>
              <a:rPr sz="8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Engineer</a:t>
            </a:r>
            <a:endParaRPr sz="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62890" y="2391917"/>
            <a:ext cx="923925" cy="462280"/>
          </a:xfrm>
          <a:custGeom>
            <a:avLst/>
            <a:gdLst/>
            <a:ahLst/>
            <a:cxnLst/>
            <a:rect l="l" t="t" r="r" b="b"/>
            <a:pathLst>
              <a:path w="923925" h="462280">
                <a:moveTo>
                  <a:pt x="0" y="461772"/>
                </a:moveTo>
                <a:lnTo>
                  <a:pt x="923544" y="461772"/>
                </a:lnTo>
                <a:lnTo>
                  <a:pt x="923544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2890" y="2391917"/>
            <a:ext cx="923925" cy="462280"/>
          </a:xfrm>
          <a:custGeom>
            <a:avLst/>
            <a:gdLst/>
            <a:ahLst/>
            <a:cxnLst/>
            <a:rect l="l" t="t" r="r" b="b"/>
            <a:pathLst>
              <a:path w="923925" h="462280">
                <a:moveTo>
                  <a:pt x="0" y="461772"/>
                </a:moveTo>
                <a:lnTo>
                  <a:pt x="923544" y="461772"/>
                </a:lnTo>
                <a:lnTo>
                  <a:pt x="923544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62890" y="2486025"/>
            <a:ext cx="923925" cy="25336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19710" marR="179705" indent="-35560">
              <a:lnSpc>
                <a:spcPts val="830"/>
              </a:lnSpc>
              <a:spcBef>
                <a:spcPts val="240"/>
              </a:spcBef>
            </a:pP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hani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ca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l 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Subsytem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94537" y="3047238"/>
            <a:ext cx="922019" cy="460375"/>
          </a:xfrm>
          <a:custGeom>
            <a:avLst/>
            <a:gdLst/>
            <a:ahLst/>
            <a:cxnLst/>
            <a:rect l="l" t="t" r="r" b="b"/>
            <a:pathLst>
              <a:path w="922019" h="460375">
                <a:moveTo>
                  <a:pt x="0" y="460248"/>
                </a:moveTo>
                <a:lnTo>
                  <a:pt x="922019" y="460248"/>
                </a:lnTo>
                <a:lnTo>
                  <a:pt x="922019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4537" y="3047238"/>
            <a:ext cx="922019" cy="460375"/>
          </a:xfrm>
          <a:custGeom>
            <a:avLst/>
            <a:gdLst/>
            <a:ahLst/>
            <a:cxnLst/>
            <a:rect l="l" t="t" r="r" b="b"/>
            <a:pathLst>
              <a:path w="922019" h="460375">
                <a:moveTo>
                  <a:pt x="0" y="460248"/>
                </a:moveTo>
                <a:lnTo>
                  <a:pt x="922019" y="460248"/>
                </a:lnTo>
                <a:lnTo>
                  <a:pt x="922019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94537" y="3097123"/>
            <a:ext cx="911860" cy="318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685" marR="140335" indent="-111760">
              <a:lnSpc>
                <a:spcPct val="120000"/>
              </a:lnSpc>
              <a:spcBef>
                <a:spcPts val="100"/>
              </a:spcBef>
            </a:pPr>
            <a:r>
              <a:rPr sz="800" b="1" spc="-15" dirty="0">
                <a:solidFill>
                  <a:srgbClr val="FFFFFF"/>
                </a:solidFill>
                <a:latin typeface="Arial"/>
                <a:cs typeface="Arial"/>
              </a:rPr>
              <a:t>Alex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Shelley  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750" b="1" spc="7" baseline="27777" dirty="0">
                <a:solidFill>
                  <a:srgbClr val="FFFFFF"/>
                </a:solidFill>
                <a:latin typeface="Arial"/>
                <a:cs typeface="Arial"/>
              </a:rPr>
              <a:t>rd</a:t>
            </a:r>
            <a:r>
              <a:rPr sz="750" b="1" spc="104" baseline="277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94537" y="3702558"/>
            <a:ext cx="922019" cy="460375"/>
          </a:xfrm>
          <a:custGeom>
            <a:avLst/>
            <a:gdLst/>
            <a:ahLst/>
            <a:cxnLst/>
            <a:rect l="l" t="t" r="r" b="b"/>
            <a:pathLst>
              <a:path w="922019" h="460375">
                <a:moveTo>
                  <a:pt x="0" y="460248"/>
                </a:moveTo>
                <a:lnTo>
                  <a:pt x="922019" y="460248"/>
                </a:lnTo>
                <a:lnTo>
                  <a:pt x="922019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4537" y="3702558"/>
            <a:ext cx="922019" cy="460375"/>
          </a:xfrm>
          <a:custGeom>
            <a:avLst/>
            <a:gdLst/>
            <a:ahLst/>
            <a:cxnLst/>
            <a:rect l="l" t="t" r="r" b="b"/>
            <a:pathLst>
              <a:path w="922019" h="460375">
                <a:moveTo>
                  <a:pt x="0" y="460248"/>
                </a:moveTo>
                <a:lnTo>
                  <a:pt x="922019" y="460248"/>
                </a:lnTo>
                <a:lnTo>
                  <a:pt x="922019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94537" y="3752443"/>
            <a:ext cx="911860" cy="318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955" marR="116839" indent="-143510">
              <a:lnSpc>
                <a:spcPct val="12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Davis</a:t>
            </a:r>
            <a:r>
              <a:rPr sz="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Joseph  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750" b="1" spc="7" baseline="27777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750" b="1" spc="112" baseline="277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94537" y="4357878"/>
            <a:ext cx="922019" cy="460375"/>
          </a:xfrm>
          <a:custGeom>
            <a:avLst/>
            <a:gdLst/>
            <a:ahLst/>
            <a:cxnLst/>
            <a:rect l="l" t="t" r="r" b="b"/>
            <a:pathLst>
              <a:path w="922019" h="460375">
                <a:moveTo>
                  <a:pt x="0" y="460248"/>
                </a:moveTo>
                <a:lnTo>
                  <a:pt x="922019" y="460248"/>
                </a:lnTo>
                <a:lnTo>
                  <a:pt x="922019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4537" y="4357878"/>
            <a:ext cx="922019" cy="460375"/>
          </a:xfrm>
          <a:custGeom>
            <a:avLst/>
            <a:gdLst/>
            <a:ahLst/>
            <a:cxnLst/>
            <a:rect l="l" t="t" r="r" b="b"/>
            <a:pathLst>
              <a:path w="922019" h="460375">
                <a:moveTo>
                  <a:pt x="0" y="460248"/>
                </a:moveTo>
                <a:lnTo>
                  <a:pt x="922019" y="460248"/>
                </a:lnTo>
                <a:lnTo>
                  <a:pt x="922019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94537" y="4407763"/>
            <a:ext cx="911860" cy="318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 marR="24130" indent="-226060">
              <a:lnSpc>
                <a:spcPct val="120000"/>
              </a:lnSpc>
              <a:spcBef>
                <a:spcPts val="100"/>
              </a:spcBef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Julia</a:t>
            </a:r>
            <a:r>
              <a:rPr sz="8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Stankiewicz  </a:t>
            </a: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750" b="1" spc="15" baseline="27777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sz="750" b="1" spc="112" baseline="277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94537" y="5013197"/>
            <a:ext cx="922019" cy="460375"/>
          </a:xfrm>
          <a:custGeom>
            <a:avLst/>
            <a:gdLst/>
            <a:ahLst/>
            <a:cxnLst/>
            <a:rect l="l" t="t" r="r" b="b"/>
            <a:pathLst>
              <a:path w="922019" h="460375">
                <a:moveTo>
                  <a:pt x="0" y="460247"/>
                </a:moveTo>
                <a:lnTo>
                  <a:pt x="922019" y="460247"/>
                </a:lnTo>
                <a:lnTo>
                  <a:pt x="922019" y="0"/>
                </a:lnTo>
                <a:lnTo>
                  <a:pt x="0" y="0"/>
                </a:lnTo>
                <a:lnTo>
                  <a:pt x="0" y="460247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4537" y="5013197"/>
            <a:ext cx="922019" cy="460375"/>
          </a:xfrm>
          <a:custGeom>
            <a:avLst/>
            <a:gdLst/>
            <a:ahLst/>
            <a:cxnLst/>
            <a:rect l="l" t="t" r="r" b="b"/>
            <a:pathLst>
              <a:path w="922019" h="460375">
                <a:moveTo>
                  <a:pt x="0" y="460247"/>
                </a:moveTo>
                <a:lnTo>
                  <a:pt x="922019" y="460247"/>
                </a:lnTo>
                <a:lnTo>
                  <a:pt x="922019" y="0"/>
                </a:lnTo>
                <a:lnTo>
                  <a:pt x="0" y="0"/>
                </a:lnTo>
                <a:lnTo>
                  <a:pt x="0" y="460247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94537" y="5063083"/>
            <a:ext cx="911860" cy="318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685" marR="95885" indent="-157480">
              <a:lnSpc>
                <a:spcPct val="120000"/>
              </a:lnSpc>
              <a:spcBef>
                <a:spcPts val="100"/>
              </a:spcBef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Zair</a:t>
            </a:r>
            <a:r>
              <a:rPr sz="8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Chaudhry  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750" b="1" spc="7" baseline="27777" dirty="0">
                <a:solidFill>
                  <a:srgbClr val="FFFFFF"/>
                </a:solidFill>
                <a:latin typeface="Arial"/>
                <a:cs typeface="Arial"/>
              </a:rPr>
              <a:t>rd</a:t>
            </a:r>
            <a:r>
              <a:rPr sz="750" b="1" spc="112" baseline="277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8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94537" y="5666994"/>
            <a:ext cx="922019" cy="462280"/>
          </a:xfrm>
          <a:custGeom>
            <a:avLst/>
            <a:gdLst/>
            <a:ahLst/>
            <a:cxnLst/>
            <a:rect l="l" t="t" r="r" b="b"/>
            <a:pathLst>
              <a:path w="922019" h="462279">
                <a:moveTo>
                  <a:pt x="0" y="461771"/>
                </a:moveTo>
                <a:lnTo>
                  <a:pt x="922019" y="461771"/>
                </a:lnTo>
                <a:lnTo>
                  <a:pt x="922019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4537" y="5666994"/>
            <a:ext cx="922019" cy="462280"/>
          </a:xfrm>
          <a:custGeom>
            <a:avLst/>
            <a:gdLst/>
            <a:ahLst/>
            <a:cxnLst/>
            <a:rect l="l" t="t" r="r" b="b"/>
            <a:pathLst>
              <a:path w="922019" h="462279">
                <a:moveTo>
                  <a:pt x="0" y="461771"/>
                </a:moveTo>
                <a:lnTo>
                  <a:pt x="922019" y="461771"/>
                </a:lnTo>
                <a:lnTo>
                  <a:pt x="922019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94537" y="5718454"/>
            <a:ext cx="911860" cy="318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685" marR="113030" indent="-144780">
              <a:lnSpc>
                <a:spcPct val="120000"/>
              </a:lnSpc>
              <a:spcBef>
                <a:spcPts val="100"/>
              </a:spcBef>
            </a:pP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Nacho</a:t>
            </a:r>
            <a:r>
              <a:rPr sz="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Salsas  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750" b="1" spc="7" baseline="27777" dirty="0">
                <a:solidFill>
                  <a:srgbClr val="FFFFFF"/>
                </a:solidFill>
                <a:latin typeface="Arial"/>
                <a:cs typeface="Arial"/>
              </a:rPr>
              <a:t>rd</a:t>
            </a:r>
            <a:r>
              <a:rPr sz="750" b="1" spc="104" baseline="277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8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379982" y="2391917"/>
            <a:ext cx="923925" cy="462280"/>
          </a:xfrm>
          <a:custGeom>
            <a:avLst/>
            <a:gdLst/>
            <a:ahLst/>
            <a:cxnLst/>
            <a:rect l="l" t="t" r="r" b="b"/>
            <a:pathLst>
              <a:path w="923925" h="462280">
                <a:moveTo>
                  <a:pt x="0" y="461772"/>
                </a:moveTo>
                <a:lnTo>
                  <a:pt x="923544" y="461772"/>
                </a:lnTo>
                <a:lnTo>
                  <a:pt x="923544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406107" y="2391917"/>
            <a:ext cx="897890" cy="462280"/>
          </a:xfrm>
          <a:prstGeom prst="rect">
            <a:avLst/>
          </a:prstGeom>
          <a:solidFill>
            <a:srgbClr val="33339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50">
              <a:latin typeface="Times New Roman"/>
              <a:cs typeface="Times New Roman"/>
            </a:endParaRPr>
          </a:p>
          <a:p>
            <a:pPr marL="193040" marR="179070" indent="-33655">
              <a:lnSpc>
                <a:spcPts val="830"/>
              </a:lnSpc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ect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roni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s 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Subsytem</a:t>
            </a:r>
            <a:endParaRPr sz="8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611630" y="3047238"/>
            <a:ext cx="922019" cy="460375"/>
          </a:xfrm>
          <a:custGeom>
            <a:avLst/>
            <a:gdLst/>
            <a:ahLst/>
            <a:cxnLst/>
            <a:rect l="l" t="t" r="r" b="b"/>
            <a:pathLst>
              <a:path w="922019" h="460375">
                <a:moveTo>
                  <a:pt x="0" y="460248"/>
                </a:moveTo>
                <a:lnTo>
                  <a:pt x="922019" y="460248"/>
                </a:lnTo>
                <a:lnTo>
                  <a:pt x="922019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11630" y="3047238"/>
            <a:ext cx="922019" cy="460375"/>
          </a:xfrm>
          <a:custGeom>
            <a:avLst/>
            <a:gdLst/>
            <a:ahLst/>
            <a:cxnLst/>
            <a:rect l="l" t="t" r="r" b="b"/>
            <a:pathLst>
              <a:path w="922019" h="460375">
                <a:moveTo>
                  <a:pt x="0" y="460248"/>
                </a:moveTo>
                <a:lnTo>
                  <a:pt x="922019" y="460248"/>
                </a:lnTo>
                <a:lnTo>
                  <a:pt x="922019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611630" y="3097123"/>
            <a:ext cx="916305" cy="318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0" marR="113664" indent="-147955">
              <a:lnSpc>
                <a:spcPct val="120000"/>
              </a:lnSpc>
              <a:spcBef>
                <a:spcPts val="100"/>
              </a:spcBef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Iuliu</a:t>
            </a:r>
            <a:r>
              <a:rPr sz="8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Ardelean  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750" b="1" spc="7" baseline="27777" dirty="0">
                <a:solidFill>
                  <a:srgbClr val="FFFFFF"/>
                </a:solidFill>
                <a:latin typeface="Arial"/>
                <a:cs typeface="Arial"/>
              </a:rPr>
              <a:t>rd</a:t>
            </a:r>
            <a:r>
              <a:rPr sz="750" b="1" spc="112" baseline="277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8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611630" y="3702558"/>
            <a:ext cx="922019" cy="460375"/>
          </a:xfrm>
          <a:custGeom>
            <a:avLst/>
            <a:gdLst/>
            <a:ahLst/>
            <a:cxnLst/>
            <a:rect l="l" t="t" r="r" b="b"/>
            <a:pathLst>
              <a:path w="922019" h="460375">
                <a:moveTo>
                  <a:pt x="0" y="460248"/>
                </a:moveTo>
                <a:lnTo>
                  <a:pt x="922019" y="460248"/>
                </a:lnTo>
                <a:lnTo>
                  <a:pt x="922019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11630" y="3702558"/>
            <a:ext cx="922019" cy="460375"/>
          </a:xfrm>
          <a:custGeom>
            <a:avLst/>
            <a:gdLst/>
            <a:ahLst/>
            <a:cxnLst/>
            <a:rect l="l" t="t" r="r" b="b"/>
            <a:pathLst>
              <a:path w="922019" h="460375">
                <a:moveTo>
                  <a:pt x="0" y="460248"/>
                </a:moveTo>
                <a:lnTo>
                  <a:pt x="922019" y="460248"/>
                </a:lnTo>
                <a:lnTo>
                  <a:pt x="922019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611630" y="3723513"/>
            <a:ext cx="916305" cy="40005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47955" marR="135890" indent="103505">
              <a:lnSpc>
                <a:spcPts val="830"/>
              </a:lnSpc>
              <a:spcBef>
                <a:spcPts val="240"/>
              </a:spcBef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Zuzanna 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gado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sk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800">
              <a:latin typeface="Arial"/>
              <a:cs typeface="Arial"/>
            </a:endParaRPr>
          </a:p>
          <a:p>
            <a:pPr marL="265430">
              <a:lnSpc>
                <a:spcPct val="100000"/>
              </a:lnSpc>
              <a:spcBef>
                <a:spcPts val="185"/>
              </a:spcBef>
            </a:pP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750" b="1" spc="15" baseline="27777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sz="750" b="1" spc="120" baseline="277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8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611630" y="4357878"/>
            <a:ext cx="922019" cy="460375"/>
          </a:xfrm>
          <a:custGeom>
            <a:avLst/>
            <a:gdLst/>
            <a:ahLst/>
            <a:cxnLst/>
            <a:rect l="l" t="t" r="r" b="b"/>
            <a:pathLst>
              <a:path w="922019" h="460375">
                <a:moveTo>
                  <a:pt x="0" y="460248"/>
                </a:moveTo>
                <a:lnTo>
                  <a:pt x="922019" y="460248"/>
                </a:lnTo>
                <a:lnTo>
                  <a:pt x="922019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1630" y="4357878"/>
            <a:ext cx="922019" cy="460375"/>
          </a:xfrm>
          <a:custGeom>
            <a:avLst/>
            <a:gdLst/>
            <a:ahLst/>
            <a:cxnLst/>
            <a:rect l="l" t="t" r="r" b="b"/>
            <a:pathLst>
              <a:path w="922019" h="460375">
                <a:moveTo>
                  <a:pt x="0" y="460248"/>
                </a:moveTo>
                <a:lnTo>
                  <a:pt x="922019" y="460248"/>
                </a:lnTo>
                <a:lnTo>
                  <a:pt x="922019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611630" y="4407763"/>
            <a:ext cx="916305" cy="318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955" marR="147955" indent="-116205">
              <a:lnSpc>
                <a:spcPct val="120000"/>
              </a:lnSpc>
              <a:spcBef>
                <a:spcPts val="100"/>
              </a:spcBef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Nicole</a:t>
            </a:r>
            <a:r>
              <a:rPr sz="8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Zieba  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750" b="1" spc="7" baseline="27777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750" b="1" spc="104" baseline="277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8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611630" y="5013197"/>
            <a:ext cx="922019" cy="460375"/>
          </a:xfrm>
          <a:custGeom>
            <a:avLst/>
            <a:gdLst/>
            <a:ahLst/>
            <a:cxnLst/>
            <a:rect l="l" t="t" r="r" b="b"/>
            <a:pathLst>
              <a:path w="922019" h="460375">
                <a:moveTo>
                  <a:pt x="0" y="460247"/>
                </a:moveTo>
                <a:lnTo>
                  <a:pt x="922019" y="460247"/>
                </a:lnTo>
                <a:lnTo>
                  <a:pt x="922019" y="0"/>
                </a:lnTo>
                <a:lnTo>
                  <a:pt x="0" y="0"/>
                </a:lnTo>
                <a:lnTo>
                  <a:pt x="0" y="460247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11630" y="5013197"/>
            <a:ext cx="922019" cy="460375"/>
          </a:xfrm>
          <a:custGeom>
            <a:avLst/>
            <a:gdLst/>
            <a:ahLst/>
            <a:cxnLst/>
            <a:rect l="l" t="t" r="r" b="b"/>
            <a:pathLst>
              <a:path w="922019" h="460375">
                <a:moveTo>
                  <a:pt x="0" y="460247"/>
                </a:moveTo>
                <a:lnTo>
                  <a:pt x="922019" y="460247"/>
                </a:lnTo>
                <a:lnTo>
                  <a:pt x="922019" y="0"/>
                </a:lnTo>
                <a:lnTo>
                  <a:pt x="0" y="0"/>
                </a:lnTo>
                <a:lnTo>
                  <a:pt x="0" y="460247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611630" y="5034534"/>
            <a:ext cx="916305" cy="39941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1590" marR="8890" indent="202565">
              <a:lnSpc>
                <a:spcPts val="830"/>
              </a:lnSpc>
              <a:spcBef>
                <a:spcPts val="240"/>
              </a:spcBef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Lawrence 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Allegranza</a:t>
            </a:r>
            <a:r>
              <a:rPr sz="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France</a:t>
            </a:r>
            <a:endParaRPr sz="800">
              <a:latin typeface="Arial"/>
              <a:cs typeface="Arial"/>
            </a:endParaRPr>
          </a:p>
          <a:p>
            <a:pPr marL="274955">
              <a:lnSpc>
                <a:spcPct val="100000"/>
              </a:lnSpc>
              <a:spcBef>
                <a:spcPts val="180"/>
              </a:spcBef>
            </a:pP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750" b="1" spc="7" baseline="27777"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sz="750" b="1" spc="120" baseline="277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8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611630" y="5666994"/>
            <a:ext cx="922019" cy="462280"/>
          </a:xfrm>
          <a:custGeom>
            <a:avLst/>
            <a:gdLst/>
            <a:ahLst/>
            <a:cxnLst/>
            <a:rect l="l" t="t" r="r" b="b"/>
            <a:pathLst>
              <a:path w="922019" h="462279">
                <a:moveTo>
                  <a:pt x="0" y="461771"/>
                </a:moveTo>
                <a:lnTo>
                  <a:pt x="922019" y="461771"/>
                </a:lnTo>
                <a:lnTo>
                  <a:pt x="922019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11630" y="5666994"/>
            <a:ext cx="922019" cy="462280"/>
          </a:xfrm>
          <a:custGeom>
            <a:avLst/>
            <a:gdLst/>
            <a:ahLst/>
            <a:cxnLst/>
            <a:rect l="l" t="t" r="r" b="b"/>
            <a:pathLst>
              <a:path w="922019" h="462279">
                <a:moveTo>
                  <a:pt x="0" y="461771"/>
                </a:moveTo>
                <a:lnTo>
                  <a:pt x="922019" y="461771"/>
                </a:lnTo>
                <a:lnTo>
                  <a:pt x="922019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611630" y="5718454"/>
            <a:ext cx="916305" cy="318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0" marR="131445" indent="-129539">
              <a:lnSpc>
                <a:spcPct val="120000"/>
              </a:lnSpc>
              <a:spcBef>
                <a:spcPts val="100"/>
              </a:spcBef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Robert</a:t>
            </a:r>
            <a:r>
              <a:rPr sz="8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Stana  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750" b="1" spc="7" baseline="27777" dirty="0">
                <a:solidFill>
                  <a:srgbClr val="FFFFFF"/>
                </a:solidFill>
                <a:latin typeface="Arial"/>
                <a:cs typeface="Arial"/>
              </a:rPr>
              <a:t>rd</a:t>
            </a:r>
            <a:r>
              <a:rPr sz="750" b="1" spc="104" baseline="277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endParaRPr sz="8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497073" y="2391917"/>
            <a:ext cx="922019" cy="462280"/>
          </a:xfrm>
          <a:custGeom>
            <a:avLst/>
            <a:gdLst/>
            <a:ahLst/>
            <a:cxnLst/>
            <a:rect l="l" t="t" r="r" b="b"/>
            <a:pathLst>
              <a:path w="922020" h="462280">
                <a:moveTo>
                  <a:pt x="0" y="461772"/>
                </a:moveTo>
                <a:lnTo>
                  <a:pt x="922020" y="461772"/>
                </a:lnTo>
                <a:lnTo>
                  <a:pt x="922020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2527554" y="2391917"/>
            <a:ext cx="891540" cy="462280"/>
          </a:xfrm>
          <a:prstGeom prst="rect">
            <a:avLst/>
          </a:prstGeom>
          <a:solidFill>
            <a:srgbClr val="33339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50">
              <a:latin typeface="Times New Roman"/>
              <a:cs typeface="Times New Roman"/>
            </a:endParaRPr>
          </a:p>
          <a:p>
            <a:pPr marL="263525" marR="86995" indent="-201295">
              <a:lnSpc>
                <a:spcPts val="830"/>
              </a:lnSpc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r>
              <a:rPr sz="8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727198" y="3047238"/>
            <a:ext cx="923925" cy="460375"/>
          </a:xfrm>
          <a:custGeom>
            <a:avLst/>
            <a:gdLst/>
            <a:ahLst/>
            <a:cxnLst/>
            <a:rect l="l" t="t" r="r" b="b"/>
            <a:pathLst>
              <a:path w="923925" h="460375">
                <a:moveTo>
                  <a:pt x="0" y="460248"/>
                </a:moveTo>
                <a:lnTo>
                  <a:pt x="923544" y="460248"/>
                </a:lnTo>
                <a:lnTo>
                  <a:pt x="923544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727198" y="3047238"/>
            <a:ext cx="923925" cy="460375"/>
          </a:xfrm>
          <a:custGeom>
            <a:avLst/>
            <a:gdLst/>
            <a:ahLst/>
            <a:cxnLst/>
            <a:rect l="l" t="t" r="r" b="b"/>
            <a:pathLst>
              <a:path w="923925" h="460375">
                <a:moveTo>
                  <a:pt x="0" y="460248"/>
                </a:moveTo>
                <a:lnTo>
                  <a:pt x="923544" y="460248"/>
                </a:lnTo>
                <a:lnTo>
                  <a:pt x="923544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2727198" y="3141345"/>
            <a:ext cx="911225" cy="25336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3495" marR="2540" indent="202565">
              <a:lnSpc>
                <a:spcPts val="830"/>
              </a:lnSpc>
              <a:spcBef>
                <a:spcPts val="240"/>
              </a:spcBef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Lawrence 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Allegranza</a:t>
            </a:r>
            <a:r>
              <a:rPr sz="8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France</a:t>
            </a:r>
            <a:endParaRPr sz="8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614165" y="2391917"/>
            <a:ext cx="922019" cy="462280"/>
          </a:xfrm>
          <a:custGeom>
            <a:avLst/>
            <a:gdLst/>
            <a:ahLst/>
            <a:cxnLst/>
            <a:rect l="l" t="t" r="r" b="b"/>
            <a:pathLst>
              <a:path w="922020" h="462280">
                <a:moveTo>
                  <a:pt x="0" y="461772"/>
                </a:moveTo>
                <a:lnTo>
                  <a:pt x="922019" y="461772"/>
                </a:lnTo>
                <a:lnTo>
                  <a:pt x="922019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3638041" y="2391917"/>
            <a:ext cx="916940" cy="462280"/>
          </a:xfrm>
          <a:prstGeom prst="rect">
            <a:avLst/>
          </a:prstGeom>
          <a:solidFill>
            <a:srgbClr val="33339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50">
              <a:latin typeface="Times New Roman"/>
              <a:cs typeface="Times New Roman"/>
            </a:endParaRPr>
          </a:p>
          <a:p>
            <a:pPr marL="263525" marR="93345" indent="-205740">
              <a:lnSpc>
                <a:spcPts val="830"/>
              </a:lnSpc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Ground</a:t>
            </a:r>
            <a:r>
              <a:rPr sz="8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Control 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Station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844290" y="3047238"/>
            <a:ext cx="923925" cy="460375"/>
          </a:xfrm>
          <a:custGeom>
            <a:avLst/>
            <a:gdLst/>
            <a:ahLst/>
            <a:cxnLst/>
            <a:rect l="l" t="t" r="r" b="b"/>
            <a:pathLst>
              <a:path w="923925" h="460375">
                <a:moveTo>
                  <a:pt x="0" y="460248"/>
                </a:moveTo>
                <a:lnTo>
                  <a:pt x="923543" y="460248"/>
                </a:lnTo>
                <a:lnTo>
                  <a:pt x="923543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844290" y="3047238"/>
            <a:ext cx="923925" cy="460375"/>
          </a:xfrm>
          <a:custGeom>
            <a:avLst/>
            <a:gdLst/>
            <a:ahLst/>
            <a:cxnLst/>
            <a:rect l="l" t="t" r="r" b="b"/>
            <a:pathLst>
              <a:path w="923925" h="460375">
                <a:moveTo>
                  <a:pt x="0" y="460248"/>
                </a:moveTo>
                <a:lnTo>
                  <a:pt x="923543" y="460248"/>
                </a:lnTo>
                <a:lnTo>
                  <a:pt x="923543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3844290" y="3193795"/>
            <a:ext cx="92392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Iuliu</a:t>
            </a:r>
            <a:r>
              <a:rPr sz="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Ardelean</a:t>
            </a:r>
            <a:endParaRPr sz="8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379982" y="1736598"/>
            <a:ext cx="923925" cy="462280"/>
          </a:xfrm>
          <a:custGeom>
            <a:avLst/>
            <a:gdLst/>
            <a:ahLst/>
            <a:cxnLst/>
            <a:rect l="l" t="t" r="r" b="b"/>
            <a:pathLst>
              <a:path w="923925" h="462280">
                <a:moveTo>
                  <a:pt x="0" y="461772"/>
                </a:moveTo>
                <a:lnTo>
                  <a:pt x="923544" y="461772"/>
                </a:lnTo>
                <a:lnTo>
                  <a:pt x="923544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379982" y="1736598"/>
            <a:ext cx="923925" cy="462280"/>
          </a:xfrm>
          <a:custGeom>
            <a:avLst/>
            <a:gdLst/>
            <a:ahLst/>
            <a:cxnLst/>
            <a:rect l="l" t="t" r="r" b="b"/>
            <a:pathLst>
              <a:path w="923925" h="462280">
                <a:moveTo>
                  <a:pt x="0" y="461772"/>
                </a:moveTo>
                <a:lnTo>
                  <a:pt x="923544" y="461772"/>
                </a:lnTo>
                <a:lnTo>
                  <a:pt x="923544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1406107" y="1757552"/>
            <a:ext cx="897890" cy="39941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3189" marR="142875" indent="-1905" algn="ctr">
              <a:lnSpc>
                <a:spcPts val="830"/>
              </a:lnSpc>
              <a:spcBef>
                <a:spcPts val="240"/>
              </a:spcBef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Zuzanna 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gado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sk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800">
              <a:latin typeface="Arial"/>
              <a:cs typeface="Arial"/>
            </a:endParaRPr>
          </a:p>
          <a:p>
            <a:pPr marR="19685" algn="ctr">
              <a:lnSpc>
                <a:spcPct val="100000"/>
              </a:lnSpc>
              <a:spcBef>
                <a:spcPts val="185"/>
              </a:spcBef>
            </a:pP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Manager</a:t>
            </a:r>
            <a:endParaRPr sz="8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649217" y="1457705"/>
            <a:ext cx="923925" cy="460375"/>
          </a:xfrm>
          <a:custGeom>
            <a:avLst/>
            <a:gdLst/>
            <a:ahLst/>
            <a:cxnLst/>
            <a:rect l="l" t="t" r="r" b="b"/>
            <a:pathLst>
              <a:path w="923925" h="460375">
                <a:moveTo>
                  <a:pt x="0" y="460248"/>
                </a:moveTo>
                <a:lnTo>
                  <a:pt x="923543" y="460248"/>
                </a:lnTo>
                <a:lnTo>
                  <a:pt x="923543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49217" y="1457705"/>
            <a:ext cx="923925" cy="460375"/>
          </a:xfrm>
          <a:custGeom>
            <a:avLst/>
            <a:gdLst/>
            <a:ahLst/>
            <a:cxnLst/>
            <a:rect l="l" t="t" r="r" b="b"/>
            <a:pathLst>
              <a:path w="923925" h="460375">
                <a:moveTo>
                  <a:pt x="0" y="460248"/>
                </a:moveTo>
                <a:lnTo>
                  <a:pt x="923543" y="460248"/>
                </a:lnTo>
                <a:lnTo>
                  <a:pt x="923543" y="0"/>
                </a:lnTo>
                <a:lnTo>
                  <a:pt x="0" y="0"/>
                </a:lnTo>
                <a:lnTo>
                  <a:pt x="0" y="46024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638041" y="1551177"/>
            <a:ext cx="916940" cy="25336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0480" indent="175260">
              <a:lnSpc>
                <a:spcPts val="830"/>
              </a:lnSpc>
              <a:spcBef>
                <a:spcPts val="240"/>
              </a:spcBef>
            </a:pP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Kate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Smith 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Academic</a:t>
            </a:r>
            <a:r>
              <a:rPr sz="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Advisor</a:t>
            </a:r>
            <a:endParaRPr sz="8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499602" y="6504323"/>
            <a:ext cx="12128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3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07340" y="6520173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5243829" y="991361"/>
          <a:ext cx="3672204" cy="29590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7925"/>
                <a:gridCol w="1224279"/>
              </a:tblGrid>
              <a:tr h="4210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R="17780" algn="ctr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Member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5176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Responsibility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</a:tr>
              <a:tr h="259079"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Iuliu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Ardelean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(IA)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CE, SE,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GCS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</a:tr>
              <a:tr h="259079"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Zuzanna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Nagadowska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(ZN)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PM,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EPS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</a:tr>
              <a:tr h="259079"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Lawrence Allegranza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France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(LAF)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I&amp;T,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CDH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</a:tr>
              <a:tr h="259079"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Nicole Zieba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(NZ)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CDH,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SE,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GCS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</a:tr>
              <a:tr h="259079"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Robert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Stana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(RS)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5" dirty="0">
                          <a:latin typeface="Arial"/>
                          <a:cs typeface="Arial"/>
                        </a:rPr>
                        <a:t>FSW,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</a:tr>
              <a:tr h="259079"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Alex Shelley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(AS)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ME,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DCS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</a:tr>
              <a:tr h="258445"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Davis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Joseph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(DJ)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ME,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DCS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</a:tr>
              <a:tr h="258445"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Julia Stankiewicz</a:t>
                      </a:r>
                      <a:r>
                        <a:rPr sz="11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(JS)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ME,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DCS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</a:tr>
              <a:tr h="259079"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Zair Chaudhry (ZC)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ME,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DCS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</a:tr>
              <a:tr h="207645">
                <a:tc>
                  <a:txBody>
                    <a:bodyPr/>
                    <a:lstStyle/>
                    <a:p>
                      <a:pPr marR="17780" algn="ctr">
                        <a:lnSpc>
                          <a:spcPts val="1235"/>
                        </a:lnSpc>
                        <a:spcBef>
                          <a:spcPts val="30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Nacho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Salsas Leon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(NSL)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1235"/>
                        </a:lnSpc>
                        <a:spcBef>
                          <a:spcPts val="30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ME,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DCS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3540" y="1139697"/>
            <a:ext cx="7668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The </a:t>
            </a:r>
            <a:r>
              <a:rPr sz="1800" spc="-15" dirty="0">
                <a:latin typeface="Arial"/>
                <a:cs typeface="Arial"/>
              </a:rPr>
              <a:t>wind </a:t>
            </a:r>
            <a:r>
              <a:rPr sz="1800" spc="-5" dirty="0">
                <a:latin typeface="Arial"/>
                <a:cs typeface="Arial"/>
              </a:rPr>
              <a:t>speed signal is </a:t>
            </a:r>
            <a:r>
              <a:rPr sz="1800" b="1" spc="-5" dirty="0">
                <a:latin typeface="Arial"/>
                <a:cs typeface="Arial"/>
              </a:rPr>
              <a:t>frequency modulated. </a:t>
            </a:r>
            <a:r>
              <a:rPr sz="1800" spc="-5" dirty="0">
                <a:latin typeface="Arial"/>
                <a:cs typeface="Arial"/>
              </a:rPr>
              <a:t>Therefore, an </a:t>
            </a:r>
            <a:r>
              <a:rPr sz="1800" dirty="0">
                <a:latin typeface="Arial"/>
                <a:cs typeface="Arial"/>
              </a:rPr>
              <a:t>FM </a:t>
            </a:r>
            <a:r>
              <a:rPr sz="1800" spc="-5" dirty="0">
                <a:latin typeface="Arial"/>
                <a:cs typeface="Arial"/>
              </a:rPr>
              <a:t>receiver  operational </a:t>
            </a:r>
            <a:r>
              <a:rPr sz="1800" dirty="0">
                <a:latin typeface="Arial"/>
                <a:cs typeface="Arial"/>
              </a:rPr>
              <a:t>from </a:t>
            </a:r>
            <a:r>
              <a:rPr sz="1800" spc="-5" dirty="0">
                <a:latin typeface="Arial"/>
                <a:cs typeface="Arial"/>
              </a:rPr>
              <a:t>433 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sz="1800" spc="-5" dirty="0">
                <a:latin typeface="Arial"/>
                <a:cs typeface="Arial"/>
              </a:rPr>
              <a:t>434 </a:t>
            </a:r>
            <a:r>
              <a:rPr sz="1800" dirty="0">
                <a:latin typeface="Arial"/>
                <a:cs typeface="Arial"/>
              </a:rPr>
              <a:t>MHz </a:t>
            </a:r>
            <a:r>
              <a:rPr sz="1800" spc="-5" dirty="0">
                <a:latin typeface="Arial"/>
                <a:cs typeface="Arial"/>
              </a:rPr>
              <a:t>is required on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ground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station.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46050" y="1868170"/>
          <a:ext cx="8761095" cy="2132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200"/>
                <a:gridCol w="1090930"/>
                <a:gridCol w="1727835"/>
                <a:gridCol w="2209165"/>
                <a:gridCol w="2132965"/>
              </a:tblGrid>
              <a:tr h="304800">
                <a:tc>
                  <a:txBody>
                    <a:bodyPr/>
                    <a:lstStyle/>
                    <a:p>
                      <a:pPr marL="4349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Receiver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Cost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Frequency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15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Advantages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76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Disadvantages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22325">
                <a:tc>
                  <a:txBody>
                    <a:bodyPr/>
                    <a:lstStyle/>
                    <a:p>
                      <a:pPr marL="278130" marR="226060" indent="-32384" algn="just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designed  using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Discrete  Components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09855" marR="90170" indent="-19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~£2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(discrete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co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po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ne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nts)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433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–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434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MHz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232410" marR="211454"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(Determined by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LC  tank of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oscillator)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385445" indent="-286385">
                        <a:lnSpc>
                          <a:spcPct val="100000"/>
                        </a:lnSpc>
                        <a:spcBef>
                          <a:spcPts val="330"/>
                        </a:spcBef>
                        <a:buChar char="•"/>
                        <a:tabLst>
                          <a:tab pos="385445" algn="l"/>
                          <a:tab pos="386080" algn="l"/>
                        </a:tabLst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Better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understanding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385445" marR="245110" indent="-286385">
                        <a:lnSpc>
                          <a:spcPct val="100000"/>
                        </a:lnSpc>
                        <a:buChar char="•"/>
                        <a:tabLst>
                          <a:tab pos="385445" algn="l"/>
                          <a:tab pos="386080" algn="l"/>
                        </a:tabLst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Simple is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better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(one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transistor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based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circuit)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386715" marR="261620" indent="-287020">
                        <a:lnSpc>
                          <a:spcPct val="100000"/>
                        </a:lnSpc>
                        <a:spcBef>
                          <a:spcPts val="330"/>
                        </a:spcBef>
                        <a:buChar char="•"/>
                        <a:tabLst>
                          <a:tab pos="386715" algn="l"/>
                          <a:tab pos="387350" algn="l"/>
                        </a:tabLst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lot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circuit  prototyping required  (breadboards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at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high  frequencies not</a:t>
                      </a:r>
                      <a:r>
                        <a:rPr sz="12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great)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100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RFM01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ISM</a:t>
                      </a:r>
                      <a:r>
                        <a:rPr sz="12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Band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FSK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Receiver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6004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£2.16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4605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430.24 – 439.75</a:t>
                      </a:r>
                      <a:r>
                        <a:rPr sz="12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MHz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5445" indent="-286385">
                        <a:lnSpc>
                          <a:spcPct val="100000"/>
                        </a:lnSpc>
                        <a:spcBef>
                          <a:spcPts val="330"/>
                        </a:spcBef>
                        <a:buChar char="•"/>
                        <a:tabLst>
                          <a:tab pos="385445" algn="l"/>
                          <a:tab pos="386080" algn="l"/>
                        </a:tabLst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No designing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needed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385445" marR="195580" indent="-286385">
                        <a:lnSpc>
                          <a:spcPct val="100000"/>
                        </a:lnSpc>
                        <a:buChar char="•"/>
                        <a:tabLst>
                          <a:tab pos="385445" algn="l"/>
                          <a:tab pos="386080" algn="l"/>
                        </a:tabLst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Allows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use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  multiple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channels in</a:t>
                      </a:r>
                      <a:r>
                        <a:rPr sz="12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any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 the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bands.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6715" marR="105410" indent="-287020">
                        <a:lnSpc>
                          <a:spcPct val="100000"/>
                        </a:lnSpc>
                        <a:spcBef>
                          <a:spcPts val="330"/>
                        </a:spcBef>
                        <a:buChar char="•"/>
                        <a:tabLst>
                          <a:tab pos="386715" algn="l"/>
                          <a:tab pos="387350" algn="l"/>
                        </a:tabLst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No extensive data sheet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info to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with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386715" indent="-287020">
                        <a:lnSpc>
                          <a:spcPct val="100000"/>
                        </a:lnSpc>
                        <a:buChar char="•"/>
                        <a:tabLst>
                          <a:tab pos="386715" algn="l"/>
                          <a:tab pos="387350" algn="l"/>
                        </a:tabLst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Adjustments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needed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R="32448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(FSK not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used)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46050" y="4646803"/>
          <a:ext cx="8763000" cy="1111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0235"/>
                <a:gridCol w="4342765"/>
              </a:tblGrid>
              <a:tr h="3810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Device</a:t>
                      </a:r>
                      <a:r>
                        <a:rPr sz="14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Chosen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Rationale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088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Team-designed</a:t>
                      </a:r>
                      <a:r>
                        <a:rPr sz="14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Receiver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384810" indent="-286385">
                        <a:lnSpc>
                          <a:spcPct val="100000"/>
                        </a:lnSpc>
                        <a:spcBef>
                          <a:spcPts val="325"/>
                        </a:spcBef>
                        <a:buChar char="•"/>
                        <a:tabLst>
                          <a:tab pos="384810" algn="l"/>
                          <a:tab pos="385445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Simplicity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810" indent="-286385">
                        <a:lnSpc>
                          <a:spcPct val="100000"/>
                        </a:lnSpc>
                        <a:buChar char="•"/>
                        <a:tabLst>
                          <a:tab pos="384810" algn="l"/>
                          <a:tab pos="385445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Thorough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troubleshooting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understanding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4810" indent="-286385">
                        <a:lnSpc>
                          <a:spcPct val="100000"/>
                        </a:lnSpc>
                        <a:buChar char="•"/>
                        <a:tabLst>
                          <a:tab pos="384810" algn="l"/>
                          <a:tab pos="385445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Low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weight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917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Bonus </a:t>
            </a:r>
            <a:r>
              <a:rPr dirty="0"/>
              <a:t>Wind</a:t>
            </a:r>
            <a:r>
              <a:rPr spc="-80" dirty="0"/>
              <a:t> </a:t>
            </a:r>
            <a:r>
              <a:rPr spc="-5" dirty="0"/>
              <a:t>Sensor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8267" y="5905296"/>
            <a:ext cx="4891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FCC Compliance: </a:t>
            </a: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5"/>
              </a:rPr>
              <a:t>Regulation 10CFR47 Part</a:t>
            </a:r>
            <a:r>
              <a:rPr sz="1600" u="heavy" spc="4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5"/>
              </a:rPr>
              <a:t>15.231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30</a:t>
            </a:fld>
            <a:endParaRPr spc="-5" dirty="0"/>
          </a:p>
        </p:txBody>
      </p:sp>
      <p:sp>
        <p:nvSpPr>
          <p:cNvPr id="16" name="object 16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3613" y="131784"/>
            <a:ext cx="769620" cy="353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42197" y="6508191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31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58948" y="2597276"/>
            <a:ext cx="46272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solidFill>
                  <a:srgbClr val="333399"/>
                </a:solidFill>
                <a:latin typeface="Arial"/>
                <a:cs typeface="Arial"/>
              </a:rPr>
              <a:t>Descent </a:t>
            </a:r>
            <a:r>
              <a:rPr sz="3200" b="1" dirty="0">
                <a:solidFill>
                  <a:srgbClr val="333399"/>
                </a:solidFill>
                <a:latin typeface="Arial"/>
                <a:cs typeface="Arial"/>
              </a:rPr>
              <a:t>Control</a:t>
            </a:r>
            <a:r>
              <a:rPr sz="3200" b="1" spc="-10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333399"/>
                </a:solidFill>
                <a:latin typeface="Arial"/>
                <a:cs typeface="Arial"/>
              </a:rPr>
              <a:t>Design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17926" y="3872865"/>
            <a:ext cx="26314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0007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Presenter  </a:t>
            </a:r>
            <a:r>
              <a:rPr sz="2400" b="1" dirty="0">
                <a:latin typeface="Arial"/>
                <a:cs typeface="Arial"/>
              </a:rPr>
              <a:t>Iuliu </a:t>
            </a:r>
            <a:r>
              <a:rPr sz="2400" b="1" spc="-5" dirty="0">
                <a:latin typeface="Arial"/>
                <a:cs typeface="Arial"/>
              </a:rPr>
              <a:t>Ardelean</a:t>
            </a:r>
            <a:r>
              <a:rPr sz="2400" b="1" spc="-9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(IA)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78073" y="6508191"/>
            <a:ext cx="3386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CanSat 2017 PDR: Team 5002 Manchester CanSat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Project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8201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Descent Control</a:t>
            </a:r>
            <a:r>
              <a:rPr spc="-30" dirty="0"/>
              <a:t> </a:t>
            </a:r>
            <a:r>
              <a:rPr dirty="0"/>
              <a:t>Overview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3540" y="981314"/>
            <a:ext cx="3809365" cy="25304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400" b="1" spc="-5" dirty="0">
                <a:latin typeface="Arial"/>
                <a:cs typeface="Arial"/>
              </a:rPr>
              <a:t>Descent Control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 marL="50800" marR="5080" indent="-38100" algn="just">
              <a:lnSpc>
                <a:spcPct val="100000"/>
              </a:lnSpc>
              <a:spcBef>
                <a:spcPts val="515"/>
              </a:spcBef>
              <a:buSzPct val="95454"/>
              <a:buChar char="•"/>
              <a:tabLst>
                <a:tab pos="95250" algn="l"/>
              </a:tabLst>
            </a:pPr>
            <a:r>
              <a:rPr sz="1100" spc="-5" dirty="0">
                <a:latin typeface="Arial"/>
                <a:cs typeface="Arial"/>
              </a:rPr>
              <a:t>Consists </a:t>
            </a:r>
            <a:r>
              <a:rPr sz="1100" spc="-10" dirty="0">
                <a:latin typeface="Arial"/>
                <a:cs typeface="Arial"/>
              </a:rPr>
              <a:t>of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parachute and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heat shield with </a:t>
            </a:r>
            <a:r>
              <a:rPr sz="1100" dirty="0">
                <a:latin typeface="Arial"/>
                <a:cs typeface="Arial"/>
              </a:rPr>
              <a:t>adjustable  </a:t>
            </a:r>
            <a:r>
              <a:rPr sz="1100" spc="-5" dirty="0">
                <a:latin typeface="Arial"/>
                <a:cs typeface="Arial"/>
              </a:rPr>
              <a:t>deployment size depending on weather conditions and no  </a:t>
            </a:r>
            <a:r>
              <a:rPr sz="1100" dirty="0">
                <a:latin typeface="Arial"/>
                <a:cs typeface="Arial"/>
              </a:rPr>
              <a:t>openings.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400" b="1" spc="-10" dirty="0">
                <a:latin typeface="Arial"/>
                <a:cs typeface="Arial"/>
              </a:rPr>
              <a:t>Deployment </a:t>
            </a:r>
            <a:r>
              <a:rPr sz="1400" b="1" spc="-5" dirty="0">
                <a:latin typeface="Arial"/>
                <a:cs typeface="Arial"/>
              </a:rPr>
              <a:t>and </a:t>
            </a:r>
            <a:r>
              <a:rPr sz="1400" b="1" dirty="0">
                <a:latin typeface="Arial"/>
                <a:cs typeface="Arial"/>
              </a:rPr>
              <a:t>release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order</a:t>
            </a:r>
            <a:endParaRPr sz="1400">
              <a:latin typeface="Arial"/>
              <a:cs typeface="Arial"/>
            </a:endParaRPr>
          </a:p>
          <a:p>
            <a:pPr marL="50800" marR="5080" indent="-38100" algn="just">
              <a:lnSpc>
                <a:spcPct val="100000"/>
              </a:lnSpc>
              <a:spcBef>
                <a:spcPts val="505"/>
              </a:spcBef>
              <a:buSzPct val="95454"/>
              <a:buChar char="•"/>
              <a:tabLst>
                <a:tab pos="95250" algn="l"/>
              </a:tabLst>
            </a:pPr>
            <a:r>
              <a:rPr sz="1100" dirty="0">
                <a:latin typeface="Arial"/>
                <a:cs typeface="Arial"/>
              </a:rPr>
              <a:t>Probe </a:t>
            </a:r>
            <a:r>
              <a:rPr sz="1100" spc="-5" dirty="0">
                <a:latin typeface="Arial"/>
                <a:cs typeface="Arial"/>
              </a:rPr>
              <a:t>is deployed at altitude </a:t>
            </a:r>
            <a:r>
              <a:rPr sz="1100" spc="-10" dirty="0">
                <a:latin typeface="Arial"/>
                <a:cs typeface="Arial"/>
              </a:rPr>
              <a:t>of </a:t>
            </a:r>
            <a:r>
              <a:rPr sz="1100" spc="-5" dirty="0">
                <a:latin typeface="Arial"/>
                <a:cs typeface="Arial"/>
              </a:rPr>
              <a:t>675-725 meters and </a:t>
            </a:r>
            <a:r>
              <a:rPr sz="1100" dirty="0">
                <a:latin typeface="Arial"/>
                <a:cs typeface="Arial"/>
              </a:rPr>
              <a:t>the  aero </a:t>
            </a:r>
            <a:r>
              <a:rPr sz="1100" spc="-5" dirty="0">
                <a:latin typeface="Arial"/>
                <a:cs typeface="Arial"/>
              </a:rPr>
              <a:t>breaking covering the </a:t>
            </a:r>
            <a:r>
              <a:rPr sz="1100" spc="-10" dirty="0">
                <a:latin typeface="Arial"/>
                <a:cs typeface="Arial"/>
              </a:rPr>
              <a:t>whole </a:t>
            </a:r>
            <a:r>
              <a:rPr sz="1100" dirty="0">
                <a:latin typeface="Arial"/>
                <a:cs typeface="Arial"/>
              </a:rPr>
              <a:t>probe </a:t>
            </a:r>
            <a:r>
              <a:rPr sz="1100" spc="-5" dirty="0">
                <a:latin typeface="Arial"/>
                <a:cs typeface="Arial"/>
              </a:rPr>
              <a:t>shield opens which  results in </a:t>
            </a:r>
            <a:r>
              <a:rPr sz="1100" dirty="0">
                <a:latin typeface="Arial"/>
                <a:cs typeface="Arial"/>
              </a:rPr>
              <a:t>descent rate </a:t>
            </a:r>
            <a:r>
              <a:rPr sz="1100" spc="-5" dirty="0">
                <a:latin typeface="Arial"/>
                <a:cs typeface="Arial"/>
              </a:rPr>
              <a:t>being </a:t>
            </a:r>
            <a:r>
              <a:rPr sz="1100" dirty="0">
                <a:latin typeface="Arial"/>
                <a:cs typeface="Arial"/>
              </a:rPr>
              <a:t>kept </a:t>
            </a:r>
            <a:r>
              <a:rPr sz="1100" spc="-5" dirty="0">
                <a:latin typeface="Arial"/>
                <a:cs typeface="Arial"/>
              </a:rPr>
              <a:t>at 10-30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m/s</a:t>
            </a:r>
            <a:endParaRPr sz="1100">
              <a:latin typeface="Arial"/>
              <a:cs typeface="Arial"/>
            </a:endParaRPr>
          </a:p>
          <a:p>
            <a:pPr marL="50800" marR="8890" indent="-38100" algn="just">
              <a:lnSpc>
                <a:spcPct val="100000"/>
              </a:lnSpc>
              <a:spcBef>
                <a:spcPts val="505"/>
              </a:spcBef>
              <a:buChar char="•"/>
              <a:tabLst>
                <a:tab pos="101600" algn="l"/>
              </a:tabLst>
            </a:pPr>
            <a:r>
              <a:rPr sz="1100" spc="-10" dirty="0">
                <a:latin typeface="Arial"/>
                <a:cs typeface="Arial"/>
              </a:rPr>
              <a:t>At </a:t>
            </a:r>
            <a:r>
              <a:rPr sz="1100" spc="-5" dirty="0">
                <a:latin typeface="Arial"/>
                <a:cs typeface="Arial"/>
              </a:rPr>
              <a:t>300 meters heat shield is released; </a:t>
            </a:r>
            <a:r>
              <a:rPr sz="110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deployment </a:t>
            </a:r>
            <a:r>
              <a:rPr sz="1100" spc="-15" dirty="0">
                <a:latin typeface="Arial"/>
                <a:cs typeface="Arial"/>
              </a:rPr>
              <a:t>of  </a:t>
            </a:r>
            <a:r>
              <a:rPr sz="1100" dirty="0">
                <a:latin typeface="Arial"/>
                <a:cs typeface="Arial"/>
              </a:rPr>
              <a:t>parachute </a:t>
            </a:r>
            <a:r>
              <a:rPr sz="1100" spc="-5" dirty="0">
                <a:latin typeface="Arial"/>
                <a:cs typeface="Arial"/>
              </a:rPr>
              <a:t>follows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immediately</a:t>
            </a:r>
            <a:endParaRPr sz="1100">
              <a:latin typeface="Arial"/>
              <a:cs typeface="Arial"/>
            </a:endParaRPr>
          </a:p>
          <a:p>
            <a:pPr marL="50800" marR="6350" indent="-38100" algn="just">
              <a:lnSpc>
                <a:spcPct val="100000"/>
              </a:lnSpc>
              <a:spcBef>
                <a:spcPts val="495"/>
              </a:spcBef>
              <a:buSzPct val="90909"/>
              <a:buChar char="•"/>
              <a:tabLst>
                <a:tab pos="62865" algn="l"/>
              </a:tabLst>
            </a:pPr>
            <a:r>
              <a:rPr sz="110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descent rate is </a:t>
            </a:r>
            <a:r>
              <a:rPr sz="1100" dirty="0">
                <a:latin typeface="Arial"/>
                <a:cs typeface="Arial"/>
              </a:rPr>
              <a:t>decreased to 5 </a:t>
            </a:r>
            <a:r>
              <a:rPr sz="1100" spc="-5" dirty="0">
                <a:latin typeface="Arial"/>
                <a:cs typeface="Arial"/>
              </a:rPr>
              <a:t>m/s which is </a:t>
            </a:r>
            <a:r>
              <a:rPr sz="1100" dirty="0">
                <a:latin typeface="Arial"/>
                <a:cs typeface="Arial"/>
              </a:rPr>
              <a:t>slow  enough </a:t>
            </a:r>
            <a:r>
              <a:rPr sz="1050" dirty="0">
                <a:latin typeface="Arial"/>
                <a:cs typeface="Arial"/>
              </a:rPr>
              <a:t>for </a:t>
            </a:r>
            <a:r>
              <a:rPr sz="1050" spc="-5" dirty="0">
                <a:latin typeface="Arial"/>
                <a:cs typeface="Arial"/>
              </a:rPr>
              <a:t>the </a:t>
            </a:r>
            <a:r>
              <a:rPr sz="1050" dirty="0">
                <a:latin typeface="Arial"/>
                <a:cs typeface="Arial"/>
              </a:rPr>
              <a:t>egg </a:t>
            </a:r>
            <a:r>
              <a:rPr sz="1050" spc="-5" dirty="0">
                <a:latin typeface="Arial"/>
                <a:cs typeface="Arial"/>
              </a:rPr>
              <a:t>to </a:t>
            </a:r>
            <a:r>
              <a:rPr sz="1050" dirty="0">
                <a:latin typeface="Arial"/>
                <a:cs typeface="Arial"/>
              </a:rPr>
              <a:t>remain intact after</a:t>
            </a:r>
            <a:r>
              <a:rPr sz="1050" spc="-9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landing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38778" y="3858767"/>
            <a:ext cx="1496695" cy="0"/>
          </a:xfrm>
          <a:custGeom>
            <a:avLst/>
            <a:gdLst/>
            <a:ahLst/>
            <a:cxnLst/>
            <a:rect l="l" t="t" r="r" b="b"/>
            <a:pathLst>
              <a:path w="1496695">
                <a:moveTo>
                  <a:pt x="0" y="0"/>
                </a:moveTo>
                <a:lnTo>
                  <a:pt x="1496568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5792" y="4481448"/>
            <a:ext cx="1984375" cy="0"/>
          </a:xfrm>
          <a:custGeom>
            <a:avLst/>
            <a:gdLst/>
            <a:ahLst/>
            <a:cxnLst/>
            <a:rect l="l" t="t" r="r" b="b"/>
            <a:pathLst>
              <a:path w="1984375">
                <a:moveTo>
                  <a:pt x="0" y="0"/>
                </a:moveTo>
                <a:lnTo>
                  <a:pt x="1984235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3080" y="4266057"/>
            <a:ext cx="20097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2590" marR="5080" indent="-390525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Arial"/>
                <a:cs typeface="Arial"/>
              </a:rPr>
              <a:t>1</a:t>
            </a:r>
            <a:r>
              <a:rPr sz="1350" spc="7" baseline="24691" dirty="0">
                <a:latin typeface="Arial"/>
                <a:cs typeface="Arial"/>
              </a:rPr>
              <a:t>st </a:t>
            </a:r>
            <a:r>
              <a:rPr sz="1400" spc="-5" dirty="0">
                <a:latin typeface="Arial"/>
                <a:cs typeface="Arial"/>
              </a:rPr>
              <a:t>event </a:t>
            </a:r>
            <a:r>
              <a:rPr sz="1400" dirty="0">
                <a:latin typeface="Arial"/>
                <a:cs typeface="Arial"/>
              </a:rPr>
              <a:t>– </a:t>
            </a:r>
            <a:r>
              <a:rPr sz="1400" spc="-5" dirty="0">
                <a:latin typeface="Arial"/>
                <a:cs typeface="Arial"/>
              </a:rPr>
              <a:t>deployment </a:t>
            </a:r>
            <a:r>
              <a:rPr sz="1400" dirty="0">
                <a:latin typeface="Arial"/>
                <a:cs typeface="Arial"/>
              </a:rPr>
              <a:t>of 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the heat</a:t>
            </a:r>
            <a:r>
              <a:rPr sz="1400" u="heavy" spc="-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shield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4561966" y="1412747"/>
          <a:ext cx="4422140" cy="1440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1070"/>
                <a:gridCol w="2211070"/>
              </a:tblGrid>
              <a:tr h="720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662940" marR="321310" indent="-32194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Heat shield</a:t>
                      </a:r>
                      <a:r>
                        <a:rPr sz="12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projected  surface</a:t>
                      </a:r>
                      <a:r>
                        <a:rPr sz="12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area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7893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10" dirty="0">
                          <a:latin typeface="DejaVu Serif"/>
                          <a:cs typeface="DejaVu Serif"/>
                        </a:rPr>
                        <a:t>0.164</a:t>
                      </a:r>
                      <a:r>
                        <a:rPr sz="1200" spc="-130" dirty="0">
                          <a:latin typeface="DejaVu Serif"/>
                          <a:cs typeface="DejaVu Serif"/>
                        </a:rPr>
                        <a:t> </a:t>
                      </a:r>
                      <a:r>
                        <a:rPr sz="1200" spc="135" dirty="0">
                          <a:latin typeface="DejaVu Serif"/>
                          <a:cs typeface="DejaVu Serif"/>
                        </a:rPr>
                        <a:t>𝑚</a:t>
                      </a:r>
                      <a:r>
                        <a:rPr sz="1275" spc="202" baseline="29411" dirty="0">
                          <a:latin typeface="DejaVu Serif"/>
                          <a:cs typeface="DejaVu Serif"/>
                        </a:rPr>
                        <a:t>2</a:t>
                      </a:r>
                      <a:endParaRPr sz="1275" baseline="29411">
                        <a:latin typeface="DejaVu Serif"/>
                        <a:cs typeface="DejaVu Serif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20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662940" marR="359410" indent="-281940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Parachute</a:t>
                      </a:r>
                      <a:r>
                        <a:rPr sz="12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projected  surface</a:t>
                      </a:r>
                      <a:r>
                        <a:rPr sz="12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area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7893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10" dirty="0">
                          <a:latin typeface="DejaVu Serif"/>
                          <a:cs typeface="DejaVu Serif"/>
                        </a:rPr>
                        <a:t>0.233</a:t>
                      </a:r>
                      <a:r>
                        <a:rPr sz="1200" spc="-130" dirty="0">
                          <a:latin typeface="DejaVu Serif"/>
                          <a:cs typeface="DejaVu Serif"/>
                        </a:rPr>
                        <a:t> </a:t>
                      </a:r>
                      <a:r>
                        <a:rPr sz="1200" spc="135" dirty="0">
                          <a:latin typeface="DejaVu Serif"/>
                          <a:cs typeface="DejaVu Serif"/>
                        </a:rPr>
                        <a:t>𝑚</a:t>
                      </a:r>
                      <a:r>
                        <a:rPr sz="1275" spc="202" baseline="29411" dirty="0">
                          <a:latin typeface="DejaVu Serif"/>
                          <a:cs typeface="DejaVu Serif"/>
                        </a:rPr>
                        <a:t>2</a:t>
                      </a:r>
                      <a:endParaRPr sz="1275" baseline="29411">
                        <a:latin typeface="DejaVu Serif"/>
                        <a:cs typeface="DejaVu Serif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6416040" y="3858767"/>
            <a:ext cx="1803400" cy="0"/>
          </a:xfrm>
          <a:custGeom>
            <a:avLst/>
            <a:gdLst/>
            <a:ahLst/>
            <a:cxnLst/>
            <a:rect l="l" t="t" r="r" b="b"/>
            <a:pathLst>
              <a:path w="1803400">
                <a:moveTo>
                  <a:pt x="0" y="0"/>
                </a:moveTo>
                <a:lnTo>
                  <a:pt x="1802891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926585" y="3643376"/>
            <a:ext cx="43059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 marR="5080" indent="-73660">
              <a:lnSpc>
                <a:spcPct val="100000"/>
              </a:lnSpc>
              <a:spcBef>
                <a:spcPts val="100"/>
              </a:spcBef>
              <a:tabLst>
                <a:tab pos="2489835" algn="l"/>
                <a:tab pos="2748915" algn="l"/>
              </a:tabLst>
            </a:pPr>
            <a:r>
              <a:rPr sz="1400" spc="10" dirty="0">
                <a:latin typeface="Arial"/>
                <a:cs typeface="Arial"/>
              </a:rPr>
              <a:t>2</a:t>
            </a:r>
            <a:r>
              <a:rPr sz="1350" spc="15" baseline="24691" dirty="0">
                <a:latin typeface="Arial"/>
                <a:cs typeface="Arial"/>
              </a:rPr>
              <a:t>nd  </a:t>
            </a:r>
            <a:r>
              <a:rPr sz="1400" spc="-5" dirty="0">
                <a:latin typeface="Arial"/>
                <a:cs typeface="Arial"/>
              </a:rPr>
              <a:t>event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– release	</a:t>
            </a:r>
            <a:r>
              <a:rPr sz="1400" spc="5" dirty="0">
                <a:latin typeface="Arial"/>
                <a:cs typeface="Arial"/>
              </a:rPr>
              <a:t>3</a:t>
            </a:r>
            <a:r>
              <a:rPr sz="1350" spc="7" baseline="24691" dirty="0">
                <a:latin typeface="Arial"/>
                <a:cs typeface="Arial"/>
              </a:rPr>
              <a:t>rd </a:t>
            </a:r>
            <a:r>
              <a:rPr sz="1400" spc="-5" dirty="0">
                <a:latin typeface="Arial"/>
                <a:cs typeface="Arial"/>
              </a:rPr>
              <a:t>event </a:t>
            </a:r>
            <a:r>
              <a:rPr sz="1400" dirty="0">
                <a:latin typeface="Arial"/>
                <a:cs typeface="Arial"/>
              </a:rPr>
              <a:t>– </a:t>
            </a:r>
            <a:r>
              <a:rPr sz="1400" spc="-5" dirty="0">
                <a:latin typeface="Arial"/>
                <a:cs typeface="Arial"/>
              </a:rPr>
              <a:t>deployment 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 the</a:t>
            </a:r>
            <a:r>
              <a:rPr sz="1400" u="heavy" spc="-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heat</a:t>
            </a:r>
            <a:r>
              <a:rPr sz="1400" u="heavy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shield</a:t>
            </a:r>
            <a:r>
              <a:rPr sz="1400" dirty="0">
                <a:latin typeface="Arial"/>
                <a:cs typeface="Arial"/>
              </a:rPr>
              <a:t>		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of the</a:t>
            </a:r>
            <a:r>
              <a:rPr sz="1400" u="heavy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parachute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6127" y="3760723"/>
            <a:ext cx="23558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latin typeface="Arial"/>
                <a:cs typeface="Arial"/>
              </a:rPr>
              <a:t>1</a:t>
            </a:r>
            <a:r>
              <a:rPr sz="1350" b="1" spc="7" baseline="24691" dirty="0">
                <a:latin typeface="Arial"/>
                <a:cs typeface="Arial"/>
              </a:rPr>
              <a:t>st </a:t>
            </a:r>
            <a:r>
              <a:rPr sz="1400" b="1" dirty="0">
                <a:latin typeface="Arial"/>
                <a:cs typeface="Arial"/>
              </a:rPr>
              <a:t>stage – </a:t>
            </a:r>
            <a:r>
              <a:rPr sz="1400" b="1" spc="-15" dirty="0">
                <a:latin typeface="Arial"/>
                <a:cs typeface="Arial"/>
              </a:rPr>
              <a:t>Apogee </a:t>
            </a:r>
            <a:r>
              <a:rPr sz="1400" b="1" dirty="0">
                <a:latin typeface="Arial"/>
                <a:cs typeface="Arial"/>
              </a:rPr>
              <a:t>to 300</a:t>
            </a:r>
            <a:r>
              <a:rPr sz="1400" b="1" spc="-204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84267" y="3323335"/>
            <a:ext cx="24377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" dirty="0">
                <a:latin typeface="Arial"/>
                <a:cs typeface="Arial"/>
              </a:rPr>
              <a:t>2</a:t>
            </a:r>
            <a:r>
              <a:rPr sz="1350" b="1" spc="15" baseline="24691" dirty="0">
                <a:latin typeface="Arial"/>
                <a:cs typeface="Arial"/>
              </a:rPr>
              <a:t>nd </a:t>
            </a:r>
            <a:r>
              <a:rPr sz="1400" b="1" dirty="0">
                <a:latin typeface="Arial"/>
                <a:cs typeface="Arial"/>
              </a:rPr>
              <a:t>stage – 300 m to</a:t>
            </a:r>
            <a:r>
              <a:rPr sz="1400" b="1" spc="-2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Landing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15328" y="4061459"/>
            <a:ext cx="1005840" cy="23835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8808" y="4767071"/>
            <a:ext cx="2005583" cy="12085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73423" y="4256532"/>
            <a:ext cx="1828800" cy="18989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32</a:t>
            </a:fld>
            <a:endParaRPr spc="-5" dirty="0"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495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Descent Control</a:t>
            </a:r>
            <a:r>
              <a:rPr spc="5" dirty="0"/>
              <a:t> </a:t>
            </a:r>
            <a:r>
              <a:rPr spc="-5" dirty="0"/>
              <a:t>Requirements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33</a:t>
            </a:fld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7811" y="1190371"/>
          <a:ext cx="8999216" cy="473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8485"/>
                <a:gridCol w="6912609"/>
                <a:gridCol w="578484"/>
                <a:gridCol w="349884"/>
                <a:gridCol w="349884"/>
                <a:gridCol w="229870"/>
              </a:tblGrid>
              <a:tr h="376555">
                <a:tc rowSpan="2">
                  <a:txBody>
                    <a:bodyPr/>
                    <a:lstStyle/>
                    <a:p>
                      <a:pPr marL="1219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RE#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VERIFICATION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4139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R="14097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Total mass of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(probe)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500 grams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+/-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100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grams.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18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R="140970" algn="r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 marR="118110" indent="190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used to protect the probe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while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rocket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only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when deployed 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rocket. It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envelope/shield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whole sides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the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when 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stowed configuration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1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 rocket. The rear end of the probe can be</a:t>
                      </a:r>
                      <a:r>
                        <a:rPr sz="1100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open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R="14097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must not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have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openings.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R="139700" algn="r">
                        <a:lnSpc>
                          <a:spcPts val="1225"/>
                        </a:lnSpc>
                        <a:spcBef>
                          <a:spcPts val="7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1225"/>
                        </a:lnSpc>
                        <a:spcBef>
                          <a:spcPts val="7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probe must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maintain its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orientation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direction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descent.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1225"/>
                        </a:lnSpc>
                        <a:spcBef>
                          <a:spcPts val="7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R="139700" algn="r">
                        <a:lnSpc>
                          <a:spcPts val="1225"/>
                        </a:lnSpc>
                        <a:spcBef>
                          <a:spcPts val="71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1225"/>
                        </a:lnSpc>
                        <a:spcBef>
                          <a:spcPts val="71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not tumble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during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portion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descent. Tumbling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rotating</a:t>
                      </a:r>
                      <a:r>
                        <a:rPr sz="11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end-over-end.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03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R="140970" algn="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5330" marR="172720" indent="-5429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probe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fit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cylindrical envelope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125mm diameter x 310mm  length. Tolerances are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facilitate container deployment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rocket</a:t>
                      </a:r>
                      <a:r>
                        <a:rPr sz="11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fairing.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R="140970" algn="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8230" marR="196215" indent="-213296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have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any sharp edges to cause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get stuck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rocket</a:t>
                      </a:r>
                      <a:r>
                        <a:rPr sz="1100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payload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section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which is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made of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cardboard.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R="100965" algn="r">
                        <a:lnSpc>
                          <a:spcPts val="1220"/>
                        </a:lnSpc>
                        <a:spcBef>
                          <a:spcPts val="7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1220"/>
                        </a:lnSpc>
                        <a:spcBef>
                          <a:spcPts val="7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a florescent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color; pink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1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orange.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220"/>
                        </a:lnSpc>
                        <a:spcBef>
                          <a:spcPts val="7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ts val="1220"/>
                        </a:lnSpc>
                        <a:spcBef>
                          <a:spcPts val="7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7165">
                <a:tc>
                  <a:txBody>
                    <a:bodyPr/>
                    <a:lstStyle/>
                    <a:p>
                      <a:pPr marR="100965" algn="r">
                        <a:lnSpc>
                          <a:spcPts val="1220"/>
                        </a:lnSpc>
                        <a:spcBef>
                          <a:spcPts val="7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E11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220"/>
                        </a:lnSpc>
                        <a:spcBef>
                          <a:spcPts val="7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rocket airframe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not be used to restrain any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deployable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parts of the</a:t>
                      </a:r>
                      <a:r>
                        <a:rPr sz="1100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220"/>
                        </a:lnSpc>
                        <a:spcBef>
                          <a:spcPts val="7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1220"/>
                        </a:lnSpc>
                        <a:spcBef>
                          <a:spcPts val="7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R="100330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rocket airframe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not be used as part of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</a:t>
                      </a:r>
                      <a:r>
                        <a:rPr sz="11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operations.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R="100330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220"/>
                        </a:lnSpc>
                        <a:spcBef>
                          <a:spcPts val="72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CanSat,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probe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attached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deploy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rocket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payload</a:t>
                      </a:r>
                      <a:r>
                        <a:rPr sz="11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section.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030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R="100330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released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probe at</a:t>
                      </a:r>
                      <a:r>
                        <a:rPr sz="11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300m.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030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R="100330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release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parachute at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300m.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030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R="100330" algn="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97200" marR="203835" indent="-27717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descent control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device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attachment components (aero-braking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parachute)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</a:t>
                      </a:r>
                      <a:r>
                        <a:rPr sz="11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survive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30Gs of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shock.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030" algn="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1152" y="1190371"/>
          <a:ext cx="8999219" cy="32308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/>
                <a:gridCol w="6901180"/>
                <a:gridCol w="537209"/>
                <a:gridCol w="328295"/>
                <a:gridCol w="356870"/>
                <a:gridCol w="299720"/>
              </a:tblGrid>
              <a:tr h="304800">
                <a:tc rowSpan="2"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RE#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VERIFICATION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668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RE17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descent control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devices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parachute)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survive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30Gs of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shock.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93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RE18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92145" marR="334645" indent="-28416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electronic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components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enclosed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shielded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environment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exception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 sensors.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structures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built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survive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15Gs of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launch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acceleration.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93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RE20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structures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built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survive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30Gs of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shock.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93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RE31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under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$1000. Ground support and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analysis tools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are not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included 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cost.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RE38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Both the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labelled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team contact information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email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address.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RE43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220"/>
                        </a:lnSpc>
                        <a:spcBef>
                          <a:spcPts val="72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descent rate of the probe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deployed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between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10 and 30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meters/second.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935" algn="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6535">
                <a:tc>
                  <a:txBody>
                    <a:bodyPr/>
                    <a:lstStyle/>
                    <a:p>
                      <a:pPr marL="13335" algn="ctr">
                        <a:lnSpc>
                          <a:spcPts val="1220"/>
                        </a:lnSpc>
                        <a:spcBef>
                          <a:spcPts val="38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RE44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1220"/>
                        </a:lnSpc>
                        <a:spcBef>
                          <a:spcPts val="38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descent rate of the probe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released and parachute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deployed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5</a:t>
                      </a:r>
                      <a:r>
                        <a:rPr sz="11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meters/second.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ts val="1220"/>
                        </a:lnSpc>
                        <a:spcBef>
                          <a:spcPts val="38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ts val="1220"/>
                        </a:lnSpc>
                        <a:spcBef>
                          <a:spcPts val="38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RE44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63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78785" marR="531495" indent="-24269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descent rate of the probe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released and parachute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deployed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5  meters/second.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63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935" algn="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63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34</a:t>
            </a:fld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11630" y="215595"/>
            <a:ext cx="4495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Descent Control</a:t>
            </a:r>
            <a:r>
              <a:rPr spc="5" dirty="0"/>
              <a:t> </a:t>
            </a:r>
            <a:r>
              <a:rPr spc="-5" dirty="0"/>
              <a:t>Requirements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6100" y="4230623"/>
            <a:ext cx="1920239" cy="19339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Descent </a:t>
            </a:r>
            <a:r>
              <a:rPr dirty="0"/>
              <a:t>Stability Control</a:t>
            </a:r>
            <a:r>
              <a:rPr spc="-65" dirty="0"/>
              <a:t> </a:t>
            </a:r>
            <a:r>
              <a:rPr spc="-5" dirty="0"/>
              <a:t>Strategy  Selection </a:t>
            </a:r>
            <a:r>
              <a:rPr dirty="0"/>
              <a:t>and</a:t>
            </a:r>
            <a:r>
              <a:rPr spc="-25" dirty="0"/>
              <a:t> </a:t>
            </a:r>
            <a:r>
              <a:rPr spc="-5" dirty="0"/>
              <a:t>Trade</a:t>
            </a:r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87108" y="1392936"/>
            <a:ext cx="2514219" cy="1905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6784" y="4223003"/>
            <a:ext cx="2846832" cy="12649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16686" y="1158366"/>
            <a:ext cx="1308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Arial"/>
                <a:cs typeface="Arial"/>
              </a:rPr>
              <a:t>Current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Design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711" y="3812285"/>
            <a:ext cx="15830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Alternative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Design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446014" y="3427031"/>
            <a:ext cx="3601085" cy="0"/>
          </a:xfrm>
          <a:custGeom>
            <a:avLst/>
            <a:gdLst/>
            <a:ahLst/>
            <a:cxnLst/>
            <a:rect l="l" t="t" r="r" b="b"/>
            <a:pathLst>
              <a:path w="3601084">
                <a:moveTo>
                  <a:pt x="0" y="0"/>
                </a:moveTo>
                <a:lnTo>
                  <a:pt x="3601085" y="0"/>
                </a:lnTo>
              </a:path>
            </a:pathLst>
          </a:custGeom>
          <a:ln w="44830">
            <a:solidFill>
              <a:srgbClr val="001F5F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716" y="3427031"/>
            <a:ext cx="98425" cy="0"/>
          </a:xfrm>
          <a:custGeom>
            <a:avLst/>
            <a:gdLst/>
            <a:ahLst/>
            <a:cxnLst/>
            <a:rect l="l" t="t" r="r" b="b"/>
            <a:pathLst>
              <a:path w="98425">
                <a:moveTo>
                  <a:pt x="0" y="0"/>
                </a:moveTo>
                <a:lnTo>
                  <a:pt x="98298" y="0"/>
                </a:lnTo>
              </a:path>
            </a:pathLst>
          </a:custGeom>
          <a:ln w="44830">
            <a:solidFill>
              <a:srgbClr val="001F5F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606801" y="1003554"/>
            <a:ext cx="4006850" cy="2204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6350" indent="-286385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299720" algn="l"/>
              </a:tabLst>
            </a:pPr>
            <a:r>
              <a:rPr sz="1300" dirty="0">
                <a:latin typeface="Arial"/>
                <a:cs typeface="Arial"/>
              </a:rPr>
              <a:t>The </a:t>
            </a:r>
            <a:r>
              <a:rPr sz="1300" spc="-5" dirty="0">
                <a:latin typeface="Arial"/>
                <a:cs typeface="Arial"/>
              </a:rPr>
              <a:t>heat shield uses a </a:t>
            </a:r>
            <a:r>
              <a:rPr sz="1300" dirty="0">
                <a:latin typeface="Arial"/>
                <a:cs typeface="Arial"/>
              </a:rPr>
              <a:t>passive </a:t>
            </a:r>
            <a:r>
              <a:rPr sz="1300" spc="-5" dirty="0">
                <a:latin typeface="Arial"/>
                <a:cs typeface="Arial"/>
              </a:rPr>
              <a:t>design as it saves  weight </a:t>
            </a:r>
            <a:r>
              <a:rPr sz="1300" spc="-10" dirty="0">
                <a:latin typeface="Arial"/>
                <a:cs typeface="Arial"/>
              </a:rPr>
              <a:t>and </a:t>
            </a:r>
            <a:r>
              <a:rPr sz="1300" spc="-5" dirty="0">
                <a:latin typeface="Arial"/>
                <a:cs typeface="Arial"/>
              </a:rPr>
              <a:t>simplifies </a:t>
            </a:r>
            <a:r>
              <a:rPr sz="1300" spc="-10" dirty="0">
                <a:latin typeface="Arial"/>
                <a:cs typeface="Arial"/>
              </a:rPr>
              <a:t>the</a:t>
            </a:r>
            <a:r>
              <a:rPr sz="1300" spc="10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system</a:t>
            </a:r>
            <a:endParaRPr sz="1300">
              <a:latin typeface="Arial"/>
              <a:cs typeface="Arial"/>
            </a:endParaRPr>
          </a:p>
          <a:p>
            <a:pPr marL="299085" marR="5080" indent="-286385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300" dirty="0">
                <a:latin typeface="Arial"/>
                <a:cs typeface="Arial"/>
              </a:rPr>
              <a:t>The </a:t>
            </a:r>
            <a:r>
              <a:rPr sz="1300" spc="-5" dirty="0">
                <a:latin typeface="Arial"/>
                <a:cs typeface="Arial"/>
              </a:rPr>
              <a:t>heat shield </a:t>
            </a:r>
            <a:r>
              <a:rPr sz="1300" dirty="0">
                <a:latin typeface="Arial"/>
                <a:cs typeface="Arial"/>
              </a:rPr>
              <a:t>forms </a:t>
            </a:r>
            <a:r>
              <a:rPr sz="1300" spc="-5" dirty="0">
                <a:latin typeface="Arial"/>
                <a:cs typeface="Arial"/>
              </a:rPr>
              <a:t>a </a:t>
            </a:r>
            <a:r>
              <a:rPr sz="1300" dirty="0">
                <a:latin typeface="Arial"/>
                <a:cs typeface="Arial"/>
              </a:rPr>
              <a:t>squared opening thus  </a:t>
            </a:r>
            <a:r>
              <a:rPr sz="1300" spc="-5" dirty="0">
                <a:latin typeface="Arial"/>
                <a:cs typeface="Arial"/>
              </a:rPr>
              <a:t>acting </a:t>
            </a:r>
            <a:r>
              <a:rPr sz="1300" dirty="0">
                <a:latin typeface="Arial"/>
                <a:cs typeface="Arial"/>
              </a:rPr>
              <a:t>like </a:t>
            </a:r>
            <a:r>
              <a:rPr sz="1300" spc="-5" dirty="0">
                <a:latin typeface="Arial"/>
                <a:cs typeface="Arial"/>
              </a:rPr>
              <a:t>a finned </a:t>
            </a:r>
            <a:r>
              <a:rPr sz="1300" dirty="0">
                <a:latin typeface="Arial"/>
                <a:cs typeface="Arial"/>
              </a:rPr>
              <a:t>design. This </a:t>
            </a:r>
            <a:r>
              <a:rPr sz="1300" spc="-5" dirty="0">
                <a:latin typeface="Arial"/>
                <a:cs typeface="Arial"/>
              </a:rPr>
              <a:t>prevents any </a:t>
            </a:r>
            <a:r>
              <a:rPr sz="1300" dirty="0">
                <a:latin typeface="Arial"/>
                <a:cs typeface="Arial"/>
              </a:rPr>
              <a:t>kind  </a:t>
            </a:r>
            <a:r>
              <a:rPr sz="1300" spc="-5" dirty="0">
                <a:latin typeface="Arial"/>
                <a:cs typeface="Arial"/>
              </a:rPr>
              <a:t>of </a:t>
            </a:r>
            <a:r>
              <a:rPr sz="1300" spc="-10" dirty="0">
                <a:latin typeface="Arial"/>
                <a:cs typeface="Arial"/>
              </a:rPr>
              <a:t>tumbling and </a:t>
            </a:r>
            <a:r>
              <a:rPr sz="1300" spc="-5" dirty="0">
                <a:latin typeface="Arial"/>
                <a:cs typeface="Arial"/>
              </a:rPr>
              <a:t>maintains a straight</a:t>
            </a:r>
            <a:r>
              <a:rPr sz="1300" spc="16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trajectory</a:t>
            </a:r>
            <a:endParaRPr sz="1300">
              <a:latin typeface="Arial"/>
              <a:cs typeface="Arial"/>
            </a:endParaRPr>
          </a:p>
          <a:p>
            <a:pPr marL="299085" marR="6350" indent="-286385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300" spc="-5" dirty="0">
                <a:latin typeface="Arial"/>
                <a:cs typeface="Arial"/>
              </a:rPr>
              <a:t>A passive design is at </a:t>
            </a:r>
            <a:r>
              <a:rPr sz="1300" dirty="0">
                <a:latin typeface="Arial"/>
                <a:cs typeface="Arial"/>
              </a:rPr>
              <a:t>mercy </a:t>
            </a:r>
            <a:r>
              <a:rPr sz="1300" spc="-5" dirty="0">
                <a:latin typeface="Arial"/>
                <a:cs typeface="Arial"/>
              </a:rPr>
              <a:t>of </a:t>
            </a:r>
            <a:r>
              <a:rPr sz="1300" dirty="0">
                <a:latin typeface="Arial"/>
                <a:cs typeface="Arial"/>
              </a:rPr>
              <a:t>the </a:t>
            </a:r>
            <a:r>
              <a:rPr sz="1300" spc="-5" dirty="0">
                <a:latin typeface="Arial"/>
                <a:cs typeface="Arial"/>
              </a:rPr>
              <a:t>wind so </a:t>
            </a:r>
            <a:r>
              <a:rPr sz="1300" dirty="0">
                <a:latin typeface="Arial"/>
                <a:cs typeface="Arial"/>
              </a:rPr>
              <a:t>nadir  </a:t>
            </a:r>
            <a:r>
              <a:rPr sz="1300" spc="-5" dirty="0">
                <a:latin typeface="Arial"/>
                <a:cs typeface="Arial"/>
              </a:rPr>
              <a:t>direction is </a:t>
            </a:r>
            <a:r>
              <a:rPr sz="1300" dirty="0">
                <a:latin typeface="Arial"/>
                <a:cs typeface="Arial"/>
              </a:rPr>
              <a:t>not </a:t>
            </a:r>
            <a:r>
              <a:rPr sz="1300" spc="-5" dirty="0">
                <a:latin typeface="Arial"/>
                <a:cs typeface="Arial"/>
              </a:rPr>
              <a:t>maintained </a:t>
            </a:r>
            <a:r>
              <a:rPr sz="1300" spc="-10" dirty="0">
                <a:latin typeface="Arial"/>
                <a:cs typeface="Arial"/>
              </a:rPr>
              <a:t>well </a:t>
            </a:r>
            <a:r>
              <a:rPr sz="1300" spc="-5" dirty="0">
                <a:latin typeface="Arial"/>
                <a:cs typeface="Arial"/>
              </a:rPr>
              <a:t>however  maintaining </a:t>
            </a:r>
            <a:r>
              <a:rPr sz="1300" dirty="0">
                <a:latin typeface="Arial"/>
                <a:cs typeface="Arial"/>
              </a:rPr>
              <a:t>nadir </a:t>
            </a:r>
            <a:r>
              <a:rPr sz="1300" spc="-5" dirty="0">
                <a:latin typeface="Arial"/>
                <a:cs typeface="Arial"/>
              </a:rPr>
              <a:t>direction comes </a:t>
            </a:r>
            <a:r>
              <a:rPr sz="1300" dirty="0">
                <a:latin typeface="Arial"/>
                <a:cs typeface="Arial"/>
              </a:rPr>
              <a:t>at </a:t>
            </a:r>
            <a:r>
              <a:rPr sz="1300" spc="-10" dirty="0">
                <a:latin typeface="Arial"/>
                <a:cs typeface="Arial"/>
              </a:rPr>
              <a:t>the </a:t>
            </a:r>
            <a:r>
              <a:rPr sz="1300" spc="-5" dirty="0">
                <a:latin typeface="Arial"/>
                <a:cs typeface="Arial"/>
              </a:rPr>
              <a:t>expense  of weight </a:t>
            </a:r>
            <a:r>
              <a:rPr sz="1300" spc="-10" dirty="0">
                <a:latin typeface="Arial"/>
                <a:cs typeface="Arial"/>
              </a:rPr>
              <a:t>which </a:t>
            </a:r>
            <a:r>
              <a:rPr sz="1300" spc="-5" dirty="0">
                <a:latin typeface="Arial"/>
                <a:cs typeface="Arial"/>
              </a:rPr>
              <a:t>is</a:t>
            </a:r>
            <a:r>
              <a:rPr sz="1300" spc="7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limited.</a:t>
            </a:r>
            <a:endParaRPr sz="1300">
              <a:latin typeface="Arial"/>
              <a:cs typeface="Arial"/>
            </a:endParaRPr>
          </a:p>
          <a:p>
            <a:pPr marL="299085" marR="6350" indent="-286385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300" dirty="0">
                <a:latin typeface="Arial"/>
                <a:cs typeface="Arial"/>
              </a:rPr>
              <a:t>The centre </a:t>
            </a:r>
            <a:r>
              <a:rPr sz="1300" spc="-5" dirty="0">
                <a:latin typeface="Arial"/>
                <a:cs typeface="Arial"/>
              </a:rPr>
              <a:t>of </a:t>
            </a:r>
            <a:r>
              <a:rPr sz="1300" dirty="0">
                <a:latin typeface="Arial"/>
                <a:cs typeface="Arial"/>
              </a:rPr>
              <a:t>gravity </a:t>
            </a:r>
            <a:r>
              <a:rPr sz="1300" spc="-5" dirty="0">
                <a:latin typeface="Arial"/>
                <a:cs typeface="Arial"/>
              </a:rPr>
              <a:t>is below </a:t>
            </a:r>
            <a:r>
              <a:rPr sz="1300" dirty="0">
                <a:latin typeface="Arial"/>
                <a:cs typeface="Arial"/>
              </a:rPr>
              <a:t>the </a:t>
            </a:r>
            <a:r>
              <a:rPr sz="1300" spc="-5" dirty="0">
                <a:latin typeface="Arial"/>
                <a:cs typeface="Arial"/>
              </a:rPr>
              <a:t>centre </a:t>
            </a:r>
            <a:r>
              <a:rPr sz="1300" spc="-10" dirty="0">
                <a:latin typeface="Arial"/>
                <a:cs typeface="Arial"/>
              </a:rPr>
              <a:t>of  </a:t>
            </a:r>
            <a:r>
              <a:rPr sz="1300" spc="-5" dirty="0">
                <a:latin typeface="Arial"/>
                <a:cs typeface="Arial"/>
              </a:rPr>
              <a:t>pressure </a:t>
            </a:r>
            <a:r>
              <a:rPr sz="1300" spc="-10" dirty="0">
                <a:latin typeface="Arial"/>
                <a:cs typeface="Arial"/>
              </a:rPr>
              <a:t>which </a:t>
            </a:r>
            <a:r>
              <a:rPr sz="1300" spc="-5" dirty="0">
                <a:latin typeface="Arial"/>
                <a:cs typeface="Arial"/>
              </a:rPr>
              <a:t>gives it aerodynamic</a:t>
            </a:r>
            <a:r>
              <a:rPr sz="1300" spc="16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stability.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76798" y="3707638"/>
            <a:ext cx="3751579" cy="258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279400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Arial"/>
                <a:cs typeface="Arial"/>
              </a:rPr>
              <a:t>The flexible </a:t>
            </a:r>
            <a:r>
              <a:rPr sz="1400" dirty="0">
                <a:latin typeface="Arial"/>
                <a:cs typeface="Arial"/>
              </a:rPr>
              <a:t>stage has </a:t>
            </a:r>
            <a:r>
              <a:rPr sz="1400" spc="-5" dirty="0">
                <a:latin typeface="Arial"/>
                <a:cs typeface="Arial"/>
              </a:rPr>
              <a:t>grooves </a:t>
            </a:r>
            <a:r>
              <a:rPr sz="1400" dirty="0">
                <a:latin typeface="Arial"/>
                <a:cs typeface="Arial"/>
              </a:rPr>
              <a:t>running  through, creating a spin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maintains  the nadir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direction.</a:t>
            </a:r>
            <a:endParaRPr sz="1400">
              <a:latin typeface="Arial"/>
              <a:cs typeface="Arial"/>
            </a:endParaRPr>
          </a:p>
          <a:p>
            <a:pPr marL="299085" marR="360680" indent="-286385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Arial"/>
                <a:cs typeface="Arial"/>
              </a:rPr>
              <a:t>The deployment </a:t>
            </a:r>
            <a:r>
              <a:rPr sz="1400" dirty="0">
                <a:latin typeface="Arial"/>
                <a:cs typeface="Arial"/>
              </a:rPr>
              <a:t>mechanism is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heavier.  This </a:t>
            </a:r>
            <a:r>
              <a:rPr sz="1400" dirty="0">
                <a:latin typeface="Arial"/>
                <a:cs typeface="Arial"/>
              </a:rPr>
              <a:t>design is </a:t>
            </a:r>
            <a:r>
              <a:rPr sz="1400" spc="-5" dirty="0">
                <a:latin typeface="Arial"/>
                <a:cs typeface="Arial"/>
              </a:rPr>
              <a:t>much more </a:t>
            </a:r>
            <a:r>
              <a:rPr sz="1400" dirty="0">
                <a:latin typeface="Arial"/>
                <a:cs typeface="Arial"/>
              </a:rPr>
              <a:t>complex to  construct and </a:t>
            </a:r>
            <a:r>
              <a:rPr sz="1400" spc="-5" dirty="0">
                <a:latin typeface="Arial"/>
                <a:cs typeface="Arial"/>
              </a:rPr>
              <a:t>deploy. </a:t>
            </a:r>
            <a:r>
              <a:rPr sz="1400" dirty="0">
                <a:latin typeface="Arial"/>
                <a:cs typeface="Arial"/>
              </a:rPr>
              <a:t>It is </a:t>
            </a:r>
            <a:r>
              <a:rPr sz="1400" spc="-5" dirty="0">
                <a:latin typeface="Arial"/>
                <a:cs typeface="Arial"/>
              </a:rPr>
              <a:t>much more  </a:t>
            </a:r>
            <a:r>
              <a:rPr sz="1400" dirty="0">
                <a:latin typeface="Arial"/>
                <a:cs typeface="Arial"/>
              </a:rPr>
              <a:t>difficult to detach the heat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shield</a:t>
            </a:r>
            <a:endParaRPr sz="140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"/>
                <a:cs typeface="Arial"/>
              </a:rPr>
              <a:t>Although an </a:t>
            </a:r>
            <a:r>
              <a:rPr sz="1400" spc="-5" dirty="0">
                <a:latin typeface="Arial"/>
                <a:cs typeface="Arial"/>
              </a:rPr>
              <a:t>active system </a:t>
            </a:r>
            <a:r>
              <a:rPr sz="1400" dirty="0">
                <a:latin typeface="Arial"/>
                <a:cs typeface="Arial"/>
              </a:rPr>
              <a:t>could </a:t>
            </a:r>
            <a:r>
              <a:rPr sz="1400" spc="-5" dirty="0">
                <a:latin typeface="Arial"/>
                <a:cs typeface="Arial"/>
              </a:rPr>
              <a:t>have </a:t>
            </a:r>
            <a:r>
              <a:rPr sz="1400" dirty="0">
                <a:latin typeface="Arial"/>
                <a:cs typeface="Arial"/>
              </a:rPr>
              <a:t>been  created </a:t>
            </a:r>
            <a:r>
              <a:rPr sz="1400" spc="-5" dirty="0">
                <a:latin typeface="Arial"/>
                <a:cs typeface="Arial"/>
              </a:rPr>
              <a:t>however </a:t>
            </a:r>
            <a:r>
              <a:rPr sz="1400" dirty="0">
                <a:latin typeface="Arial"/>
                <a:cs typeface="Arial"/>
              </a:rPr>
              <a:t>the mechanical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complexity  </a:t>
            </a:r>
            <a:r>
              <a:rPr sz="1400" dirty="0">
                <a:latin typeface="Arial"/>
                <a:cs typeface="Arial"/>
              </a:rPr>
              <a:t>adds a great risk of failure for </a:t>
            </a:r>
            <a:r>
              <a:rPr sz="1400" spc="-5" dirty="0">
                <a:latin typeface="Arial"/>
                <a:cs typeface="Arial"/>
              </a:rPr>
              <a:t>very </a:t>
            </a:r>
            <a:r>
              <a:rPr sz="1400" dirty="0">
                <a:latin typeface="Arial"/>
                <a:cs typeface="Arial"/>
              </a:rPr>
              <a:t>little  </a:t>
            </a:r>
            <a:r>
              <a:rPr sz="1400" spc="-5" dirty="0">
                <a:latin typeface="Arial"/>
                <a:cs typeface="Arial"/>
              </a:rPr>
              <a:t>advantage </a:t>
            </a:r>
            <a:r>
              <a:rPr sz="1400" dirty="0">
                <a:latin typeface="Arial"/>
                <a:cs typeface="Arial"/>
              </a:rPr>
              <a:t>and the flight </a:t>
            </a:r>
            <a:r>
              <a:rPr sz="1400" spc="-5" dirty="0">
                <a:latin typeface="Arial"/>
                <a:cs typeface="Arial"/>
              </a:rPr>
              <a:t>time </a:t>
            </a:r>
            <a:r>
              <a:rPr sz="140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very </a:t>
            </a:r>
            <a:r>
              <a:rPr sz="1400" dirty="0">
                <a:latin typeface="Arial"/>
                <a:cs typeface="Arial"/>
              </a:rPr>
              <a:t>short,  thus a </a:t>
            </a:r>
            <a:r>
              <a:rPr sz="1400" spc="-5" dirty="0">
                <a:latin typeface="Arial"/>
                <a:cs typeface="Arial"/>
              </a:rPr>
              <a:t>passive system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better.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59408" y="2560320"/>
            <a:ext cx="214884" cy="2103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2906267"/>
            <a:ext cx="1124711" cy="4632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75799" y="2349125"/>
            <a:ext cx="180577" cy="1321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7743" y="1644395"/>
            <a:ext cx="2420112" cy="13914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59408" y="2319527"/>
            <a:ext cx="214884" cy="2103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71600" y="2098548"/>
            <a:ext cx="188975" cy="1584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2013" y="3420173"/>
            <a:ext cx="5334000" cy="292100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0"/>
              </a:spcBef>
            </a:pPr>
            <a:r>
              <a:rPr sz="1400" b="1" spc="-5" dirty="0">
                <a:latin typeface="Arial"/>
                <a:cs typeface="Arial"/>
              </a:rPr>
              <a:t>Current Design chosen due </a:t>
            </a:r>
            <a:r>
              <a:rPr sz="1400" b="1" dirty="0">
                <a:latin typeface="Arial"/>
                <a:cs typeface="Arial"/>
              </a:rPr>
              <a:t>to </a:t>
            </a:r>
            <a:r>
              <a:rPr sz="1400" b="1" spc="-5" dirty="0">
                <a:latin typeface="Arial"/>
                <a:cs typeface="Arial"/>
              </a:rPr>
              <a:t>lighter </a:t>
            </a:r>
            <a:r>
              <a:rPr sz="1400" b="1" dirty="0">
                <a:latin typeface="Arial"/>
                <a:cs typeface="Arial"/>
              </a:rPr>
              <a:t>mass </a:t>
            </a:r>
            <a:r>
              <a:rPr sz="1400" b="1" spc="-5" dirty="0">
                <a:latin typeface="Arial"/>
                <a:cs typeface="Arial"/>
              </a:rPr>
              <a:t>and </a:t>
            </a:r>
            <a:r>
              <a:rPr sz="1400" b="1" dirty="0">
                <a:latin typeface="Arial"/>
                <a:cs typeface="Arial"/>
              </a:rPr>
              <a:t>less</a:t>
            </a:r>
            <a:r>
              <a:rPr sz="1400" b="1" spc="-1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volume.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35</a:t>
            </a:fld>
            <a:endParaRPr spc="-5" dirty="0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4836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Descent Rate</a:t>
            </a:r>
            <a:r>
              <a:rPr spc="-35" dirty="0"/>
              <a:t> </a:t>
            </a:r>
            <a:r>
              <a:rPr dirty="0"/>
              <a:t>Estimates</a:t>
            </a:r>
          </a:p>
        </p:txBody>
      </p:sp>
      <p:sp>
        <p:nvSpPr>
          <p:cNvPr id="9" name="object 9"/>
          <p:cNvSpPr/>
          <p:nvPr/>
        </p:nvSpPr>
        <p:spPr>
          <a:xfrm>
            <a:off x="1940179" y="2011552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4">
                <a:moveTo>
                  <a:pt x="0" y="0"/>
                </a:moveTo>
                <a:lnTo>
                  <a:pt x="100583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27605" y="1763013"/>
            <a:ext cx="125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5" dirty="0">
                <a:latin typeface="DejaVu Serif"/>
                <a:cs typeface="DejaVu Serif"/>
              </a:rPr>
              <a:t>𝟏</a:t>
            </a:r>
            <a:endParaRPr sz="1300">
              <a:latin typeface="DejaVu Serif"/>
              <a:cs typeface="DejaVu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45563" y="1813306"/>
            <a:ext cx="1257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5" dirty="0">
                <a:latin typeface="DejaVu Serif"/>
                <a:cs typeface="DejaVu Serif"/>
              </a:rPr>
              <a:t>𝟐</a:t>
            </a:r>
            <a:endParaRPr sz="1300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1108" y="1823802"/>
            <a:ext cx="22967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900" b="1" spc="-320" dirty="0">
                <a:latin typeface="DejaVu Serif"/>
                <a:cs typeface="DejaVu Serif"/>
              </a:rPr>
              <a:t>1.	</a:t>
            </a:r>
            <a:r>
              <a:rPr sz="1800" spc="685" dirty="0">
                <a:latin typeface="DejaVu Serif"/>
                <a:cs typeface="DejaVu Serif"/>
              </a:rPr>
              <a:t>𝑾</a:t>
            </a:r>
            <a:r>
              <a:rPr sz="1800" spc="-140" dirty="0">
                <a:latin typeface="DejaVu Serif"/>
                <a:cs typeface="DejaVu Serif"/>
              </a:rPr>
              <a:t> </a:t>
            </a:r>
            <a:r>
              <a:rPr sz="1800" spc="-165" dirty="0">
                <a:latin typeface="DejaVu Serif"/>
                <a:cs typeface="DejaVu Serif"/>
              </a:rPr>
              <a:t>= </a:t>
            </a:r>
            <a:r>
              <a:rPr sz="1800" spc="270" dirty="0">
                <a:latin typeface="DejaVu Serif"/>
                <a:cs typeface="DejaVu Serif"/>
              </a:rPr>
              <a:t>𝑫 </a:t>
            </a:r>
            <a:r>
              <a:rPr sz="1800" spc="-165" dirty="0">
                <a:latin typeface="DejaVu Serif"/>
                <a:cs typeface="DejaVu Serif"/>
              </a:rPr>
              <a:t>= </a:t>
            </a:r>
            <a:r>
              <a:rPr sz="1950" spc="7" baseline="-38461" dirty="0">
                <a:latin typeface="DejaVu Serif"/>
                <a:cs typeface="DejaVu Serif"/>
              </a:rPr>
              <a:t>𝟐 </a:t>
            </a:r>
            <a:r>
              <a:rPr sz="1800" spc="15" dirty="0">
                <a:latin typeface="DejaVu Serif"/>
                <a:cs typeface="DejaVu Serif"/>
              </a:rPr>
              <a:t>𝝆𝒗 </a:t>
            </a:r>
            <a:r>
              <a:rPr sz="1800" spc="85" dirty="0">
                <a:latin typeface="DejaVu Serif"/>
                <a:cs typeface="DejaVu Serif"/>
              </a:rPr>
              <a:t>𝑪</a:t>
            </a:r>
            <a:r>
              <a:rPr sz="1950" spc="127" baseline="-14957" dirty="0">
                <a:latin typeface="DejaVu Serif"/>
                <a:cs typeface="DejaVu Serif"/>
              </a:rPr>
              <a:t>𝑫</a:t>
            </a:r>
            <a:r>
              <a:rPr sz="1800" spc="85" dirty="0">
                <a:latin typeface="DejaVu Serif"/>
                <a:cs typeface="DejaVu Serif"/>
              </a:rPr>
              <a:t>𝑺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75659" y="1862073"/>
            <a:ext cx="32664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0205" algn="l"/>
              </a:tabLst>
            </a:pPr>
            <a:r>
              <a:rPr sz="1600" spc="235" dirty="0">
                <a:latin typeface="DejaVu Serif"/>
                <a:cs typeface="DejaVu Serif"/>
              </a:rPr>
              <a:t>𝑫	</a:t>
            </a:r>
            <a:r>
              <a:rPr sz="1600" spc="-5" dirty="0">
                <a:latin typeface="Arial"/>
                <a:cs typeface="Arial"/>
              </a:rPr>
              <a:t>– drag force acting on the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probe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75659" y="2326893"/>
            <a:ext cx="4497070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84175" algn="l"/>
              </a:tabLst>
            </a:pPr>
            <a:r>
              <a:rPr sz="1600" spc="555" dirty="0">
                <a:latin typeface="DejaVu Serif"/>
                <a:cs typeface="DejaVu Serif"/>
              </a:rPr>
              <a:t>𝑊	</a:t>
            </a:r>
            <a:r>
              <a:rPr sz="1600" spc="-5" dirty="0">
                <a:latin typeface="Arial"/>
                <a:cs typeface="Arial"/>
              </a:rPr>
              <a:t>– weight of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CanSat/Probe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370205" algn="l"/>
              </a:tabLst>
            </a:pPr>
            <a:r>
              <a:rPr sz="1600" spc="30" dirty="0">
                <a:latin typeface="DejaVu Serif"/>
                <a:cs typeface="DejaVu Serif"/>
              </a:rPr>
              <a:t>𝝆	</a:t>
            </a:r>
            <a:r>
              <a:rPr sz="1600" spc="-5" dirty="0">
                <a:latin typeface="Arial"/>
                <a:cs typeface="Arial"/>
              </a:rPr>
              <a:t>– air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density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370205" algn="l"/>
              </a:tabLst>
            </a:pPr>
            <a:r>
              <a:rPr sz="1600" spc="-5" dirty="0">
                <a:latin typeface="DejaVu Serif"/>
                <a:cs typeface="DejaVu Serif"/>
              </a:rPr>
              <a:t>𝒗	</a:t>
            </a:r>
            <a:r>
              <a:rPr sz="1600" spc="-5" dirty="0">
                <a:latin typeface="Arial"/>
                <a:cs typeface="Arial"/>
              </a:rPr>
              <a:t>– terminal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velocity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sz="1600" spc="105" dirty="0">
                <a:latin typeface="DejaVu Serif"/>
                <a:cs typeface="DejaVu Serif"/>
              </a:rPr>
              <a:t>𝑪</a:t>
            </a:r>
            <a:r>
              <a:rPr sz="1725" spc="157" baseline="-14492" dirty="0">
                <a:latin typeface="DejaVu Serif"/>
                <a:cs typeface="DejaVu Serif"/>
              </a:rPr>
              <a:t>𝑫 </a:t>
            </a:r>
            <a:r>
              <a:rPr sz="1600" spc="-5" dirty="0">
                <a:latin typeface="Arial"/>
                <a:cs typeface="Arial"/>
              </a:rPr>
              <a:t>– drag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coefficient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370205" algn="l"/>
              </a:tabLst>
            </a:pPr>
            <a:r>
              <a:rPr sz="1600" spc="-55" dirty="0">
                <a:latin typeface="DejaVu Serif"/>
                <a:cs typeface="DejaVu Serif"/>
              </a:rPr>
              <a:t>𝑺	</a:t>
            </a:r>
            <a:r>
              <a:rPr sz="1600" spc="-5" dirty="0">
                <a:latin typeface="Arial"/>
                <a:cs typeface="Arial"/>
              </a:rPr>
              <a:t>– projected surface area of descending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object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1108" y="4803857"/>
            <a:ext cx="19405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900" b="1" spc="-320" dirty="0">
                <a:latin typeface="DejaVu Serif"/>
                <a:cs typeface="DejaVu Serif"/>
              </a:rPr>
              <a:t>2.	</a:t>
            </a:r>
            <a:r>
              <a:rPr sz="1800" spc="-60" dirty="0">
                <a:latin typeface="DejaVu Serif"/>
                <a:cs typeface="DejaVu Serif"/>
              </a:rPr>
              <a:t>𝑺 </a:t>
            </a:r>
            <a:r>
              <a:rPr sz="1800" spc="-165" dirty="0">
                <a:latin typeface="DejaVu Serif"/>
                <a:cs typeface="DejaVu Serif"/>
              </a:rPr>
              <a:t>= </a:t>
            </a:r>
            <a:r>
              <a:rPr sz="1800" spc="15" dirty="0">
                <a:latin typeface="DejaVu Serif"/>
                <a:cs typeface="DejaVu Serif"/>
              </a:rPr>
              <a:t>𝝅𝒓</a:t>
            </a:r>
            <a:r>
              <a:rPr sz="1950" spc="22" baseline="27777" dirty="0">
                <a:latin typeface="DejaVu Serif"/>
                <a:cs typeface="DejaVu Serif"/>
              </a:rPr>
              <a:t>𝟐 </a:t>
            </a:r>
            <a:r>
              <a:rPr sz="1800" spc="-459" dirty="0">
                <a:latin typeface="DejaVu Serif"/>
                <a:cs typeface="DejaVu Serif"/>
              </a:rPr>
              <a:t>⟶ </a:t>
            </a:r>
            <a:r>
              <a:rPr sz="1800" spc="-114" dirty="0">
                <a:latin typeface="DejaVu Serif"/>
                <a:cs typeface="DejaVu Serif"/>
              </a:rPr>
              <a:t>𝒓</a:t>
            </a:r>
            <a:r>
              <a:rPr sz="1800" spc="5" dirty="0">
                <a:latin typeface="DejaVu Serif"/>
                <a:cs typeface="DejaVu Serif"/>
              </a:rPr>
              <a:t> </a:t>
            </a:r>
            <a:r>
              <a:rPr sz="1800" spc="-165" dirty="0">
                <a:latin typeface="DejaVu Serif"/>
                <a:cs typeface="DejaVu Serif"/>
              </a:rPr>
              <a:t>=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85720" y="4737989"/>
            <a:ext cx="790575" cy="510540"/>
          </a:xfrm>
          <a:custGeom>
            <a:avLst/>
            <a:gdLst/>
            <a:ahLst/>
            <a:cxnLst/>
            <a:rect l="l" t="t" r="r" b="b"/>
            <a:pathLst>
              <a:path w="790575" h="510539">
                <a:moveTo>
                  <a:pt x="48263" y="383540"/>
                </a:moveTo>
                <a:lnTo>
                  <a:pt x="24765" y="383540"/>
                </a:lnTo>
                <a:lnTo>
                  <a:pt x="93599" y="510159"/>
                </a:lnTo>
                <a:lnTo>
                  <a:pt x="104012" y="510159"/>
                </a:lnTo>
                <a:lnTo>
                  <a:pt x="108076" y="469646"/>
                </a:lnTo>
                <a:lnTo>
                  <a:pt x="94742" y="469646"/>
                </a:lnTo>
                <a:lnTo>
                  <a:pt x="48263" y="383540"/>
                </a:lnTo>
                <a:close/>
              </a:path>
              <a:path w="790575" h="510539">
                <a:moveTo>
                  <a:pt x="790067" y="0"/>
                </a:moveTo>
                <a:lnTo>
                  <a:pt x="168275" y="0"/>
                </a:lnTo>
                <a:lnTo>
                  <a:pt x="168275" y="254"/>
                </a:lnTo>
                <a:lnTo>
                  <a:pt x="141097" y="254"/>
                </a:lnTo>
                <a:lnTo>
                  <a:pt x="94742" y="469646"/>
                </a:lnTo>
                <a:lnTo>
                  <a:pt x="108076" y="469646"/>
                </a:lnTo>
                <a:lnTo>
                  <a:pt x="153669" y="15112"/>
                </a:lnTo>
                <a:lnTo>
                  <a:pt x="790067" y="15112"/>
                </a:lnTo>
                <a:lnTo>
                  <a:pt x="790067" y="0"/>
                </a:lnTo>
                <a:close/>
              </a:path>
              <a:path w="790575" h="510539">
                <a:moveTo>
                  <a:pt x="38735" y="365887"/>
                </a:moveTo>
                <a:lnTo>
                  <a:pt x="0" y="386334"/>
                </a:lnTo>
                <a:lnTo>
                  <a:pt x="4318" y="394335"/>
                </a:lnTo>
                <a:lnTo>
                  <a:pt x="24765" y="383540"/>
                </a:lnTo>
                <a:lnTo>
                  <a:pt x="48263" y="383540"/>
                </a:lnTo>
                <a:lnTo>
                  <a:pt x="38735" y="365887"/>
                </a:lnTo>
                <a:close/>
              </a:path>
              <a:path w="790575" h="510539">
                <a:moveTo>
                  <a:pt x="790067" y="15112"/>
                </a:moveTo>
                <a:lnTo>
                  <a:pt x="168275" y="15112"/>
                </a:lnTo>
                <a:lnTo>
                  <a:pt x="168275" y="15240"/>
                </a:lnTo>
                <a:lnTo>
                  <a:pt x="790067" y="15240"/>
                </a:lnTo>
                <a:lnTo>
                  <a:pt x="790067" y="15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53995" y="4990972"/>
            <a:ext cx="622300" cy="0"/>
          </a:xfrm>
          <a:custGeom>
            <a:avLst/>
            <a:gdLst/>
            <a:ahLst/>
            <a:cxnLst/>
            <a:rect l="l" t="t" r="r" b="b"/>
            <a:pathLst>
              <a:path w="622300">
                <a:moveTo>
                  <a:pt x="0" y="0"/>
                </a:moveTo>
                <a:lnTo>
                  <a:pt x="621792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39923" y="4743069"/>
            <a:ext cx="25272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5" dirty="0">
                <a:latin typeface="DejaVu Serif"/>
                <a:cs typeface="DejaVu Serif"/>
              </a:rPr>
              <a:t>𝟐</a:t>
            </a:r>
            <a:r>
              <a:rPr sz="1300" spc="350" dirty="0">
                <a:latin typeface="DejaVu Serif"/>
                <a:cs typeface="DejaVu Serif"/>
              </a:rPr>
              <a:t>𝑫</a:t>
            </a:r>
            <a:endParaRPr sz="1300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41802" y="4991480"/>
            <a:ext cx="64135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60" dirty="0">
                <a:latin typeface="DejaVu Serif"/>
                <a:cs typeface="DejaVu Serif"/>
              </a:rPr>
              <a:t>𝝆</a:t>
            </a:r>
            <a:r>
              <a:rPr sz="1300" spc="75" dirty="0">
                <a:latin typeface="DejaVu Serif"/>
                <a:cs typeface="DejaVu Serif"/>
              </a:rPr>
              <a:t>𝑪</a:t>
            </a:r>
            <a:r>
              <a:rPr sz="1575" spc="525" baseline="-13227" dirty="0">
                <a:latin typeface="DejaVu Serif"/>
                <a:cs typeface="DejaVu Serif"/>
              </a:rPr>
              <a:t>𝑫</a:t>
            </a:r>
            <a:r>
              <a:rPr sz="1300" spc="200" dirty="0">
                <a:latin typeface="DejaVu Serif"/>
                <a:cs typeface="DejaVu Serif"/>
              </a:rPr>
              <a:t>𝝅</a:t>
            </a:r>
            <a:r>
              <a:rPr sz="1300" spc="15" dirty="0">
                <a:latin typeface="DejaVu Serif"/>
                <a:cs typeface="DejaVu Serif"/>
              </a:rPr>
              <a:t>𝒗</a:t>
            </a:r>
            <a:r>
              <a:rPr sz="1575" spc="37" baseline="21164" dirty="0">
                <a:latin typeface="DejaVu Serif"/>
                <a:cs typeface="DejaVu Serif"/>
              </a:rPr>
              <a:t>𝟐</a:t>
            </a:r>
            <a:endParaRPr sz="1575" baseline="21164">
              <a:latin typeface="DejaVu Serif"/>
              <a:cs typeface="DejaVu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75659" y="4842128"/>
            <a:ext cx="34131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0205" algn="l"/>
              </a:tabLst>
            </a:pPr>
            <a:r>
              <a:rPr sz="1600" spc="-105" dirty="0">
                <a:latin typeface="DejaVu Serif"/>
                <a:cs typeface="DejaVu Serif"/>
              </a:rPr>
              <a:t>𝒓	</a:t>
            </a:r>
            <a:r>
              <a:rPr sz="1600" spc="-5" dirty="0">
                <a:latin typeface="Arial"/>
                <a:cs typeface="Arial"/>
              </a:rPr>
              <a:t>– radius of projected surface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area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1074432"/>
            <a:ext cx="9143999" cy="4998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565" y="1102486"/>
            <a:ext cx="9124188" cy="396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565" y="1102537"/>
            <a:ext cx="9124950" cy="396875"/>
          </a:xfrm>
          <a:custGeom>
            <a:avLst/>
            <a:gdLst/>
            <a:ahLst/>
            <a:cxnLst/>
            <a:rect l="l" t="t" r="r" b="b"/>
            <a:pathLst>
              <a:path w="9124950" h="396875">
                <a:moveTo>
                  <a:pt x="0" y="396443"/>
                </a:moveTo>
                <a:lnTo>
                  <a:pt x="9124442" y="396443"/>
                </a:lnTo>
                <a:lnTo>
                  <a:pt x="9124442" y="0"/>
                </a:lnTo>
                <a:lnTo>
                  <a:pt x="0" y="0"/>
                </a:lnTo>
                <a:lnTo>
                  <a:pt x="0" y="396443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565" y="1097788"/>
            <a:ext cx="0" cy="414020"/>
          </a:xfrm>
          <a:custGeom>
            <a:avLst/>
            <a:gdLst/>
            <a:ahLst/>
            <a:cxnLst/>
            <a:rect l="l" t="t" r="r" b="b"/>
            <a:pathLst>
              <a:path h="414019">
                <a:moveTo>
                  <a:pt x="0" y="0"/>
                </a:moveTo>
                <a:lnTo>
                  <a:pt x="0" y="413892"/>
                </a:lnTo>
              </a:path>
            </a:pathLst>
          </a:custGeom>
          <a:ln w="9525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44000" y="1097788"/>
            <a:ext cx="0" cy="414020"/>
          </a:xfrm>
          <a:custGeom>
            <a:avLst/>
            <a:gdLst/>
            <a:ahLst/>
            <a:cxnLst/>
            <a:rect l="l" t="t" r="r" b="b"/>
            <a:pathLst>
              <a:path h="414019">
                <a:moveTo>
                  <a:pt x="0" y="0"/>
                </a:moveTo>
                <a:lnTo>
                  <a:pt x="0" y="413892"/>
                </a:lnTo>
              </a:path>
            </a:pathLst>
          </a:custGeom>
          <a:ln w="9525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803" y="1102486"/>
            <a:ext cx="9129395" cy="0"/>
          </a:xfrm>
          <a:custGeom>
            <a:avLst/>
            <a:gdLst/>
            <a:ahLst/>
            <a:cxnLst/>
            <a:rect l="l" t="t" r="r" b="b"/>
            <a:pathLst>
              <a:path w="9129395">
                <a:moveTo>
                  <a:pt x="0" y="0"/>
                </a:moveTo>
                <a:lnTo>
                  <a:pt x="9129196" y="0"/>
                </a:lnTo>
              </a:path>
            </a:pathLst>
          </a:custGeom>
          <a:ln w="9525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803" y="1498980"/>
            <a:ext cx="9129395" cy="0"/>
          </a:xfrm>
          <a:custGeom>
            <a:avLst/>
            <a:gdLst/>
            <a:ahLst/>
            <a:cxnLst/>
            <a:rect l="l" t="t" r="r" b="b"/>
            <a:pathLst>
              <a:path w="9129395">
                <a:moveTo>
                  <a:pt x="0" y="0"/>
                </a:moveTo>
                <a:lnTo>
                  <a:pt x="9129196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03047" y="1129665"/>
            <a:ext cx="4404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Formulae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used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Numerical</a:t>
            </a: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Estimates: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36</a:t>
            </a:fld>
            <a:endParaRPr spc="-5" dirty="0"/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2140" y="1045506"/>
            <a:ext cx="7874634" cy="70294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2000" b="1" dirty="0">
                <a:solidFill>
                  <a:srgbClr val="2C2C89"/>
                </a:solidFill>
                <a:latin typeface="Arial"/>
                <a:cs typeface="Arial"/>
              </a:rPr>
              <a:t>Assumptions:</a:t>
            </a:r>
            <a:endParaRPr sz="2000">
              <a:latin typeface="Arial"/>
              <a:cs typeface="Arial"/>
            </a:endParaRPr>
          </a:p>
          <a:p>
            <a:pPr marL="123825" indent="-111125">
              <a:lnSpc>
                <a:spcPct val="100000"/>
              </a:lnSpc>
              <a:spcBef>
                <a:spcPts val="520"/>
              </a:spcBef>
              <a:buChar char="•"/>
              <a:tabLst>
                <a:tab pos="124460" algn="l"/>
              </a:tabLst>
            </a:pPr>
            <a:r>
              <a:rPr sz="1400" dirty="0">
                <a:latin typeface="Arial"/>
                <a:cs typeface="Arial"/>
              </a:rPr>
              <a:t>Weight </a:t>
            </a:r>
            <a:r>
              <a:rPr sz="1400" spc="-5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the falling object is </a:t>
            </a:r>
            <a:r>
              <a:rPr sz="1400" spc="-5" dirty="0">
                <a:latin typeface="Arial"/>
                <a:cs typeface="Arial"/>
              </a:rPr>
              <a:t>equal </a:t>
            </a:r>
            <a:r>
              <a:rPr sz="1400" dirty="0">
                <a:latin typeface="Arial"/>
                <a:cs typeface="Arial"/>
              </a:rPr>
              <a:t>to drag </a:t>
            </a:r>
            <a:r>
              <a:rPr sz="1400" spc="-5" dirty="0">
                <a:latin typeface="Arial"/>
                <a:cs typeface="Arial"/>
              </a:rPr>
              <a:t>when </a:t>
            </a:r>
            <a:r>
              <a:rPr sz="1400" dirty="0">
                <a:latin typeface="Arial"/>
                <a:cs typeface="Arial"/>
              </a:rPr>
              <a:t>it </a:t>
            </a:r>
            <a:r>
              <a:rPr sz="1400" spc="-5" dirty="0">
                <a:latin typeface="Arial"/>
                <a:cs typeface="Arial"/>
              </a:rPr>
              <a:t>travels with </a:t>
            </a:r>
            <a:r>
              <a:rPr sz="1400" dirty="0">
                <a:latin typeface="Arial"/>
                <a:cs typeface="Arial"/>
              </a:rPr>
              <a:t>constant </a:t>
            </a:r>
            <a:r>
              <a:rPr sz="1400" spc="-5" dirty="0">
                <a:latin typeface="Arial"/>
                <a:cs typeface="Arial"/>
              </a:rPr>
              <a:t>velocity </a:t>
            </a:r>
            <a:r>
              <a:rPr sz="1400" dirty="0">
                <a:latin typeface="Arial"/>
                <a:cs typeface="Arial"/>
              </a:rPr>
              <a:t>(terminal</a:t>
            </a:r>
            <a:r>
              <a:rPr sz="1400" spc="-1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velocity),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71671" y="1970531"/>
            <a:ext cx="19240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02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2140" y="1830070"/>
            <a:ext cx="31146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3825" indent="-111125">
              <a:lnSpc>
                <a:spcPct val="100000"/>
              </a:lnSpc>
              <a:spcBef>
                <a:spcPts val="105"/>
              </a:spcBef>
              <a:buChar char="•"/>
              <a:tabLst>
                <a:tab pos="124460" algn="l"/>
              </a:tabLst>
            </a:pPr>
            <a:r>
              <a:rPr sz="1400" dirty="0">
                <a:latin typeface="Arial"/>
                <a:cs typeface="Arial"/>
              </a:rPr>
              <a:t>Density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air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assumed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30" dirty="0">
                <a:latin typeface="DejaVu Serif"/>
                <a:cs typeface="DejaVu Serif"/>
              </a:rPr>
              <a:t>1.2</a:t>
            </a:r>
            <a:r>
              <a:rPr sz="1400" spc="-140" dirty="0">
                <a:latin typeface="DejaVu Serif"/>
                <a:cs typeface="DejaVu Serif"/>
              </a:rPr>
              <a:t> </a:t>
            </a:r>
            <a:r>
              <a:rPr sz="1500" spc="60" baseline="47222" dirty="0">
                <a:latin typeface="DejaVu Serif"/>
                <a:cs typeface="DejaVu Serif"/>
              </a:rPr>
              <a:t>𝑘𝑔</a:t>
            </a:r>
            <a:r>
              <a:rPr sz="1500" spc="-277" baseline="47222" dirty="0">
                <a:latin typeface="DejaVu Serif"/>
                <a:cs typeface="DejaVu Serif"/>
              </a:rPr>
              <a:t> </a:t>
            </a:r>
            <a:r>
              <a:rPr sz="1400" dirty="0">
                <a:latin typeface="Arial"/>
                <a:cs typeface="Arial"/>
              </a:rPr>
              <a:t>,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2140" y="1877402"/>
            <a:ext cx="7609840" cy="51879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R="1696085" algn="ctr">
              <a:lnSpc>
                <a:spcPct val="100000"/>
              </a:lnSpc>
              <a:spcBef>
                <a:spcPts val="525"/>
              </a:spcBef>
            </a:pPr>
            <a:r>
              <a:rPr sz="1500" spc="232" baseline="-16666" dirty="0">
                <a:latin typeface="DejaVu Serif"/>
                <a:cs typeface="DejaVu Serif"/>
              </a:rPr>
              <a:t>𝑚</a:t>
            </a:r>
            <a:r>
              <a:rPr sz="850" spc="155" dirty="0">
                <a:latin typeface="DejaVu Serif"/>
                <a:cs typeface="DejaVu Serif"/>
              </a:rPr>
              <a:t>3</a:t>
            </a:r>
            <a:endParaRPr sz="850">
              <a:latin typeface="DejaVu Serif"/>
              <a:cs typeface="DejaVu Serif"/>
            </a:endParaRPr>
          </a:p>
          <a:p>
            <a:pPr marL="123825" indent="-111125">
              <a:lnSpc>
                <a:spcPct val="100000"/>
              </a:lnSpc>
              <a:spcBef>
                <a:spcPts val="575"/>
              </a:spcBef>
              <a:buChar char="•"/>
              <a:tabLst>
                <a:tab pos="124460" algn="l"/>
              </a:tabLst>
            </a:pPr>
            <a:r>
              <a:rPr sz="1400" spc="-5" dirty="0">
                <a:latin typeface="Arial"/>
                <a:cs typeface="Arial"/>
              </a:rPr>
              <a:t>No wind </a:t>
            </a:r>
            <a:r>
              <a:rPr sz="1400" dirty="0">
                <a:latin typeface="Arial"/>
                <a:cs typeface="Arial"/>
              </a:rPr>
              <a:t>or air currents (depending on weather conditions the </a:t>
            </a:r>
            <a:r>
              <a:rPr sz="1400" spc="-5" dirty="0">
                <a:latin typeface="Arial"/>
                <a:cs typeface="Arial"/>
              </a:rPr>
              <a:t>heat </a:t>
            </a:r>
            <a:r>
              <a:rPr sz="1400" dirty="0">
                <a:latin typeface="Arial"/>
                <a:cs typeface="Arial"/>
              </a:rPr>
              <a:t>shield size can be</a:t>
            </a:r>
            <a:r>
              <a:rPr sz="1400" spc="-2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adjusted).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140" y="2436503"/>
            <a:ext cx="1401445" cy="982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54965" algn="l"/>
              </a:tabLst>
            </a:pPr>
            <a:r>
              <a:rPr sz="1450" b="1" spc="-229" dirty="0">
                <a:latin typeface="DejaVu Serif"/>
                <a:cs typeface="DejaVu Serif"/>
              </a:rPr>
              <a:t>1.	</a:t>
            </a:r>
            <a:r>
              <a:rPr sz="1400" spc="229" dirty="0">
                <a:latin typeface="DejaVu Serif"/>
                <a:cs typeface="DejaVu Serif"/>
              </a:rPr>
              <a:t>𝒎</a:t>
            </a:r>
            <a:r>
              <a:rPr sz="1500" spc="345" baseline="-16666" dirty="0">
                <a:latin typeface="DejaVu Serif"/>
                <a:cs typeface="DejaVu Serif"/>
              </a:rPr>
              <a:t>𝟏</a:t>
            </a:r>
            <a:r>
              <a:rPr sz="1500" spc="-209" baseline="-16666" dirty="0">
                <a:latin typeface="DejaVu Serif"/>
                <a:cs typeface="DejaVu Serif"/>
              </a:rPr>
              <a:t> </a:t>
            </a:r>
            <a:r>
              <a:rPr sz="1400" spc="-125" dirty="0">
                <a:latin typeface="DejaVu Serif"/>
                <a:cs typeface="DejaVu Serif"/>
              </a:rPr>
              <a:t>= </a:t>
            </a:r>
            <a:r>
              <a:rPr sz="1400" spc="-80" dirty="0">
                <a:latin typeface="DejaVu Serif"/>
                <a:cs typeface="DejaVu Serif"/>
              </a:rPr>
              <a:t>𝟎. </a:t>
            </a:r>
            <a:r>
              <a:rPr sz="1400" spc="-5" dirty="0">
                <a:latin typeface="DejaVu Serif"/>
                <a:cs typeface="DejaVu Serif"/>
              </a:rPr>
              <a:t>𝟓 </a:t>
            </a:r>
            <a:r>
              <a:rPr sz="1400" spc="60" dirty="0">
                <a:latin typeface="DejaVu Serif"/>
                <a:cs typeface="DejaVu Serif"/>
              </a:rPr>
              <a:t>𝒌𝒈</a:t>
            </a:r>
            <a:endParaRPr sz="14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  <a:tabLst>
                <a:tab pos="354965" algn="l"/>
              </a:tabLst>
            </a:pPr>
            <a:r>
              <a:rPr sz="1450" b="1" spc="-229" dirty="0">
                <a:latin typeface="DejaVu Serif"/>
                <a:cs typeface="DejaVu Serif"/>
              </a:rPr>
              <a:t>2.	</a:t>
            </a:r>
            <a:r>
              <a:rPr sz="1400" spc="229" dirty="0">
                <a:latin typeface="DejaVu Serif"/>
                <a:cs typeface="DejaVu Serif"/>
              </a:rPr>
              <a:t>𝒎</a:t>
            </a:r>
            <a:r>
              <a:rPr sz="1500" spc="345" baseline="-16666" dirty="0">
                <a:latin typeface="DejaVu Serif"/>
                <a:cs typeface="DejaVu Serif"/>
              </a:rPr>
              <a:t>𝟐</a:t>
            </a:r>
            <a:r>
              <a:rPr sz="1500" spc="-209" baseline="-16666" dirty="0">
                <a:latin typeface="DejaVu Serif"/>
                <a:cs typeface="DejaVu Serif"/>
              </a:rPr>
              <a:t> </a:t>
            </a:r>
            <a:r>
              <a:rPr sz="1400" spc="-125" dirty="0">
                <a:latin typeface="DejaVu Serif"/>
                <a:cs typeface="DejaVu Serif"/>
              </a:rPr>
              <a:t>= </a:t>
            </a:r>
            <a:r>
              <a:rPr sz="1400" spc="-80" dirty="0">
                <a:latin typeface="DejaVu Serif"/>
                <a:cs typeface="DejaVu Serif"/>
              </a:rPr>
              <a:t>𝟎. </a:t>
            </a:r>
            <a:r>
              <a:rPr sz="1400" spc="-5" dirty="0">
                <a:latin typeface="DejaVu Serif"/>
                <a:cs typeface="DejaVu Serif"/>
              </a:rPr>
              <a:t>𝟒 </a:t>
            </a:r>
            <a:r>
              <a:rPr sz="1400" spc="60" dirty="0">
                <a:latin typeface="DejaVu Serif"/>
                <a:cs typeface="DejaVu Serif"/>
              </a:rPr>
              <a:t>𝒌𝒈</a:t>
            </a:r>
            <a:endParaRPr sz="1400">
              <a:latin typeface="DejaVu Serif"/>
              <a:cs typeface="DejaVu Serif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  <a:tabLst>
                <a:tab pos="354965" algn="l"/>
              </a:tabLst>
            </a:pPr>
            <a:r>
              <a:rPr sz="1450" b="1" spc="-229" dirty="0">
                <a:latin typeface="DejaVu Serif"/>
                <a:cs typeface="DejaVu Serif"/>
              </a:rPr>
              <a:t>3.	</a:t>
            </a:r>
            <a:r>
              <a:rPr sz="1400" spc="120" dirty="0">
                <a:latin typeface="DejaVu Serif"/>
                <a:cs typeface="DejaVu Serif"/>
              </a:rPr>
              <a:t>𝝅 </a:t>
            </a:r>
            <a:r>
              <a:rPr sz="1400" spc="-125" dirty="0">
                <a:latin typeface="DejaVu Serif"/>
                <a:cs typeface="DejaVu Serif"/>
              </a:rPr>
              <a:t>= </a:t>
            </a:r>
            <a:r>
              <a:rPr sz="1400" spc="-80" dirty="0">
                <a:latin typeface="DejaVu Serif"/>
                <a:cs typeface="DejaVu Serif"/>
              </a:rPr>
              <a:t>𝟑.</a:t>
            </a:r>
            <a:r>
              <a:rPr sz="1400" spc="-365" dirty="0">
                <a:latin typeface="DejaVu Serif"/>
                <a:cs typeface="DejaVu Serif"/>
              </a:rPr>
              <a:t> </a:t>
            </a:r>
            <a:r>
              <a:rPr sz="1400" spc="-5" dirty="0">
                <a:latin typeface="DejaVu Serif"/>
                <a:cs typeface="DejaVu Serif"/>
              </a:rPr>
              <a:t>𝟏𝟒𝟏𝟓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96995" y="2446147"/>
            <a:ext cx="4613275" cy="9728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70" dirty="0">
                <a:latin typeface="DejaVu Serif"/>
                <a:cs typeface="DejaVu Serif"/>
              </a:rPr>
              <a:t>𝒎</a:t>
            </a:r>
            <a:r>
              <a:rPr sz="1500" spc="254" baseline="-16666" dirty="0">
                <a:latin typeface="DejaVu Serif"/>
                <a:cs typeface="DejaVu Serif"/>
              </a:rPr>
              <a:t>𝟏</a:t>
            </a:r>
            <a:r>
              <a:rPr sz="1400" spc="170" dirty="0">
                <a:latin typeface="Arial"/>
                <a:cs typeface="Arial"/>
              </a:rPr>
              <a:t>-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mass </a:t>
            </a:r>
            <a:r>
              <a:rPr sz="1400" dirty="0">
                <a:latin typeface="Arial"/>
                <a:cs typeface="Arial"/>
              </a:rPr>
              <a:t>of the probe (CanSat + </a:t>
            </a:r>
            <a:r>
              <a:rPr sz="1400" spc="-5" dirty="0">
                <a:latin typeface="Arial"/>
                <a:cs typeface="Arial"/>
              </a:rPr>
              <a:t>heat </a:t>
            </a:r>
            <a:r>
              <a:rPr sz="1400" dirty="0">
                <a:latin typeface="Arial"/>
                <a:cs typeface="Arial"/>
              </a:rPr>
              <a:t>shield + </a:t>
            </a:r>
            <a:r>
              <a:rPr sz="1400" spc="-5" dirty="0">
                <a:latin typeface="Arial"/>
                <a:cs typeface="Arial"/>
              </a:rPr>
              <a:t>parachute)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400" spc="170" dirty="0">
                <a:latin typeface="DejaVu Serif"/>
                <a:cs typeface="DejaVu Serif"/>
              </a:rPr>
              <a:t>𝒎</a:t>
            </a:r>
            <a:r>
              <a:rPr sz="1500" spc="254" baseline="-16666" dirty="0">
                <a:latin typeface="DejaVu Serif"/>
                <a:cs typeface="DejaVu Serif"/>
              </a:rPr>
              <a:t>𝟐</a:t>
            </a:r>
            <a:r>
              <a:rPr sz="1400" spc="170" dirty="0">
                <a:latin typeface="Arial"/>
                <a:cs typeface="Arial"/>
              </a:rPr>
              <a:t>- </a:t>
            </a:r>
            <a:r>
              <a:rPr sz="1400" spc="-5" dirty="0">
                <a:latin typeface="Arial"/>
                <a:cs typeface="Arial"/>
              </a:rPr>
              <a:t>mass </a:t>
            </a:r>
            <a:r>
              <a:rPr sz="1400" dirty="0">
                <a:latin typeface="Arial"/>
                <a:cs typeface="Arial"/>
              </a:rPr>
              <a:t>of CanSat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25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parachute</a:t>
            </a:r>
            <a:endParaRPr sz="1400">
              <a:latin typeface="Arial"/>
              <a:cs typeface="Arial"/>
            </a:endParaRPr>
          </a:p>
          <a:p>
            <a:pPr marL="60960">
              <a:lnSpc>
                <a:spcPct val="100000"/>
              </a:lnSpc>
              <a:spcBef>
                <a:spcPts val="1150"/>
              </a:spcBef>
            </a:pPr>
            <a:r>
              <a:rPr sz="1400" spc="-20" dirty="0">
                <a:latin typeface="DejaVu Serif"/>
                <a:cs typeface="DejaVu Serif"/>
              </a:rPr>
              <a:t>𝒈</a:t>
            </a:r>
            <a:r>
              <a:rPr sz="1450" b="1" spc="-20" dirty="0">
                <a:latin typeface="DejaVu Serif"/>
                <a:cs typeface="DejaVu Serif"/>
              </a:rPr>
              <a:t>- </a:t>
            </a:r>
            <a:r>
              <a:rPr sz="1400" dirty="0">
                <a:latin typeface="Arial"/>
                <a:cs typeface="Arial"/>
              </a:rPr>
              <a:t>gravitational</a:t>
            </a:r>
            <a:r>
              <a:rPr sz="1400" spc="-2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acceleration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35835" y="3704844"/>
            <a:ext cx="134620" cy="0"/>
          </a:xfrm>
          <a:custGeom>
            <a:avLst/>
            <a:gdLst/>
            <a:ahLst/>
            <a:cxnLst/>
            <a:rect l="l" t="t" r="r" b="b"/>
            <a:pathLst>
              <a:path w="134619">
                <a:moveTo>
                  <a:pt x="0" y="0"/>
                </a:moveTo>
                <a:lnTo>
                  <a:pt x="13411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2140" y="3555119"/>
            <a:ext cx="126301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54965" algn="l"/>
              </a:tabLst>
            </a:pPr>
            <a:r>
              <a:rPr sz="1450" b="1" spc="-229" dirty="0">
                <a:latin typeface="DejaVu Serif"/>
                <a:cs typeface="DejaVu Serif"/>
              </a:rPr>
              <a:t>4.	</a:t>
            </a:r>
            <a:r>
              <a:rPr sz="1400" spc="110" dirty="0">
                <a:latin typeface="DejaVu Serif"/>
                <a:cs typeface="DejaVu Serif"/>
              </a:rPr>
              <a:t>𝒈</a:t>
            </a:r>
            <a:r>
              <a:rPr sz="1400" spc="-75" dirty="0">
                <a:latin typeface="DejaVu Serif"/>
                <a:cs typeface="DejaVu Serif"/>
              </a:rPr>
              <a:t> </a:t>
            </a:r>
            <a:r>
              <a:rPr sz="1400" spc="-125" dirty="0">
                <a:latin typeface="DejaVu Serif"/>
                <a:cs typeface="DejaVu Serif"/>
              </a:rPr>
              <a:t>=</a:t>
            </a:r>
            <a:r>
              <a:rPr sz="1400" spc="-80" dirty="0">
                <a:latin typeface="DejaVu Serif"/>
                <a:cs typeface="DejaVu Serif"/>
              </a:rPr>
              <a:t> 𝟗.</a:t>
            </a:r>
            <a:r>
              <a:rPr sz="1400" spc="-235" dirty="0">
                <a:latin typeface="DejaVu Serif"/>
                <a:cs typeface="DejaVu Serif"/>
              </a:rPr>
              <a:t> </a:t>
            </a:r>
            <a:r>
              <a:rPr sz="1400" spc="-5" dirty="0">
                <a:latin typeface="DejaVu Serif"/>
                <a:cs typeface="DejaVu Serif"/>
              </a:rPr>
              <a:t>𝟖𝟏</a:t>
            </a:r>
            <a:r>
              <a:rPr sz="1400" spc="-185" dirty="0">
                <a:latin typeface="DejaVu Serif"/>
                <a:cs typeface="DejaVu Serif"/>
              </a:rPr>
              <a:t> </a:t>
            </a:r>
            <a:r>
              <a:rPr sz="1500" spc="517" baseline="47222" dirty="0">
                <a:latin typeface="DejaVu Serif"/>
                <a:cs typeface="DejaVu Serif"/>
              </a:rPr>
              <a:t>𝒎</a:t>
            </a:r>
            <a:endParaRPr sz="1500" baseline="47222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23389" y="3663518"/>
            <a:ext cx="154940" cy="18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217" baseline="-16666" dirty="0">
                <a:latin typeface="DejaVu Serif"/>
                <a:cs typeface="DejaVu Serif"/>
              </a:rPr>
              <a:t>𝒔</a:t>
            </a:r>
            <a:r>
              <a:rPr sz="850" spc="-15" dirty="0">
                <a:latin typeface="DejaVu Serif"/>
                <a:cs typeface="DejaVu Serif"/>
              </a:rPr>
              <a:t>𝟐</a:t>
            </a:r>
            <a:endParaRPr sz="85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2140" y="3978021"/>
            <a:ext cx="3262629" cy="144653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50"/>
              </a:spcBef>
              <a:buSzPct val="103571"/>
              <a:buFont typeface="DejaVu Serif"/>
              <a:buAutoNum type="arabicPeriod" startAt="5"/>
              <a:tabLst>
                <a:tab pos="393065" algn="l"/>
                <a:tab pos="393700" algn="l"/>
              </a:tabLst>
            </a:pPr>
            <a:r>
              <a:rPr sz="1400" spc="70" dirty="0">
                <a:latin typeface="DejaVu Serif"/>
                <a:cs typeface="DejaVu Serif"/>
              </a:rPr>
              <a:t>𝑪</a:t>
            </a:r>
            <a:r>
              <a:rPr sz="1500" spc="104" baseline="-16666" dirty="0">
                <a:latin typeface="DejaVu Serif"/>
                <a:cs typeface="DejaVu Serif"/>
              </a:rPr>
              <a:t>𝑫𝒑</a:t>
            </a:r>
            <a:r>
              <a:rPr sz="1400" spc="70" dirty="0">
                <a:latin typeface="Arial"/>
                <a:cs typeface="Arial"/>
              </a:rPr>
              <a:t>- </a:t>
            </a:r>
            <a:r>
              <a:rPr sz="1400" dirty="0">
                <a:latin typeface="Arial"/>
                <a:cs typeface="Arial"/>
              </a:rPr>
              <a:t>drag coefficient of</a:t>
            </a:r>
            <a:r>
              <a:rPr sz="1400" spc="-20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parachute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310"/>
              </a:spcBef>
              <a:buSzPct val="103571"/>
              <a:buFont typeface="DejaVu Serif"/>
              <a:buAutoNum type="arabicPeriod" startAt="5"/>
              <a:tabLst>
                <a:tab pos="354965" algn="l"/>
                <a:tab pos="355600" algn="l"/>
              </a:tabLst>
            </a:pPr>
            <a:r>
              <a:rPr sz="1400" spc="40" dirty="0">
                <a:latin typeface="DejaVu Serif"/>
                <a:cs typeface="DejaVu Serif"/>
              </a:rPr>
              <a:t>𝑪</a:t>
            </a:r>
            <a:r>
              <a:rPr sz="1500" spc="60" baseline="-16666" dirty="0">
                <a:latin typeface="DejaVu Serif"/>
                <a:cs typeface="DejaVu Serif"/>
              </a:rPr>
              <a:t>𝑫𝒉𝒔</a:t>
            </a:r>
            <a:r>
              <a:rPr sz="1400" spc="40" dirty="0">
                <a:latin typeface="Arial"/>
                <a:cs typeface="Arial"/>
              </a:rPr>
              <a:t>- </a:t>
            </a:r>
            <a:r>
              <a:rPr sz="1400" dirty="0">
                <a:latin typeface="Arial"/>
                <a:cs typeface="Arial"/>
              </a:rPr>
              <a:t>drag coefficient of heat</a:t>
            </a:r>
            <a:r>
              <a:rPr sz="1400" spc="-20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shield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2000" b="1" dirty="0">
                <a:solidFill>
                  <a:srgbClr val="2C2C89"/>
                </a:solidFill>
                <a:latin typeface="Arial"/>
                <a:cs typeface="Arial"/>
              </a:rPr>
              <a:t>Outputs: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400" spc="15" dirty="0">
                <a:latin typeface="DejaVu Serif"/>
                <a:cs typeface="DejaVu Serif"/>
              </a:rPr>
              <a:t>𝑺</a:t>
            </a:r>
            <a:r>
              <a:rPr sz="1500" spc="22" baseline="-16666" dirty="0">
                <a:latin typeface="DejaVu Serif"/>
                <a:cs typeface="DejaVu Serif"/>
              </a:rPr>
              <a:t>𝒑</a:t>
            </a:r>
            <a:r>
              <a:rPr sz="1400" spc="15" dirty="0">
                <a:latin typeface="Arial"/>
                <a:cs typeface="Arial"/>
              </a:rPr>
              <a:t>- </a:t>
            </a:r>
            <a:r>
              <a:rPr sz="1400" dirty="0">
                <a:latin typeface="Arial"/>
                <a:cs typeface="Arial"/>
              </a:rPr>
              <a:t>area of the parachute </a:t>
            </a:r>
            <a:r>
              <a:rPr sz="1400" spc="-5" dirty="0">
                <a:latin typeface="Arial"/>
                <a:cs typeface="Arial"/>
              </a:rPr>
              <a:t>with </a:t>
            </a:r>
            <a:r>
              <a:rPr sz="1400" dirty="0">
                <a:latin typeface="Arial"/>
                <a:cs typeface="Arial"/>
              </a:rPr>
              <a:t>a spill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2140" y="5573979"/>
            <a:ext cx="19723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DejaVu Serif"/>
                <a:cs typeface="DejaVu Serif"/>
              </a:rPr>
              <a:t>𝒓</a:t>
            </a:r>
            <a:r>
              <a:rPr sz="1500" spc="-30" baseline="-16666" dirty="0">
                <a:latin typeface="DejaVu Serif"/>
                <a:cs typeface="DejaVu Serif"/>
              </a:rPr>
              <a:t>𝒉𝒔</a:t>
            </a:r>
            <a:r>
              <a:rPr sz="1400" spc="-20" dirty="0">
                <a:latin typeface="Arial"/>
                <a:cs typeface="Arial"/>
              </a:rPr>
              <a:t>- </a:t>
            </a:r>
            <a:r>
              <a:rPr sz="1400" dirty="0">
                <a:latin typeface="Arial"/>
                <a:cs typeface="Arial"/>
              </a:rPr>
              <a:t>radius </a:t>
            </a:r>
            <a:r>
              <a:rPr sz="1400" spc="-5" dirty="0">
                <a:latin typeface="Arial"/>
                <a:cs typeface="Arial"/>
              </a:rPr>
              <a:t>of heat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shield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4836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Descent Rate</a:t>
            </a:r>
            <a:r>
              <a:rPr spc="-35" dirty="0"/>
              <a:t> </a:t>
            </a:r>
            <a:r>
              <a:rPr dirty="0"/>
              <a:t>Estimates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420614" y="5706567"/>
            <a:ext cx="18542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939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the heat shield </a:t>
            </a:r>
            <a:r>
              <a:rPr sz="1000" spc="-10" dirty="0">
                <a:latin typeface="Arial"/>
                <a:cs typeface="Arial"/>
              </a:rPr>
              <a:t>envelopes  </a:t>
            </a:r>
            <a:r>
              <a:rPr sz="1000" spc="-5" dirty="0">
                <a:latin typeface="Arial"/>
                <a:cs typeface="Arial"/>
              </a:rPr>
              <a:t>the probe completely to protect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it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43800" y="3378708"/>
            <a:ext cx="1085088" cy="27249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37</a:t>
            </a:fld>
            <a:endParaRPr spc="-5" dirty="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4836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Descent Rate</a:t>
            </a:r>
            <a:r>
              <a:rPr spc="-35" dirty="0"/>
              <a:t> </a:t>
            </a:r>
            <a:r>
              <a:rPr dirty="0"/>
              <a:t>Estimates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830317" y="2034373"/>
            <a:ext cx="363220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0335" indent="-127635">
              <a:lnSpc>
                <a:spcPct val="100000"/>
              </a:lnSpc>
              <a:spcBef>
                <a:spcPts val="130"/>
              </a:spcBef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Estimated drag coefficient </a:t>
            </a:r>
            <a:r>
              <a:rPr sz="1600" spc="50" dirty="0">
                <a:latin typeface="Arial"/>
                <a:cs typeface="Arial"/>
              </a:rPr>
              <a:t>(</a:t>
            </a:r>
            <a:r>
              <a:rPr sz="1600" spc="50" dirty="0">
                <a:latin typeface="DejaVu Serif"/>
                <a:cs typeface="DejaVu Serif"/>
              </a:rPr>
              <a:t>𝑪</a:t>
            </a:r>
            <a:r>
              <a:rPr sz="1725" spc="75" baseline="-14492" dirty="0">
                <a:latin typeface="DejaVu Serif"/>
                <a:cs typeface="DejaVu Serif"/>
              </a:rPr>
              <a:t>𝑫𝒑</a:t>
            </a:r>
            <a:r>
              <a:rPr sz="1600" spc="50" dirty="0">
                <a:latin typeface="Arial"/>
                <a:cs typeface="Arial"/>
              </a:rPr>
              <a:t>):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50" b="1" spc="-260" dirty="0">
                <a:latin typeface="DejaVu Serif"/>
                <a:cs typeface="DejaVu Serif"/>
              </a:rPr>
              <a:t>1.124</a:t>
            </a:r>
            <a:endParaRPr sz="165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61480" y="2497962"/>
            <a:ext cx="114300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spc="10" dirty="0">
                <a:latin typeface="DejaVu Serif"/>
                <a:cs typeface="DejaVu Serif"/>
              </a:rPr>
              <a:t>𝟐</a:t>
            </a:r>
            <a:endParaRPr sz="1150">
              <a:latin typeface="DejaVu Serif"/>
              <a:cs typeface="DejaVu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92264" y="2559685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5">
                <a:moveTo>
                  <a:pt x="0" y="0"/>
                </a:moveTo>
                <a:lnTo>
                  <a:pt x="138683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30317" y="2390988"/>
            <a:ext cx="251333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0335" indent="-127635">
              <a:lnSpc>
                <a:spcPct val="100000"/>
              </a:lnSpc>
              <a:spcBef>
                <a:spcPts val="130"/>
              </a:spcBef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Required velocity </a:t>
            </a:r>
            <a:r>
              <a:rPr sz="1600" dirty="0">
                <a:latin typeface="Arial"/>
                <a:cs typeface="Arial"/>
              </a:rPr>
              <a:t>(</a:t>
            </a:r>
            <a:r>
              <a:rPr sz="1600" dirty="0">
                <a:latin typeface="DejaVu Serif"/>
                <a:cs typeface="DejaVu Serif"/>
              </a:rPr>
              <a:t>𝒗 </a:t>
            </a:r>
            <a:r>
              <a:rPr sz="1600" spc="-100" dirty="0">
                <a:latin typeface="Arial"/>
                <a:cs typeface="Arial"/>
              </a:rPr>
              <a:t>)</a:t>
            </a:r>
            <a:r>
              <a:rPr sz="1650" b="1" spc="-100" dirty="0">
                <a:latin typeface="DejaVu Serif"/>
                <a:cs typeface="DejaVu Serif"/>
              </a:rPr>
              <a:t>: </a:t>
            </a:r>
            <a:r>
              <a:rPr sz="1650" b="1" spc="-265" dirty="0">
                <a:latin typeface="DejaVu Serif"/>
                <a:cs typeface="DejaVu Serif"/>
              </a:rPr>
              <a:t>5</a:t>
            </a:r>
            <a:r>
              <a:rPr sz="1650" b="1" spc="-140" dirty="0">
                <a:latin typeface="DejaVu Serif"/>
                <a:cs typeface="DejaVu Serif"/>
              </a:rPr>
              <a:t> </a:t>
            </a:r>
            <a:r>
              <a:rPr sz="1725" spc="577" baseline="45893" dirty="0">
                <a:latin typeface="DejaVu Serif"/>
                <a:cs typeface="DejaVu Serif"/>
              </a:rPr>
              <a:t>𝒎</a:t>
            </a:r>
            <a:endParaRPr sz="1725" baseline="45893">
              <a:latin typeface="DejaVu Serif"/>
              <a:cs typeface="DejaVu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12583" y="2558923"/>
            <a:ext cx="9969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spc="-180" dirty="0">
                <a:latin typeface="DejaVu Serif"/>
                <a:cs typeface="DejaVu Serif"/>
              </a:rPr>
              <a:t>𝒔</a:t>
            </a:r>
            <a:endParaRPr sz="1150">
              <a:latin typeface="DejaVu Serif"/>
              <a:cs typeface="DejaVu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8271" y="3229737"/>
            <a:ext cx="117475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spc="50" dirty="0">
                <a:latin typeface="DejaVu Serif"/>
                <a:cs typeface="DejaVu Serif"/>
              </a:rPr>
              <a:t>𝒑</a:t>
            </a:r>
            <a:endParaRPr sz="1150">
              <a:latin typeface="DejaVu Serif"/>
              <a:cs typeface="DejaVu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63717" y="3133724"/>
            <a:ext cx="450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5115" algn="l"/>
              </a:tabLst>
            </a:pPr>
            <a:r>
              <a:rPr sz="1600" spc="-95" dirty="0">
                <a:latin typeface="DejaVu Serif"/>
                <a:cs typeface="DejaVu Serif"/>
              </a:rPr>
              <a:t>𝑺	</a:t>
            </a:r>
            <a:r>
              <a:rPr sz="1600" spc="-150" dirty="0">
                <a:latin typeface="DejaVu Serif"/>
                <a:cs typeface="DejaVu Serif"/>
              </a:rPr>
              <a:t>=</a:t>
            </a:r>
            <a:endParaRPr sz="1600">
              <a:latin typeface="DejaVu Serif"/>
              <a:cs typeface="DejaVu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57240" y="3291204"/>
            <a:ext cx="685800" cy="0"/>
          </a:xfrm>
          <a:custGeom>
            <a:avLst/>
            <a:gdLst/>
            <a:ahLst/>
            <a:cxnLst/>
            <a:rect l="l" t="t" r="r" b="b"/>
            <a:pathLst>
              <a:path w="685800">
                <a:moveTo>
                  <a:pt x="0" y="0"/>
                </a:moveTo>
                <a:lnTo>
                  <a:pt x="685800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14135" y="2979242"/>
            <a:ext cx="5715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DejaVu Serif"/>
                <a:cs typeface="DejaVu Serif"/>
              </a:rPr>
              <a:t>𝟐</a:t>
            </a:r>
            <a:r>
              <a:rPr sz="1600" spc="855" dirty="0">
                <a:latin typeface="DejaVu Serif"/>
                <a:cs typeface="DejaVu Serif"/>
              </a:rPr>
              <a:t>𝒎</a:t>
            </a:r>
            <a:r>
              <a:rPr sz="1725" spc="135" baseline="-14492" dirty="0">
                <a:latin typeface="DejaVu Serif"/>
                <a:cs typeface="DejaVu Serif"/>
              </a:rPr>
              <a:t>𝟐</a:t>
            </a:r>
            <a:r>
              <a:rPr sz="1600" spc="200" dirty="0">
                <a:latin typeface="DejaVu Serif"/>
                <a:cs typeface="DejaVu Serif"/>
              </a:rPr>
              <a:t>𝒈</a:t>
            </a:r>
            <a:endParaRPr sz="1600">
              <a:latin typeface="DejaVu Serif"/>
              <a:cs typeface="DejaVu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45555" y="3270885"/>
            <a:ext cx="7016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5" dirty="0">
                <a:latin typeface="DejaVu Serif"/>
                <a:cs typeface="DejaVu Serif"/>
              </a:rPr>
              <a:t>𝝆𝒗</a:t>
            </a:r>
            <a:r>
              <a:rPr sz="1725" spc="82" baseline="24154" dirty="0">
                <a:latin typeface="DejaVu Serif"/>
                <a:cs typeface="DejaVu Serif"/>
              </a:rPr>
              <a:t>𝟐</a:t>
            </a:r>
            <a:r>
              <a:rPr sz="1600" spc="55" dirty="0">
                <a:latin typeface="DejaVu Serif"/>
                <a:cs typeface="DejaVu Serif"/>
              </a:rPr>
              <a:t>𝑪</a:t>
            </a:r>
            <a:r>
              <a:rPr sz="1725" spc="82" baseline="-14492" dirty="0">
                <a:latin typeface="DejaVu Serif"/>
                <a:cs typeface="DejaVu Serif"/>
              </a:rPr>
              <a:t>𝑫𝒑</a:t>
            </a:r>
            <a:endParaRPr sz="1725" baseline="-14492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86219" y="3133724"/>
            <a:ext cx="1074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0" dirty="0">
                <a:latin typeface="DejaVu Serif"/>
                <a:cs typeface="DejaVu Serif"/>
              </a:rPr>
              <a:t>= </a:t>
            </a:r>
            <a:r>
              <a:rPr sz="1600" spc="-90" dirty="0">
                <a:latin typeface="DejaVu Serif"/>
                <a:cs typeface="DejaVu Serif"/>
              </a:rPr>
              <a:t>𝟎.</a:t>
            </a:r>
            <a:r>
              <a:rPr sz="1600" spc="-235" dirty="0">
                <a:latin typeface="DejaVu Serif"/>
                <a:cs typeface="DejaVu Serif"/>
              </a:rPr>
              <a:t> </a:t>
            </a:r>
            <a:r>
              <a:rPr sz="1600" spc="100" dirty="0">
                <a:latin typeface="DejaVu Serif"/>
                <a:cs typeface="DejaVu Serif"/>
              </a:rPr>
              <a:t>𝟐𝟑𝟑𝒎</a:t>
            </a:r>
            <a:r>
              <a:rPr sz="1725" spc="150" baseline="28985" dirty="0">
                <a:latin typeface="DejaVu Serif"/>
                <a:cs typeface="DejaVu Serif"/>
              </a:rPr>
              <a:t>𝟐</a:t>
            </a:r>
            <a:endParaRPr sz="1725" baseline="28985">
              <a:latin typeface="DejaVu Serif"/>
              <a:cs typeface="DejaVu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30317" y="3910965"/>
            <a:ext cx="39858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indent="-127635">
              <a:lnSpc>
                <a:spcPct val="100000"/>
              </a:lnSpc>
              <a:spcBef>
                <a:spcPts val="95"/>
              </a:spcBef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Area</a:t>
            </a:r>
            <a:r>
              <a:rPr sz="1600" spc="1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r>
              <a:rPr sz="1600" spc="1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the</a:t>
            </a:r>
            <a:r>
              <a:rPr sz="1600" spc="1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spill</a:t>
            </a:r>
            <a:r>
              <a:rPr sz="1600" spc="18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hole</a:t>
            </a:r>
            <a:r>
              <a:rPr sz="1600" spc="1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1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chosen</a:t>
            </a:r>
            <a:r>
              <a:rPr sz="1600" spc="19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to</a:t>
            </a:r>
            <a:r>
              <a:rPr sz="1600" spc="1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be</a:t>
            </a:r>
            <a:r>
              <a:rPr sz="1600" spc="185" dirty="0">
                <a:latin typeface="Arial"/>
                <a:cs typeface="Arial"/>
              </a:rPr>
              <a:t> </a:t>
            </a:r>
            <a:r>
              <a:rPr sz="1600" b="1" spc="5" dirty="0">
                <a:latin typeface="Arial"/>
                <a:cs typeface="Arial"/>
              </a:rPr>
              <a:t>3%</a:t>
            </a:r>
            <a:endParaRPr sz="16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of the total parachute projected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area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30317" y="4769358"/>
            <a:ext cx="3980815" cy="518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50800" marR="5080" indent="-38100">
              <a:lnSpc>
                <a:spcPct val="102499"/>
              </a:lnSpc>
              <a:spcBef>
                <a:spcPts val="45"/>
              </a:spcBef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Projected area of parachute without the  spill hole: </a:t>
            </a:r>
            <a:r>
              <a:rPr sz="1600" spc="-145" dirty="0">
                <a:latin typeface="DejaVu Serif"/>
                <a:cs typeface="DejaVu Serif"/>
              </a:rPr>
              <a:t>0.233 </a:t>
            </a:r>
            <a:r>
              <a:rPr sz="1600" spc="-204" dirty="0">
                <a:latin typeface="DejaVu Serif"/>
                <a:cs typeface="DejaVu Serif"/>
              </a:rPr>
              <a:t>× </a:t>
            </a:r>
            <a:r>
              <a:rPr sz="1600" spc="-130" dirty="0">
                <a:latin typeface="DejaVu Serif"/>
                <a:cs typeface="DejaVu Serif"/>
              </a:rPr>
              <a:t>103% </a:t>
            </a:r>
            <a:r>
              <a:rPr sz="1600" spc="-150" dirty="0">
                <a:latin typeface="DejaVu Serif"/>
                <a:cs typeface="DejaVu Serif"/>
              </a:rPr>
              <a:t>= </a:t>
            </a:r>
            <a:r>
              <a:rPr sz="1600" spc="-90" dirty="0">
                <a:latin typeface="DejaVu Serif"/>
                <a:cs typeface="DejaVu Serif"/>
              </a:rPr>
              <a:t>𝟎.</a:t>
            </a:r>
            <a:r>
              <a:rPr sz="1600" spc="-85" dirty="0">
                <a:latin typeface="DejaVu Serif"/>
                <a:cs typeface="DejaVu Serif"/>
              </a:rPr>
              <a:t> </a:t>
            </a:r>
            <a:r>
              <a:rPr sz="1600" spc="100" dirty="0">
                <a:latin typeface="DejaVu Serif"/>
                <a:cs typeface="DejaVu Serif"/>
              </a:rPr>
              <a:t>𝟐𝟒𝟎𝒎</a:t>
            </a:r>
            <a:r>
              <a:rPr sz="1725" spc="150" baseline="28985" dirty="0">
                <a:latin typeface="DejaVu Serif"/>
                <a:cs typeface="DejaVu Serif"/>
              </a:rPr>
              <a:t>𝟐</a:t>
            </a:r>
            <a:endParaRPr sz="1725" baseline="28985">
              <a:latin typeface="DejaVu Serif"/>
              <a:cs typeface="DejaVu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3540" y="1186637"/>
            <a:ext cx="77939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58970" algn="l"/>
              </a:tabLst>
            </a:pPr>
            <a:r>
              <a:rPr sz="2400" b="1" spc="-5" dirty="0">
                <a:solidFill>
                  <a:srgbClr val="2C2C89"/>
                </a:solidFill>
                <a:latin typeface="Arial"/>
                <a:cs typeface="Arial"/>
              </a:rPr>
              <a:t>Heat</a:t>
            </a:r>
            <a:r>
              <a:rPr sz="2400" b="1" spc="25" dirty="0">
                <a:solidFill>
                  <a:srgbClr val="2C2C8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C2C89"/>
                </a:solidFill>
                <a:latin typeface="Arial"/>
                <a:cs typeface="Arial"/>
              </a:rPr>
              <a:t>shield</a:t>
            </a:r>
            <a:r>
              <a:rPr sz="2400" b="1" spc="-10" dirty="0">
                <a:solidFill>
                  <a:srgbClr val="2C2C8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C2C89"/>
                </a:solidFill>
                <a:latin typeface="Arial"/>
                <a:cs typeface="Arial"/>
              </a:rPr>
              <a:t>calculations	</a:t>
            </a:r>
            <a:r>
              <a:rPr sz="2400" b="1" spc="-5" dirty="0">
                <a:solidFill>
                  <a:srgbClr val="2C2C89"/>
                </a:solidFill>
                <a:latin typeface="Arial"/>
                <a:cs typeface="Arial"/>
              </a:rPr>
              <a:t>Parachute</a:t>
            </a:r>
            <a:r>
              <a:rPr sz="2400" b="1" spc="-40" dirty="0">
                <a:solidFill>
                  <a:srgbClr val="2C2C8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C2C89"/>
                </a:solidFill>
                <a:latin typeface="Arial"/>
                <a:cs typeface="Arial"/>
              </a:rPr>
              <a:t>calculations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3540" y="2037420"/>
            <a:ext cx="3675379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0335" indent="-127635">
              <a:lnSpc>
                <a:spcPct val="100000"/>
              </a:lnSpc>
              <a:spcBef>
                <a:spcPts val="130"/>
              </a:spcBef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Estimated drag coefficient </a:t>
            </a:r>
            <a:r>
              <a:rPr sz="1600" spc="25" dirty="0">
                <a:latin typeface="Arial"/>
                <a:cs typeface="Arial"/>
              </a:rPr>
              <a:t>(</a:t>
            </a:r>
            <a:r>
              <a:rPr sz="1600" spc="25" dirty="0">
                <a:latin typeface="DejaVu Serif"/>
                <a:cs typeface="DejaVu Serif"/>
              </a:rPr>
              <a:t>𝑪</a:t>
            </a:r>
            <a:r>
              <a:rPr sz="1725" spc="37" baseline="-14492" dirty="0">
                <a:latin typeface="DejaVu Serif"/>
                <a:cs typeface="DejaVu Serif"/>
              </a:rPr>
              <a:t>𝑫𝒉𝒔</a:t>
            </a:r>
            <a:r>
              <a:rPr sz="1600" spc="25" dirty="0">
                <a:latin typeface="Arial"/>
                <a:cs typeface="Arial"/>
              </a:rPr>
              <a:t>)*: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50" b="1" spc="-260" dirty="0">
                <a:latin typeface="DejaVu Serif"/>
                <a:cs typeface="DejaVu Serif"/>
              </a:rPr>
              <a:t>0.55</a:t>
            </a:r>
            <a:endParaRPr sz="1650">
              <a:latin typeface="DejaVu Serif"/>
              <a:cs typeface="DejaVu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54480" y="2843148"/>
            <a:ext cx="189230" cy="0"/>
          </a:xfrm>
          <a:custGeom>
            <a:avLst/>
            <a:gdLst/>
            <a:ahLst/>
            <a:cxnLst/>
            <a:rect l="l" t="t" r="r" b="b"/>
            <a:pathLst>
              <a:path w="189230">
                <a:moveTo>
                  <a:pt x="0" y="0"/>
                </a:moveTo>
                <a:lnTo>
                  <a:pt x="188975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42033" y="2531491"/>
            <a:ext cx="2133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865" dirty="0">
                <a:latin typeface="DejaVu Serif"/>
                <a:cs typeface="DejaVu Serif"/>
              </a:rPr>
              <a:t>𝒎</a:t>
            </a:r>
            <a:endParaRPr sz="1600">
              <a:latin typeface="DejaVu Serif"/>
              <a:cs typeface="DejaVu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84705" y="2821050"/>
            <a:ext cx="127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65" dirty="0">
                <a:latin typeface="DejaVu Serif"/>
                <a:cs typeface="DejaVu Serif"/>
              </a:rPr>
              <a:t>𝒔</a:t>
            </a:r>
            <a:endParaRPr sz="16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64666" y="2685414"/>
            <a:ext cx="13893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5305" algn="l"/>
              </a:tabLst>
            </a:pPr>
            <a:r>
              <a:rPr sz="1600" spc="-10" dirty="0">
                <a:latin typeface="DejaVu Serif"/>
                <a:cs typeface="DejaVu Serif"/>
              </a:rPr>
              <a:t>𝟏𝟎	</a:t>
            </a:r>
            <a:r>
              <a:rPr sz="1600" spc="-150" dirty="0">
                <a:latin typeface="DejaVu Serif"/>
                <a:cs typeface="DejaVu Serif"/>
              </a:rPr>
              <a:t>&lt; </a:t>
            </a:r>
            <a:r>
              <a:rPr sz="1600" spc="-5" dirty="0">
                <a:latin typeface="DejaVu Serif"/>
                <a:cs typeface="DejaVu Serif"/>
              </a:rPr>
              <a:t>𝒗 </a:t>
            </a:r>
            <a:r>
              <a:rPr sz="1600" spc="-150" dirty="0">
                <a:latin typeface="DejaVu Serif"/>
                <a:cs typeface="DejaVu Serif"/>
              </a:rPr>
              <a:t>&lt;</a:t>
            </a:r>
            <a:r>
              <a:rPr sz="1600" spc="-95" dirty="0">
                <a:latin typeface="DejaVu Serif"/>
                <a:cs typeface="DejaVu Serif"/>
              </a:rPr>
              <a:t> </a:t>
            </a:r>
            <a:r>
              <a:rPr sz="1600" spc="-10" dirty="0">
                <a:latin typeface="DejaVu Serif"/>
                <a:cs typeface="DejaVu Serif"/>
              </a:rPr>
              <a:t>𝟑𝟎</a:t>
            </a:r>
            <a:endParaRPr sz="1600">
              <a:latin typeface="DejaVu Serif"/>
              <a:cs typeface="DejaVu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674620" y="2843148"/>
            <a:ext cx="189230" cy="0"/>
          </a:xfrm>
          <a:custGeom>
            <a:avLst/>
            <a:gdLst/>
            <a:ahLst/>
            <a:cxnLst/>
            <a:rect l="l" t="t" r="r" b="b"/>
            <a:pathLst>
              <a:path w="189230">
                <a:moveTo>
                  <a:pt x="0" y="0"/>
                </a:moveTo>
                <a:lnTo>
                  <a:pt x="188975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662173" y="2485161"/>
            <a:ext cx="213360" cy="6045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600" spc="865" dirty="0">
                <a:latin typeface="DejaVu Serif"/>
                <a:cs typeface="DejaVu Serif"/>
              </a:rPr>
              <a:t>𝒎</a:t>
            </a:r>
            <a:endParaRPr sz="1600">
              <a:latin typeface="DejaVu Serif"/>
              <a:cs typeface="DejaVu Serif"/>
            </a:endParaRPr>
          </a:p>
          <a:p>
            <a:pPr marL="55244">
              <a:lnSpc>
                <a:spcPct val="100000"/>
              </a:lnSpc>
              <a:spcBef>
                <a:spcPts val="360"/>
              </a:spcBef>
            </a:pPr>
            <a:r>
              <a:rPr sz="1600" spc="-160" dirty="0">
                <a:latin typeface="DejaVu Serif"/>
                <a:cs typeface="DejaVu Serif"/>
              </a:rPr>
              <a:t>𝒔</a:t>
            </a:r>
            <a:endParaRPr sz="1600">
              <a:latin typeface="DejaVu Serif"/>
              <a:cs typeface="DejaVu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99275" y="3381502"/>
            <a:ext cx="1416050" cy="594995"/>
          </a:xfrm>
          <a:custGeom>
            <a:avLst/>
            <a:gdLst/>
            <a:ahLst/>
            <a:cxnLst/>
            <a:rect l="l" t="t" r="r" b="b"/>
            <a:pathLst>
              <a:path w="1416050" h="594995">
                <a:moveTo>
                  <a:pt x="38892" y="492125"/>
                </a:moveTo>
                <a:lnTo>
                  <a:pt x="19850" y="492125"/>
                </a:lnTo>
                <a:lnTo>
                  <a:pt x="75399" y="594487"/>
                </a:lnTo>
                <a:lnTo>
                  <a:pt x="83489" y="594487"/>
                </a:lnTo>
                <a:lnTo>
                  <a:pt x="85771" y="560324"/>
                </a:lnTo>
                <a:lnTo>
                  <a:pt x="75742" y="560324"/>
                </a:lnTo>
                <a:lnTo>
                  <a:pt x="38892" y="492125"/>
                </a:lnTo>
                <a:close/>
              </a:path>
              <a:path w="1416050" h="594995">
                <a:moveTo>
                  <a:pt x="139826" y="0"/>
                </a:moveTo>
                <a:lnTo>
                  <a:pt x="112661" y="0"/>
                </a:lnTo>
                <a:lnTo>
                  <a:pt x="75742" y="560324"/>
                </a:lnTo>
                <a:lnTo>
                  <a:pt x="85771" y="560324"/>
                </a:lnTo>
                <a:lnTo>
                  <a:pt x="122415" y="11557"/>
                </a:lnTo>
                <a:lnTo>
                  <a:pt x="1415808" y="11557"/>
                </a:lnTo>
                <a:lnTo>
                  <a:pt x="1415808" y="381"/>
                </a:lnTo>
                <a:lnTo>
                  <a:pt x="139826" y="381"/>
                </a:lnTo>
                <a:lnTo>
                  <a:pt x="139826" y="0"/>
                </a:lnTo>
                <a:close/>
              </a:path>
              <a:path w="1416050" h="594995">
                <a:moveTo>
                  <a:pt x="31343" y="478155"/>
                </a:moveTo>
                <a:lnTo>
                  <a:pt x="0" y="494792"/>
                </a:lnTo>
                <a:lnTo>
                  <a:pt x="3390" y="500888"/>
                </a:lnTo>
                <a:lnTo>
                  <a:pt x="19850" y="492125"/>
                </a:lnTo>
                <a:lnTo>
                  <a:pt x="38892" y="492125"/>
                </a:lnTo>
                <a:lnTo>
                  <a:pt x="31343" y="478155"/>
                </a:lnTo>
                <a:close/>
              </a:path>
              <a:path w="1416050" h="594995">
                <a:moveTo>
                  <a:pt x="1415808" y="11557"/>
                </a:moveTo>
                <a:lnTo>
                  <a:pt x="132587" y="11557"/>
                </a:lnTo>
                <a:lnTo>
                  <a:pt x="132587" y="12573"/>
                </a:lnTo>
                <a:lnTo>
                  <a:pt x="1415808" y="12573"/>
                </a:lnTo>
                <a:lnTo>
                  <a:pt x="1415808" y="11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1863" y="3689730"/>
            <a:ext cx="1283335" cy="0"/>
          </a:xfrm>
          <a:custGeom>
            <a:avLst/>
            <a:gdLst/>
            <a:ahLst/>
            <a:cxnLst/>
            <a:rect l="l" t="t" r="r" b="b"/>
            <a:pathLst>
              <a:path w="1283335">
                <a:moveTo>
                  <a:pt x="0" y="0"/>
                </a:moveTo>
                <a:lnTo>
                  <a:pt x="1283220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91972" y="3414140"/>
            <a:ext cx="763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DejaVu Serif"/>
                <a:cs typeface="DejaVu Serif"/>
              </a:rPr>
              <a:t>𝟐</a:t>
            </a:r>
            <a:r>
              <a:rPr sz="1400" spc="-155" dirty="0">
                <a:latin typeface="DejaVu Serif"/>
                <a:cs typeface="DejaVu Serif"/>
              </a:rPr>
              <a:t> </a:t>
            </a:r>
            <a:r>
              <a:rPr sz="1400" spc="-50" dirty="0">
                <a:latin typeface="DejaVu Serif"/>
                <a:cs typeface="DejaVu Serif"/>
              </a:rPr>
              <a:t>·</a:t>
            </a:r>
            <a:r>
              <a:rPr sz="1400" spc="-145" dirty="0">
                <a:latin typeface="DejaVu Serif"/>
                <a:cs typeface="DejaVu Serif"/>
              </a:rPr>
              <a:t> </a:t>
            </a:r>
            <a:r>
              <a:rPr sz="1400" spc="229" dirty="0">
                <a:latin typeface="DejaVu Serif"/>
                <a:cs typeface="DejaVu Serif"/>
              </a:rPr>
              <a:t>𝒎</a:t>
            </a:r>
            <a:r>
              <a:rPr sz="1500" spc="345" baseline="-16666" dirty="0">
                <a:latin typeface="DejaVu Serif"/>
                <a:cs typeface="DejaVu Serif"/>
              </a:rPr>
              <a:t>𝟏</a:t>
            </a:r>
            <a:r>
              <a:rPr sz="1500" spc="44" baseline="-16666" dirty="0">
                <a:latin typeface="DejaVu Serif"/>
                <a:cs typeface="DejaVu Serif"/>
              </a:rPr>
              <a:t> </a:t>
            </a:r>
            <a:r>
              <a:rPr sz="1400" spc="-50" dirty="0">
                <a:latin typeface="DejaVu Serif"/>
                <a:cs typeface="DejaVu Serif"/>
              </a:rPr>
              <a:t>·</a:t>
            </a:r>
            <a:r>
              <a:rPr sz="1400" spc="-150" dirty="0">
                <a:latin typeface="DejaVu Serif"/>
                <a:cs typeface="DejaVu Serif"/>
              </a:rPr>
              <a:t> </a:t>
            </a:r>
            <a:r>
              <a:rPr sz="1400" spc="110" dirty="0">
                <a:latin typeface="DejaVu Serif"/>
                <a:cs typeface="DejaVu Serif"/>
              </a:rPr>
              <a:t>𝒈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9176" y="3668648"/>
            <a:ext cx="13030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0" dirty="0">
                <a:latin typeface="DejaVu Serif"/>
                <a:cs typeface="DejaVu Serif"/>
              </a:rPr>
              <a:t>𝝆</a:t>
            </a:r>
            <a:r>
              <a:rPr sz="1400" spc="-140" dirty="0">
                <a:latin typeface="DejaVu Serif"/>
                <a:cs typeface="DejaVu Serif"/>
              </a:rPr>
              <a:t> </a:t>
            </a:r>
            <a:r>
              <a:rPr sz="1400" spc="-50" dirty="0">
                <a:latin typeface="DejaVu Serif"/>
                <a:cs typeface="DejaVu Serif"/>
              </a:rPr>
              <a:t>·</a:t>
            </a:r>
            <a:r>
              <a:rPr sz="1400" spc="-145" dirty="0">
                <a:latin typeface="DejaVu Serif"/>
                <a:cs typeface="DejaVu Serif"/>
              </a:rPr>
              <a:t> </a:t>
            </a:r>
            <a:r>
              <a:rPr sz="1400" spc="35" dirty="0">
                <a:latin typeface="DejaVu Serif"/>
                <a:cs typeface="DejaVu Serif"/>
              </a:rPr>
              <a:t>𝑪</a:t>
            </a:r>
            <a:r>
              <a:rPr sz="1500" spc="52" baseline="-16666" dirty="0">
                <a:latin typeface="DejaVu Serif"/>
                <a:cs typeface="DejaVu Serif"/>
              </a:rPr>
              <a:t>𝑫𝒉𝒔</a:t>
            </a:r>
            <a:r>
              <a:rPr sz="1500" spc="44" baseline="-16666" dirty="0">
                <a:latin typeface="DejaVu Serif"/>
                <a:cs typeface="DejaVu Serif"/>
              </a:rPr>
              <a:t> </a:t>
            </a:r>
            <a:r>
              <a:rPr sz="1400" spc="-50" dirty="0">
                <a:latin typeface="DejaVu Serif"/>
                <a:cs typeface="DejaVu Serif"/>
              </a:rPr>
              <a:t>·</a:t>
            </a:r>
            <a:r>
              <a:rPr sz="1400" spc="-135" dirty="0">
                <a:latin typeface="DejaVu Serif"/>
                <a:cs typeface="DejaVu Serif"/>
              </a:rPr>
              <a:t> </a:t>
            </a:r>
            <a:r>
              <a:rPr sz="1400" spc="120" dirty="0">
                <a:latin typeface="DejaVu Serif"/>
                <a:cs typeface="DejaVu Serif"/>
              </a:rPr>
              <a:t>𝝅</a:t>
            </a:r>
            <a:r>
              <a:rPr sz="1400" spc="-150" dirty="0">
                <a:latin typeface="DejaVu Serif"/>
                <a:cs typeface="DejaVu Serif"/>
              </a:rPr>
              <a:t> </a:t>
            </a:r>
            <a:r>
              <a:rPr sz="1400" spc="-50" dirty="0">
                <a:latin typeface="DejaVu Serif"/>
                <a:cs typeface="DejaVu Serif"/>
              </a:rPr>
              <a:t>·</a:t>
            </a:r>
            <a:r>
              <a:rPr sz="1400" spc="-145" dirty="0">
                <a:latin typeface="DejaVu Serif"/>
                <a:cs typeface="DejaVu Serif"/>
              </a:rPr>
              <a:t> </a:t>
            </a:r>
            <a:r>
              <a:rPr sz="1400" dirty="0">
                <a:latin typeface="DejaVu Serif"/>
                <a:cs typeface="DejaVu Serif"/>
              </a:rPr>
              <a:t>𝟏𝟎</a:t>
            </a:r>
            <a:r>
              <a:rPr sz="1500" baseline="22222" dirty="0">
                <a:latin typeface="DejaVu Serif"/>
                <a:cs typeface="DejaVu Serif"/>
              </a:rPr>
              <a:t>𝟐</a:t>
            </a:r>
            <a:endParaRPr sz="1500" baseline="22222">
              <a:latin typeface="DejaVu Serif"/>
              <a:cs typeface="DejaVu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31822" y="3635120"/>
            <a:ext cx="17335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70" dirty="0">
                <a:latin typeface="DejaVu Serif"/>
                <a:cs typeface="DejaVu Serif"/>
              </a:rPr>
              <a:t>𝒉</a:t>
            </a:r>
            <a:r>
              <a:rPr sz="1000" spc="-150" dirty="0">
                <a:latin typeface="DejaVu Serif"/>
                <a:cs typeface="DejaVu Serif"/>
              </a:rPr>
              <a:t>𝒔</a:t>
            </a:r>
            <a:endParaRPr sz="100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52929" y="3549777"/>
            <a:ext cx="5937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46405" algn="l"/>
              </a:tabLst>
            </a:pPr>
            <a:r>
              <a:rPr sz="1400" spc="-125" dirty="0">
                <a:latin typeface="DejaVu Serif"/>
                <a:cs typeface="DejaVu Serif"/>
              </a:rPr>
              <a:t>&lt;</a:t>
            </a:r>
            <a:r>
              <a:rPr sz="1400" spc="-60" dirty="0">
                <a:latin typeface="DejaVu Serif"/>
                <a:cs typeface="DejaVu Serif"/>
              </a:rPr>
              <a:t> </a:t>
            </a:r>
            <a:r>
              <a:rPr sz="1400" spc="-145" dirty="0">
                <a:latin typeface="DejaVu Serif"/>
                <a:cs typeface="DejaVu Serif"/>
              </a:rPr>
              <a:t>𝒓</a:t>
            </a:r>
            <a:r>
              <a:rPr sz="1400" dirty="0">
                <a:latin typeface="DejaVu Serif"/>
                <a:cs typeface="DejaVu Serif"/>
              </a:rPr>
              <a:t>	</a:t>
            </a:r>
            <a:r>
              <a:rPr sz="1400" spc="-125" dirty="0">
                <a:latin typeface="DejaVu Serif"/>
                <a:cs typeface="DejaVu Serif"/>
              </a:rPr>
              <a:t>&lt;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484120" y="3381502"/>
            <a:ext cx="1455420" cy="594995"/>
          </a:xfrm>
          <a:custGeom>
            <a:avLst/>
            <a:gdLst/>
            <a:ahLst/>
            <a:cxnLst/>
            <a:rect l="l" t="t" r="r" b="b"/>
            <a:pathLst>
              <a:path w="1455420" h="594995">
                <a:moveTo>
                  <a:pt x="38904" y="492125"/>
                </a:moveTo>
                <a:lnTo>
                  <a:pt x="19812" y="492125"/>
                </a:lnTo>
                <a:lnTo>
                  <a:pt x="75437" y="594487"/>
                </a:lnTo>
                <a:lnTo>
                  <a:pt x="83438" y="594487"/>
                </a:lnTo>
                <a:lnTo>
                  <a:pt x="85723" y="560324"/>
                </a:lnTo>
                <a:lnTo>
                  <a:pt x="75692" y="560324"/>
                </a:lnTo>
                <a:lnTo>
                  <a:pt x="38904" y="492125"/>
                </a:lnTo>
                <a:close/>
              </a:path>
              <a:path w="1455420" h="594995">
                <a:moveTo>
                  <a:pt x="139827" y="0"/>
                </a:moveTo>
                <a:lnTo>
                  <a:pt x="112649" y="0"/>
                </a:lnTo>
                <a:lnTo>
                  <a:pt x="75692" y="560324"/>
                </a:lnTo>
                <a:lnTo>
                  <a:pt x="85723" y="560324"/>
                </a:lnTo>
                <a:lnTo>
                  <a:pt x="122428" y="11557"/>
                </a:lnTo>
                <a:lnTo>
                  <a:pt x="1455420" y="11557"/>
                </a:lnTo>
                <a:lnTo>
                  <a:pt x="1455420" y="381"/>
                </a:lnTo>
                <a:lnTo>
                  <a:pt x="139827" y="381"/>
                </a:lnTo>
                <a:lnTo>
                  <a:pt x="139827" y="0"/>
                </a:lnTo>
                <a:close/>
              </a:path>
              <a:path w="1455420" h="594995">
                <a:moveTo>
                  <a:pt x="31368" y="478155"/>
                </a:moveTo>
                <a:lnTo>
                  <a:pt x="0" y="494792"/>
                </a:lnTo>
                <a:lnTo>
                  <a:pt x="3429" y="500888"/>
                </a:lnTo>
                <a:lnTo>
                  <a:pt x="19812" y="492125"/>
                </a:lnTo>
                <a:lnTo>
                  <a:pt x="38904" y="492125"/>
                </a:lnTo>
                <a:lnTo>
                  <a:pt x="31368" y="478155"/>
                </a:lnTo>
                <a:close/>
              </a:path>
              <a:path w="1455420" h="594995">
                <a:moveTo>
                  <a:pt x="1455420" y="11557"/>
                </a:moveTo>
                <a:lnTo>
                  <a:pt x="132587" y="11557"/>
                </a:lnTo>
                <a:lnTo>
                  <a:pt x="132587" y="12573"/>
                </a:lnTo>
                <a:lnTo>
                  <a:pt x="1455420" y="12573"/>
                </a:lnTo>
                <a:lnTo>
                  <a:pt x="1455420" y="115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16707" y="3689730"/>
            <a:ext cx="1283335" cy="0"/>
          </a:xfrm>
          <a:custGeom>
            <a:avLst/>
            <a:gdLst/>
            <a:ahLst/>
            <a:cxnLst/>
            <a:rect l="l" t="t" r="r" b="b"/>
            <a:pathLst>
              <a:path w="1283335">
                <a:moveTo>
                  <a:pt x="0" y="0"/>
                </a:moveTo>
                <a:lnTo>
                  <a:pt x="1283208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877057" y="3414140"/>
            <a:ext cx="763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DejaVu Serif"/>
                <a:cs typeface="DejaVu Serif"/>
              </a:rPr>
              <a:t>𝟐</a:t>
            </a:r>
            <a:r>
              <a:rPr sz="1400" spc="-155" dirty="0">
                <a:latin typeface="DejaVu Serif"/>
                <a:cs typeface="DejaVu Serif"/>
              </a:rPr>
              <a:t> </a:t>
            </a:r>
            <a:r>
              <a:rPr sz="1400" spc="-50" dirty="0">
                <a:latin typeface="DejaVu Serif"/>
                <a:cs typeface="DejaVu Serif"/>
              </a:rPr>
              <a:t>·</a:t>
            </a:r>
            <a:r>
              <a:rPr sz="1400" spc="-155" dirty="0">
                <a:latin typeface="DejaVu Serif"/>
                <a:cs typeface="DejaVu Serif"/>
              </a:rPr>
              <a:t> </a:t>
            </a:r>
            <a:r>
              <a:rPr sz="1400" spc="229" dirty="0">
                <a:latin typeface="DejaVu Serif"/>
                <a:cs typeface="DejaVu Serif"/>
              </a:rPr>
              <a:t>𝒎</a:t>
            </a:r>
            <a:r>
              <a:rPr sz="1500" spc="345" baseline="-16666" dirty="0">
                <a:latin typeface="DejaVu Serif"/>
                <a:cs typeface="DejaVu Serif"/>
              </a:rPr>
              <a:t>𝟏</a:t>
            </a:r>
            <a:r>
              <a:rPr sz="1500" spc="60" baseline="-16666" dirty="0">
                <a:latin typeface="DejaVu Serif"/>
                <a:cs typeface="DejaVu Serif"/>
              </a:rPr>
              <a:t> </a:t>
            </a:r>
            <a:r>
              <a:rPr sz="1400" spc="-50" dirty="0">
                <a:latin typeface="DejaVu Serif"/>
                <a:cs typeface="DejaVu Serif"/>
              </a:rPr>
              <a:t>·</a:t>
            </a:r>
            <a:r>
              <a:rPr sz="1400" spc="-155" dirty="0">
                <a:latin typeface="DejaVu Serif"/>
                <a:cs typeface="DejaVu Serif"/>
              </a:rPr>
              <a:t> </a:t>
            </a:r>
            <a:r>
              <a:rPr sz="1400" spc="110" dirty="0">
                <a:latin typeface="DejaVu Serif"/>
                <a:cs typeface="DejaVu Serif"/>
              </a:rPr>
              <a:t>𝒈</a:t>
            </a:r>
            <a:endParaRPr sz="1400">
              <a:latin typeface="DejaVu Serif"/>
              <a:cs typeface="DejaVu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604261" y="3668648"/>
            <a:ext cx="13030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0" dirty="0">
                <a:latin typeface="DejaVu Serif"/>
                <a:cs typeface="DejaVu Serif"/>
              </a:rPr>
              <a:t>𝝆</a:t>
            </a:r>
            <a:r>
              <a:rPr sz="1400" spc="-140" dirty="0">
                <a:latin typeface="DejaVu Serif"/>
                <a:cs typeface="DejaVu Serif"/>
              </a:rPr>
              <a:t> </a:t>
            </a:r>
            <a:r>
              <a:rPr sz="1400" spc="-50" dirty="0">
                <a:latin typeface="DejaVu Serif"/>
                <a:cs typeface="DejaVu Serif"/>
              </a:rPr>
              <a:t>·</a:t>
            </a:r>
            <a:r>
              <a:rPr sz="1400" spc="-145" dirty="0">
                <a:latin typeface="DejaVu Serif"/>
                <a:cs typeface="DejaVu Serif"/>
              </a:rPr>
              <a:t> </a:t>
            </a:r>
            <a:r>
              <a:rPr sz="1400" spc="35" dirty="0">
                <a:latin typeface="DejaVu Serif"/>
                <a:cs typeface="DejaVu Serif"/>
              </a:rPr>
              <a:t>𝑪</a:t>
            </a:r>
            <a:r>
              <a:rPr sz="1500" spc="52" baseline="-16666" dirty="0">
                <a:latin typeface="DejaVu Serif"/>
                <a:cs typeface="DejaVu Serif"/>
              </a:rPr>
              <a:t>𝑫𝒉𝒔</a:t>
            </a:r>
            <a:r>
              <a:rPr sz="1500" spc="44" baseline="-16666" dirty="0">
                <a:latin typeface="DejaVu Serif"/>
                <a:cs typeface="DejaVu Serif"/>
              </a:rPr>
              <a:t> </a:t>
            </a:r>
            <a:r>
              <a:rPr sz="1400" spc="-50" dirty="0">
                <a:latin typeface="DejaVu Serif"/>
                <a:cs typeface="DejaVu Serif"/>
              </a:rPr>
              <a:t>·</a:t>
            </a:r>
            <a:r>
              <a:rPr sz="1400" spc="-135" dirty="0">
                <a:latin typeface="DejaVu Serif"/>
                <a:cs typeface="DejaVu Serif"/>
              </a:rPr>
              <a:t> </a:t>
            </a:r>
            <a:r>
              <a:rPr sz="1400" spc="120" dirty="0">
                <a:latin typeface="DejaVu Serif"/>
                <a:cs typeface="DejaVu Serif"/>
              </a:rPr>
              <a:t>𝝅</a:t>
            </a:r>
            <a:r>
              <a:rPr sz="1400" spc="-150" dirty="0">
                <a:latin typeface="DejaVu Serif"/>
                <a:cs typeface="DejaVu Serif"/>
              </a:rPr>
              <a:t> </a:t>
            </a:r>
            <a:r>
              <a:rPr sz="1400" spc="-50" dirty="0">
                <a:latin typeface="DejaVu Serif"/>
                <a:cs typeface="DejaVu Serif"/>
              </a:rPr>
              <a:t>·</a:t>
            </a:r>
            <a:r>
              <a:rPr sz="1400" spc="-145" dirty="0">
                <a:latin typeface="DejaVu Serif"/>
                <a:cs typeface="DejaVu Serif"/>
              </a:rPr>
              <a:t> </a:t>
            </a:r>
            <a:r>
              <a:rPr sz="1400" dirty="0">
                <a:latin typeface="DejaVu Serif"/>
                <a:cs typeface="DejaVu Serif"/>
              </a:rPr>
              <a:t>𝟑𝟎</a:t>
            </a:r>
            <a:r>
              <a:rPr sz="1500" baseline="22222" dirty="0">
                <a:latin typeface="DejaVu Serif"/>
                <a:cs typeface="DejaVu Serif"/>
              </a:rPr>
              <a:t>𝟐</a:t>
            </a:r>
            <a:endParaRPr sz="1500" baseline="22222">
              <a:latin typeface="DejaVu Serif"/>
              <a:cs typeface="DejaVu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51408" y="4266057"/>
            <a:ext cx="24371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latin typeface="DejaVu Serif"/>
                <a:cs typeface="DejaVu Serif"/>
              </a:rPr>
              <a:t>𝟎. </a:t>
            </a:r>
            <a:r>
              <a:rPr sz="1600" spc="-10" dirty="0">
                <a:latin typeface="DejaVu Serif"/>
                <a:cs typeface="DejaVu Serif"/>
              </a:rPr>
              <a:t>𝟐𝟏𝟖 </a:t>
            </a:r>
            <a:r>
              <a:rPr sz="1600" spc="515" dirty="0">
                <a:latin typeface="DejaVu Serif"/>
                <a:cs typeface="DejaVu Serif"/>
              </a:rPr>
              <a:t>𝒎</a:t>
            </a:r>
            <a:r>
              <a:rPr sz="1600" spc="-285" dirty="0">
                <a:latin typeface="DejaVu Serif"/>
                <a:cs typeface="DejaVu Serif"/>
              </a:rPr>
              <a:t> </a:t>
            </a:r>
            <a:r>
              <a:rPr sz="1600" spc="-150" dirty="0">
                <a:latin typeface="DejaVu Serif"/>
                <a:cs typeface="DejaVu Serif"/>
              </a:rPr>
              <a:t>&lt; </a:t>
            </a:r>
            <a:r>
              <a:rPr sz="1600" spc="-60" dirty="0">
                <a:latin typeface="DejaVu Serif"/>
                <a:cs typeface="DejaVu Serif"/>
              </a:rPr>
              <a:t>𝒓</a:t>
            </a:r>
            <a:r>
              <a:rPr sz="1725" spc="-89" baseline="-14492" dirty="0">
                <a:latin typeface="DejaVu Serif"/>
                <a:cs typeface="DejaVu Serif"/>
              </a:rPr>
              <a:t>𝒉𝒔 </a:t>
            </a:r>
            <a:r>
              <a:rPr sz="1600" spc="-150" dirty="0">
                <a:latin typeface="DejaVu Serif"/>
                <a:cs typeface="DejaVu Serif"/>
              </a:rPr>
              <a:t>&lt; </a:t>
            </a:r>
            <a:r>
              <a:rPr sz="1600" spc="-90" dirty="0">
                <a:latin typeface="DejaVu Serif"/>
                <a:cs typeface="DejaVu Serif"/>
              </a:rPr>
              <a:t>𝟎. </a:t>
            </a:r>
            <a:r>
              <a:rPr sz="1600" spc="-10" dirty="0">
                <a:latin typeface="DejaVu Serif"/>
                <a:cs typeface="DejaVu Serif"/>
              </a:rPr>
              <a:t>𝟎𝟕𝟑 </a:t>
            </a:r>
            <a:r>
              <a:rPr sz="1600" spc="515" dirty="0">
                <a:latin typeface="DejaVu Serif"/>
                <a:cs typeface="DejaVu Serif"/>
              </a:rPr>
              <a:t>𝒎</a:t>
            </a:r>
            <a:endParaRPr sz="1600">
              <a:latin typeface="DejaVu Serif"/>
              <a:cs typeface="DejaVu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3540" y="4869648"/>
            <a:ext cx="215265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0335" indent="-127635">
              <a:lnSpc>
                <a:spcPct val="100000"/>
              </a:lnSpc>
              <a:spcBef>
                <a:spcPts val="130"/>
              </a:spcBef>
              <a:buChar char="•"/>
              <a:tabLst>
                <a:tab pos="140970" algn="l"/>
              </a:tabLst>
            </a:pPr>
            <a:r>
              <a:rPr sz="1600" spc="-5" dirty="0">
                <a:latin typeface="Arial"/>
                <a:cs typeface="Arial"/>
              </a:rPr>
              <a:t>Chosen radius: </a:t>
            </a:r>
            <a:r>
              <a:rPr sz="1650" b="1" spc="-260" dirty="0">
                <a:latin typeface="DejaVu Serif"/>
                <a:cs typeface="DejaVu Serif"/>
              </a:rPr>
              <a:t>0.11</a:t>
            </a:r>
            <a:r>
              <a:rPr sz="1650" b="1" spc="-390" dirty="0">
                <a:latin typeface="DejaVu Serif"/>
                <a:cs typeface="DejaVu Serif"/>
              </a:rPr>
              <a:t> </a:t>
            </a:r>
            <a:r>
              <a:rPr sz="1650" b="1" spc="-420" dirty="0">
                <a:latin typeface="DejaVu Serif"/>
                <a:cs typeface="DejaVu Serif"/>
              </a:rPr>
              <a:t>m</a:t>
            </a:r>
            <a:endParaRPr sz="1650">
              <a:latin typeface="DejaVu Serif"/>
              <a:cs typeface="DejaVu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3540" y="5494731"/>
            <a:ext cx="3532504" cy="4527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50"/>
              </a:spcBef>
            </a:pPr>
            <a:r>
              <a:rPr sz="1450" spc="-130" dirty="0">
                <a:latin typeface="DejaVu Sans"/>
                <a:cs typeface="DejaVu Sans"/>
              </a:rPr>
              <a:t>* </a:t>
            </a:r>
            <a:r>
              <a:rPr sz="1400" dirty="0">
                <a:latin typeface="Arial"/>
                <a:cs typeface="Arial"/>
              </a:rPr>
              <a:t>Estimates based on drag </a:t>
            </a:r>
            <a:r>
              <a:rPr sz="1400" spc="-5" dirty="0">
                <a:latin typeface="Arial"/>
                <a:cs typeface="Arial"/>
              </a:rPr>
              <a:t>coefficients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 hemisphere and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38</a:t>
            </a:fld>
            <a:endParaRPr spc="-5" dirty="0"/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4836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Descent Rate</a:t>
            </a:r>
            <a:r>
              <a:rPr spc="-35" dirty="0"/>
              <a:t> </a:t>
            </a:r>
            <a:r>
              <a:rPr dirty="0"/>
              <a:t>Estimates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1074432"/>
            <a:ext cx="9143999" cy="4998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565" y="1102486"/>
            <a:ext cx="9124188" cy="396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565" y="1102537"/>
            <a:ext cx="9124950" cy="396875"/>
          </a:xfrm>
          <a:custGeom>
            <a:avLst/>
            <a:gdLst/>
            <a:ahLst/>
            <a:cxnLst/>
            <a:rect l="l" t="t" r="r" b="b"/>
            <a:pathLst>
              <a:path w="9124950" h="396875">
                <a:moveTo>
                  <a:pt x="0" y="396443"/>
                </a:moveTo>
                <a:lnTo>
                  <a:pt x="9124442" y="396443"/>
                </a:lnTo>
                <a:lnTo>
                  <a:pt x="9124442" y="0"/>
                </a:lnTo>
                <a:lnTo>
                  <a:pt x="0" y="0"/>
                </a:lnTo>
                <a:lnTo>
                  <a:pt x="0" y="396443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565" y="1097788"/>
            <a:ext cx="0" cy="414020"/>
          </a:xfrm>
          <a:custGeom>
            <a:avLst/>
            <a:gdLst/>
            <a:ahLst/>
            <a:cxnLst/>
            <a:rect l="l" t="t" r="r" b="b"/>
            <a:pathLst>
              <a:path h="414019">
                <a:moveTo>
                  <a:pt x="0" y="0"/>
                </a:moveTo>
                <a:lnTo>
                  <a:pt x="0" y="413892"/>
                </a:lnTo>
              </a:path>
            </a:pathLst>
          </a:custGeom>
          <a:ln w="9525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0" y="1097788"/>
            <a:ext cx="0" cy="414020"/>
          </a:xfrm>
          <a:custGeom>
            <a:avLst/>
            <a:gdLst/>
            <a:ahLst/>
            <a:cxnLst/>
            <a:rect l="l" t="t" r="r" b="b"/>
            <a:pathLst>
              <a:path h="414019">
                <a:moveTo>
                  <a:pt x="0" y="0"/>
                </a:moveTo>
                <a:lnTo>
                  <a:pt x="0" y="413892"/>
                </a:lnTo>
              </a:path>
            </a:pathLst>
          </a:custGeom>
          <a:ln w="9525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803" y="1102486"/>
            <a:ext cx="9129395" cy="0"/>
          </a:xfrm>
          <a:custGeom>
            <a:avLst/>
            <a:gdLst/>
            <a:ahLst/>
            <a:cxnLst/>
            <a:rect l="l" t="t" r="r" b="b"/>
            <a:pathLst>
              <a:path w="9129395">
                <a:moveTo>
                  <a:pt x="0" y="0"/>
                </a:moveTo>
                <a:lnTo>
                  <a:pt x="9129196" y="0"/>
                </a:lnTo>
              </a:path>
            </a:pathLst>
          </a:custGeom>
          <a:ln w="9525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803" y="1498980"/>
            <a:ext cx="9129395" cy="0"/>
          </a:xfrm>
          <a:custGeom>
            <a:avLst/>
            <a:gdLst/>
            <a:ahLst/>
            <a:cxnLst/>
            <a:rect l="l" t="t" r="r" b="b"/>
            <a:pathLst>
              <a:path w="9129395">
                <a:moveTo>
                  <a:pt x="0" y="0"/>
                </a:moveTo>
                <a:lnTo>
                  <a:pt x="9129196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97560" y="1129665"/>
            <a:ext cx="8371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Estimation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velocity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CanSat 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with stowed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parachute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deployed</a:t>
            </a:r>
            <a:r>
              <a:rPr sz="18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probe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42030" y="2466594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erif"/>
                <a:cs typeface="DejaVu Serif"/>
              </a:rPr>
              <a:t>1</a:t>
            </a:r>
            <a:endParaRPr sz="1300">
              <a:latin typeface="DejaVu Serif"/>
              <a:cs typeface="DejaVu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24301" y="2358390"/>
            <a:ext cx="4832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1800" spc="-170" dirty="0">
                <a:latin typeface="DejaVu Serif"/>
                <a:cs typeface="DejaVu Serif"/>
              </a:rPr>
              <a:t>𝑣	</a:t>
            </a:r>
            <a:r>
              <a:rPr sz="1800" spc="-165" dirty="0">
                <a:latin typeface="DejaVu Serif"/>
                <a:cs typeface="DejaVu Serif"/>
              </a:rPr>
              <a:t>=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61892" y="2152523"/>
            <a:ext cx="1661795" cy="762635"/>
          </a:xfrm>
          <a:custGeom>
            <a:avLst/>
            <a:gdLst/>
            <a:ahLst/>
            <a:cxnLst/>
            <a:rect l="l" t="t" r="r" b="b"/>
            <a:pathLst>
              <a:path w="1661795" h="762635">
                <a:moveTo>
                  <a:pt x="49866" y="631063"/>
                </a:moveTo>
                <a:lnTo>
                  <a:pt x="25400" y="631063"/>
                </a:lnTo>
                <a:lnTo>
                  <a:pt x="96647" y="762253"/>
                </a:lnTo>
                <a:lnTo>
                  <a:pt x="107061" y="762253"/>
                </a:lnTo>
                <a:lnTo>
                  <a:pt x="109986" y="718438"/>
                </a:lnTo>
                <a:lnTo>
                  <a:pt x="97028" y="718438"/>
                </a:lnTo>
                <a:lnTo>
                  <a:pt x="49866" y="631063"/>
                </a:lnTo>
                <a:close/>
              </a:path>
              <a:path w="1661795" h="762635">
                <a:moveTo>
                  <a:pt x="179197" y="0"/>
                </a:moveTo>
                <a:lnTo>
                  <a:pt x="144399" y="0"/>
                </a:lnTo>
                <a:lnTo>
                  <a:pt x="97028" y="718438"/>
                </a:lnTo>
                <a:lnTo>
                  <a:pt x="109986" y="718438"/>
                </a:lnTo>
                <a:lnTo>
                  <a:pt x="156972" y="14859"/>
                </a:lnTo>
                <a:lnTo>
                  <a:pt x="1661795" y="14859"/>
                </a:lnTo>
                <a:lnTo>
                  <a:pt x="1661795" y="126"/>
                </a:lnTo>
                <a:lnTo>
                  <a:pt x="179197" y="126"/>
                </a:lnTo>
                <a:close/>
              </a:path>
              <a:path w="1661795" h="762635">
                <a:moveTo>
                  <a:pt x="40132" y="613028"/>
                </a:moveTo>
                <a:lnTo>
                  <a:pt x="0" y="634364"/>
                </a:lnTo>
                <a:lnTo>
                  <a:pt x="4318" y="642365"/>
                </a:lnTo>
                <a:lnTo>
                  <a:pt x="25400" y="631063"/>
                </a:lnTo>
                <a:lnTo>
                  <a:pt x="49866" y="631063"/>
                </a:lnTo>
                <a:lnTo>
                  <a:pt x="40132" y="613028"/>
                </a:lnTo>
                <a:close/>
              </a:path>
              <a:path w="1661795" h="762635">
                <a:moveTo>
                  <a:pt x="1661795" y="14859"/>
                </a:moveTo>
                <a:lnTo>
                  <a:pt x="171323" y="14859"/>
                </a:lnTo>
                <a:lnTo>
                  <a:pt x="171323" y="15366"/>
                </a:lnTo>
                <a:lnTo>
                  <a:pt x="1661795" y="15366"/>
                </a:lnTo>
                <a:lnTo>
                  <a:pt x="1661795" y="148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33215" y="2533650"/>
            <a:ext cx="1490980" cy="0"/>
          </a:xfrm>
          <a:custGeom>
            <a:avLst/>
            <a:gdLst/>
            <a:ahLst/>
            <a:cxnLst/>
            <a:rect l="l" t="t" r="r" b="b"/>
            <a:pathLst>
              <a:path w="1490979">
                <a:moveTo>
                  <a:pt x="0" y="0"/>
                </a:moveTo>
                <a:lnTo>
                  <a:pt x="1490472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916807" y="2184653"/>
            <a:ext cx="920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DejaVu Serif"/>
                <a:cs typeface="DejaVu Serif"/>
              </a:rPr>
              <a:t>2 </a:t>
            </a:r>
            <a:r>
              <a:rPr sz="1800" spc="-65" dirty="0">
                <a:latin typeface="DejaVu Serif"/>
                <a:cs typeface="DejaVu Serif"/>
              </a:rPr>
              <a:t>· </a:t>
            </a:r>
            <a:r>
              <a:rPr sz="1800" spc="165" dirty="0">
                <a:latin typeface="DejaVu Serif"/>
                <a:cs typeface="DejaVu Serif"/>
              </a:rPr>
              <a:t>𝑚</a:t>
            </a:r>
            <a:r>
              <a:rPr sz="1950" spc="247" baseline="-14957" dirty="0">
                <a:latin typeface="DejaVu Serif"/>
                <a:cs typeface="DejaVu Serif"/>
              </a:rPr>
              <a:t>1</a:t>
            </a:r>
            <a:r>
              <a:rPr sz="1950" spc="-390" baseline="-14957" dirty="0">
                <a:latin typeface="DejaVu Serif"/>
                <a:cs typeface="DejaVu Serif"/>
              </a:rPr>
              <a:t> </a:t>
            </a:r>
            <a:r>
              <a:rPr sz="1800" spc="-65" dirty="0">
                <a:latin typeface="DejaVu Serif"/>
                <a:cs typeface="DejaVu Serif"/>
              </a:rPr>
              <a:t>· </a:t>
            </a:r>
            <a:r>
              <a:rPr sz="1800" spc="20" dirty="0">
                <a:latin typeface="DejaVu Serif"/>
                <a:cs typeface="DejaVu Serif"/>
              </a:rPr>
              <a:t>𝑔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15027" y="2643377"/>
            <a:ext cx="21018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latin typeface="DejaVu Serif"/>
                <a:cs typeface="DejaVu Serif"/>
              </a:rPr>
              <a:t>ℎ</a:t>
            </a:r>
            <a:r>
              <a:rPr sz="1300" spc="-245" dirty="0">
                <a:latin typeface="DejaVu Serif"/>
                <a:cs typeface="DejaVu Serif"/>
              </a:rPr>
              <a:t>𝑠</a:t>
            </a:r>
            <a:endParaRPr sz="1300">
              <a:latin typeface="DejaVu Serif"/>
              <a:cs typeface="DejaVu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21151" y="2519934"/>
            <a:ext cx="1451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DejaVu Serif"/>
                <a:cs typeface="DejaVu Serif"/>
              </a:rPr>
              <a:t>𝜌</a:t>
            </a:r>
            <a:r>
              <a:rPr sz="1800" spc="-180" dirty="0">
                <a:latin typeface="DejaVu Serif"/>
                <a:cs typeface="DejaVu Serif"/>
              </a:rPr>
              <a:t> </a:t>
            </a:r>
            <a:r>
              <a:rPr sz="1800" spc="-65" dirty="0">
                <a:latin typeface="DejaVu Serif"/>
                <a:cs typeface="DejaVu Serif"/>
              </a:rPr>
              <a:t>·</a:t>
            </a:r>
            <a:r>
              <a:rPr sz="1800" spc="-180" dirty="0">
                <a:latin typeface="DejaVu Serif"/>
                <a:cs typeface="DejaVu Serif"/>
              </a:rPr>
              <a:t> </a:t>
            </a:r>
            <a:r>
              <a:rPr sz="1800" spc="-30" dirty="0">
                <a:latin typeface="DejaVu Serif"/>
                <a:cs typeface="DejaVu Serif"/>
              </a:rPr>
              <a:t>𝐶</a:t>
            </a:r>
            <a:r>
              <a:rPr sz="1950" spc="-44" baseline="-14957" dirty="0">
                <a:latin typeface="DejaVu Serif"/>
                <a:cs typeface="DejaVu Serif"/>
              </a:rPr>
              <a:t>𝐷ℎ𝑠</a:t>
            </a:r>
            <a:r>
              <a:rPr sz="1950" spc="89" baseline="-14957" dirty="0">
                <a:latin typeface="DejaVu Serif"/>
                <a:cs typeface="DejaVu Serif"/>
              </a:rPr>
              <a:t> </a:t>
            </a:r>
            <a:r>
              <a:rPr sz="1800" spc="-65" dirty="0">
                <a:latin typeface="DejaVu Serif"/>
                <a:cs typeface="DejaVu Serif"/>
              </a:rPr>
              <a:t>·</a:t>
            </a:r>
            <a:r>
              <a:rPr sz="1800" spc="-185" dirty="0">
                <a:latin typeface="DejaVu Serif"/>
                <a:cs typeface="DejaVu Serif"/>
              </a:rPr>
              <a:t> </a:t>
            </a:r>
            <a:r>
              <a:rPr sz="1800" spc="-15" dirty="0">
                <a:latin typeface="DejaVu Serif"/>
                <a:cs typeface="DejaVu Serif"/>
              </a:rPr>
              <a:t>𝜋</a:t>
            </a:r>
            <a:r>
              <a:rPr sz="1800" spc="-150" dirty="0">
                <a:latin typeface="DejaVu Serif"/>
                <a:cs typeface="DejaVu Serif"/>
              </a:rPr>
              <a:t> </a:t>
            </a:r>
            <a:r>
              <a:rPr sz="1800" spc="-65" dirty="0">
                <a:latin typeface="DejaVu Serif"/>
                <a:cs typeface="DejaVu Serif"/>
              </a:rPr>
              <a:t>·</a:t>
            </a:r>
            <a:r>
              <a:rPr sz="1800" spc="-180" dirty="0">
                <a:latin typeface="DejaVu Serif"/>
                <a:cs typeface="DejaVu Serif"/>
              </a:rPr>
              <a:t> </a:t>
            </a:r>
            <a:r>
              <a:rPr sz="1800" spc="-110" dirty="0">
                <a:latin typeface="DejaVu Serif"/>
                <a:cs typeface="DejaVu Serif"/>
              </a:rPr>
              <a:t>𝑟</a:t>
            </a:r>
            <a:r>
              <a:rPr sz="1950" spc="-165" baseline="27777" dirty="0">
                <a:latin typeface="DejaVu Serif"/>
                <a:cs typeface="DejaVu Serif"/>
              </a:rPr>
              <a:t>2</a:t>
            </a:r>
            <a:endParaRPr sz="1950" baseline="27777">
              <a:latin typeface="DejaVu Serif"/>
              <a:cs typeface="DejaVu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15228" y="2533650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>
                <a:moveTo>
                  <a:pt x="0" y="0"/>
                </a:moveTo>
                <a:lnTo>
                  <a:pt x="196596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174360" y="2184653"/>
            <a:ext cx="1046480" cy="473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764"/>
              </a:lnSpc>
              <a:spcBef>
                <a:spcPts val="100"/>
              </a:spcBef>
            </a:pPr>
            <a:r>
              <a:rPr sz="1800" spc="710" dirty="0">
                <a:latin typeface="DejaVu Serif"/>
                <a:cs typeface="DejaVu Serif"/>
              </a:rPr>
              <a:t>𝑚</a:t>
            </a:r>
            <a:endParaRPr sz="1800">
              <a:latin typeface="DejaVu Serif"/>
              <a:cs typeface="DejaVu Serif"/>
            </a:endParaRPr>
          </a:p>
          <a:p>
            <a:pPr marL="12700">
              <a:lnSpc>
                <a:spcPts val="1764"/>
              </a:lnSpc>
            </a:pPr>
            <a:r>
              <a:rPr sz="1800" spc="-165" dirty="0">
                <a:latin typeface="DejaVu Serif"/>
                <a:cs typeface="DejaVu Serif"/>
              </a:rPr>
              <a:t>=</a:t>
            </a:r>
            <a:r>
              <a:rPr sz="1800" spc="-90" dirty="0">
                <a:latin typeface="DejaVu Serif"/>
                <a:cs typeface="DejaVu Serif"/>
              </a:rPr>
              <a:t> </a:t>
            </a:r>
            <a:r>
              <a:rPr sz="1800" spc="-165" dirty="0">
                <a:latin typeface="DejaVu Serif"/>
                <a:cs typeface="DejaVu Serif"/>
              </a:rPr>
              <a:t>19.77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46089" y="2510790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15" dirty="0">
                <a:latin typeface="DejaVu Serif"/>
                <a:cs typeface="DejaVu Serif"/>
              </a:rPr>
              <a:t>𝑠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3560089"/>
            <a:ext cx="9143999" cy="5562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3587496"/>
            <a:ext cx="9144000" cy="4541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3587470"/>
            <a:ext cx="9144000" cy="454025"/>
          </a:xfrm>
          <a:custGeom>
            <a:avLst/>
            <a:gdLst/>
            <a:ahLst/>
            <a:cxnLst/>
            <a:rect l="l" t="t" r="r" b="b"/>
            <a:pathLst>
              <a:path w="9144000" h="454025">
                <a:moveTo>
                  <a:pt x="0" y="453542"/>
                </a:moveTo>
                <a:lnTo>
                  <a:pt x="9144000" y="453542"/>
                </a:lnTo>
                <a:lnTo>
                  <a:pt x="9144000" y="0"/>
                </a:lnTo>
                <a:lnTo>
                  <a:pt x="0" y="0"/>
                </a:lnTo>
                <a:lnTo>
                  <a:pt x="0" y="453542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3582796"/>
            <a:ext cx="0" cy="471170"/>
          </a:xfrm>
          <a:custGeom>
            <a:avLst/>
            <a:gdLst/>
            <a:ahLst/>
            <a:cxnLst/>
            <a:rect l="l" t="t" r="r" b="b"/>
            <a:pathLst>
              <a:path h="471170">
                <a:moveTo>
                  <a:pt x="0" y="0"/>
                </a:moveTo>
                <a:lnTo>
                  <a:pt x="0" y="470915"/>
                </a:lnTo>
              </a:path>
            </a:pathLst>
          </a:custGeom>
          <a:ln w="9525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44000" y="3582796"/>
            <a:ext cx="0" cy="471170"/>
          </a:xfrm>
          <a:custGeom>
            <a:avLst/>
            <a:gdLst/>
            <a:ahLst/>
            <a:cxnLst/>
            <a:rect l="l" t="t" r="r" b="b"/>
            <a:pathLst>
              <a:path h="471170">
                <a:moveTo>
                  <a:pt x="0" y="0"/>
                </a:moveTo>
                <a:lnTo>
                  <a:pt x="0" y="470915"/>
                </a:lnTo>
              </a:path>
            </a:pathLst>
          </a:custGeom>
          <a:ln w="9525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358749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525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4028313"/>
            <a:ext cx="9144000" cy="25400"/>
          </a:xfrm>
          <a:custGeom>
            <a:avLst/>
            <a:gdLst/>
            <a:ahLst/>
            <a:cxnLst/>
            <a:rect l="l" t="t" r="r" b="b"/>
            <a:pathLst>
              <a:path w="9144000" h="25400">
                <a:moveTo>
                  <a:pt x="0" y="25400"/>
                </a:moveTo>
                <a:lnTo>
                  <a:pt x="9144000" y="25400"/>
                </a:lnTo>
                <a:lnTo>
                  <a:pt x="9144000" y="0"/>
                </a:lnTo>
                <a:lnTo>
                  <a:pt x="0" y="0"/>
                </a:lnTo>
                <a:lnTo>
                  <a:pt x="0" y="25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397888" y="3615308"/>
            <a:ext cx="6349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Estimation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velocity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CanSat </a:t>
            </a:r>
            <a:r>
              <a:rPr sz="1800" b="1" spc="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deployed</a:t>
            </a:r>
            <a:r>
              <a:rPr sz="1800" b="1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parachute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06266" y="5068315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65" dirty="0">
                <a:latin typeface="DejaVu Serif"/>
                <a:cs typeface="DejaVu Serif"/>
              </a:rPr>
              <a:t>2</a:t>
            </a:r>
            <a:endParaRPr sz="1300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282822" y="4960111"/>
            <a:ext cx="487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sz="1800" spc="-170" dirty="0">
                <a:latin typeface="DejaVu Serif"/>
                <a:cs typeface="DejaVu Serif"/>
              </a:rPr>
              <a:t>𝑣	</a:t>
            </a:r>
            <a:r>
              <a:rPr sz="1800" spc="-165" dirty="0">
                <a:latin typeface="DejaVu Serif"/>
                <a:cs typeface="DejaVu Serif"/>
              </a:rPr>
              <a:t>=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826128" y="4756784"/>
            <a:ext cx="1221740" cy="762635"/>
          </a:xfrm>
          <a:custGeom>
            <a:avLst/>
            <a:gdLst/>
            <a:ahLst/>
            <a:cxnLst/>
            <a:rect l="l" t="t" r="r" b="b"/>
            <a:pathLst>
              <a:path w="1221739" h="762635">
                <a:moveTo>
                  <a:pt x="49866" y="631062"/>
                </a:moveTo>
                <a:lnTo>
                  <a:pt x="25400" y="631062"/>
                </a:lnTo>
                <a:lnTo>
                  <a:pt x="96647" y="762126"/>
                </a:lnTo>
                <a:lnTo>
                  <a:pt x="107061" y="762126"/>
                </a:lnTo>
                <a:lnTo>
                  <a:pt x="109978" y="718438"/>
                </a:lnTo>
                <a:lnTo>
                  <a:pt x="97028" y="718438"/>
                </a:lnTo>
                <a:lnTo>
                  <a:pt x="49866" y="631062"/>
                </a:lnTo>
                <a:close/>
              </a:path>
              <a:path w="1221739" h="762635">
                <a:moveTo>
                  <a:pt x="179197" y="0"/>
                </a:moveTo>
                <a:lnTo>
                  <a:pt x="144399" y="0"/>
                </a:lnTo>
                <a:lnTo>
                  <a:pt x="97028" y="718438"/>
                </a:lnTo>
                <a:lnTo>
                  <a:pt x="109978" y="718438"/>
                </a:lnTo>
                <a:lnTo>
                  <a:pt x="156972" y="14858"/>
                </a:lnTo>
                <a:lnTo>
                  <a:pt x="1221359" y="14858"/>
                </a:lnTo>
                <a:lnTo>
                  <a:pt x="1221359" y="126"/>
                </a:lnTo>
                <a:lnTo>
                  <a:pt x="179197" y="126"/>
                </a:lnTo>
                <a:close/>
              </a:path>
              <a:path w="1221739" h="762635">
                <a:moveTo>
                  <a:pt x="40132" y="613028"/>
                </a:moveTo>
                <a:lnTo>
                  <a:pt x="0" y="634364"/>
                </a:lnTo>
                <a:lnTo>
                  <a:pt x="4318" y="642238"/>
                </a:lnTo>
                <a:lnTo>
                  <a:pt x="25400" y="631062"/>
                </a:lnTo>
                <a:lnTo>
                  <a:pt x="49866" y="631062"/>
                </a:lnTo>
                <a:lnTo>
                  <a:pt x="40132" y="613028"/>
                </a:lnTo>
                <a:close/>
              </a:path>
              <a:path w="1221739" h="762635">
                <a:moveTo>
                  <a:pt x="1221359" y="14858"/>
                </a:moveTo>
                <a:lnTo>
                  <a:pt x="171323" y="14858"/>
                </a:lnTo>
                <a:lnTo>
                  <a:pt x="171323" y="15366"/>
                </a:lnTo>
                <a:lnTo>
                  <a:pt x="1221359" y="15366"/>
                </a:lnTo>
                <a:lnTo>
                  <a:pt x="1221359" y="148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97452" y="5134864"/>
            <a:ext cx="1050290" cy="0"/>
          </a:xfrm>
          <a:custGeom>
            <a:avLst/>
            <a:gdLst/>
            <a:ahLst/>
            <a:cxnLst/>
            <a:rect l="l" t="t" r="r" b="b"/>
            <a:pathLst>
              <a:path w="1050289">
                <a:moveTo>
                  <a:pt x="0" y="0"/>
                </a:moveTo>
                <a:lnTo>
                  <a:pt x="1050036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058539" y="4786376"/>
            <a:ext cx="924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DejaVu Serif"/>
                <a:cs typeface="DejaVu Serif"/>
              </a:rPr>
              <a:t>2 </a:t>
            </a:r>
            <a:r>
              <a:rPr sz="1800" spc="-65" dirty="0">
                <a:latin typeface="DejaVu Serif"/>
                <a:cs typeface="DejaVu Serif"/>
              </a:rPr>
              <a:t>· </a:t>
            </a:r>
            <a:r>
              <a:rPr sz="1800" spc="180" dirty="0">
                <a:latin typeface="DejaVu Serif"/>
                <a:cs typeface="DejaVu Serif"/>
              </a:rPr>
              <a:t>𝑚</a:t>
            </a:r>
            <a:r>
              <a:rPr sz="1950" spc="270" baseline="-14957" dirty="0">
                <a:latin typeface="DejaVu Serif"/>
                <a:cs typeface="DejaVu Serif"/>
              </a:rPr>
              <a:t>2</a:t>
            </a:r>
            <a:r>
              <a:rPr sz="1950" spc="-382" baseline="-14957" dirty="0">
                <a:latin typeface="DejaVu Serif"/>
                <a:cs typeface="DejaVu Serif"/>
              </a:rPr>
              <a:t> </a:t>
            </a:r>
            <a:r>
              <a:rPr sz="1800" spc="-65" dirty="0">
                <a:latin typeface="DejaVu Serif"/>
                <a:cs typeface="DejaVu Serif"/>
              </a:rPr>
              <a:t>· </a:t>
            </a:r>
            <a:r>
              <a:rPr sz="1800" spc="20" dirty="0">
                <a:latin typeface="DejaVu Serif"/>
                <a:cs typeface="DejaVu Serif"/>
              </a:rPr>
              <a:t>𝑔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985386" y="5112511"/>
            <a:ext cx="1062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DejaVu Serif"/>
                <a:cs typeface="DejaVu Serif"/>
              </a:rPr>
              <a:t>𝜌 · </a:t>
            </a:r>
            <a:r>
              <a:rPr sz="1800" spc="30" dirty="0">
                <a:latin typeface="DejaVu Serif"/>
                <a:cs typeface="DejaVu Serif"/>
              </a:rPr>
              <a:t>𝐶</a:t>
            </a:r>
            <a:r>
              <a:rPr sz="1950" spc="44" baseline="-14957" dirty="0">
                <a:latin typeface="DejaVu Serif"/>
                <a:cs typeface="DejaVu Serif"/>
              </a:rPr>
              <a:t>𝐷𝑝 </a:t>
            </a:r>
            <a:r>
              <a:rPr sz="1800" spc="-65" dirty="0">
                <a:latin typeface="DejaVu Serif"/>
                <a:cs typeface="DejaVu Serif"/>
              </a:rPr>
              <a:t>·</a:t>
            </a:r>
            <a:r>
              <a:rPr sz="1800" spc="-430" dirty="0">
                <a:latin typeface="DejaVu Serif"/>
                <a:cs typeface="DejaVu Serif"/>
              </a:rPr>
              <a:t> </a:t>
            </a:r>
            <a:r>
              <a:rPr sz="1800" spc="-85" dirty="0">
                <a:latin typeface="DejaVu Serif"/>
                <a:cs typeface="DejaVu Serif"/>
              </a:rPr>
              <a:t>𝑆</a:t>
            </a:r>
            <a:r>
              <a:rPr sz="1950" spc="-127" baseline="-14957" dirty="0">
                <a:latin typeface="DejaVu Serif"/>
                <a:cs typeface="DejaVu Serif"/>
              </a:rPr>
              <a:t>𝑝</a:t>
            </a:r>
            <a:endParaRPr sz="1950" baseline="-14957">
              <a:latin typeface="DejaVu Serif"/>
              <a:cs typeface="DejaVu Serif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509259" y="5134864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>
                <a:moveTo>
                  <a:pt x="0" y="0"/>
                </a:moveTo>
                <a:lnTo>
                  <a:pt x="196596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098160" y="4786376"/>
            <a:ext cx="616585" cy="473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764"/>
              </a:lnSpc>
              <a:spcBef>
                <a:spcPts val="100"/>
              </a:spcBef>
            </a:pPr>
            <a:r>
              <a:rPr sz="1800" spc="710" dirty="0">
                <a:latin typeface="DejaVu Serif"/>
                <a:cs typeface="DejaVu Serif"/>
              </a:rPr>
              <a:t>𝑚</a:t>
            </a:r>
            <a:endParaRPr sz="1800">
              <a:latin typeface="DejaVu Serif"/>
              <a:cs typeface="DejaVu Serif"/>
            </a:endParaRPr>
          </a:p>
          <a:p>
            <a:pPr marL="12700">
              <a:lnSpc>
                <a:spcPts val="1764"/>
              </a:lnSpc>
            </a:pPr>
            <a:r>
              <a:rPr sz="1800" spc="-165" dirty="0">
                <a:latin typeface="DejaVu Serif"/>
                <a:cs typeface="DejaVu Serif"/>
              </a:rPr>
              <a:t>=</a:t>
            </a:r>
            <a:r>
              <a:rPr sz="1800" spc="-95" dirty="0">
                <a:latin typeface="DejaVu Serif"/>
                <a:cs typeface="DejaVu Serif"/>
              </a:rPr>
              <a:t> </a:t>
            </a:r>
            <a:r>
              <a:rPr sz="1800" spc="-150" dirty="0">
                <a:latin typeface="DejaVu Serif"/>
                <a:cs typeface="DejaVu Serif"/>
              </a:rPr>
              <a:t>5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540121" y="5112511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15" dirty="0">
                <a:latin typeface="DejaVu Serif"/>
                <a:cs typeface="DejaVu Serif"/>
              </a:rPr>
              <a:t>𝑠</a:t>
            </a:r>
            <a:endParaRPr sz="1800">
              <a:latin typeface="DejaVu Serif"/>
              <a:cs typeface="DejaVu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187196" y="4191000"/>
            <a:ext cx="890016" cy="21076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58723" y="1825751"/>
            <a:ext cx="2346960" cy="14127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39</a:t>
            </a:fld>
            <a:endParaRPr spc="-5" dirty="0"/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433831" y="6544252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15119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10" dirty="0"/>
              <a:t>c</a:t>
            </a:r>
            <a:r>
              <a:rPr dirty="0"/>
              <a:t>ron</a:t>
            </a:r>
            <a:r>
              <a:rPr spc="-35" dirty="0"/>
              <a:t>y</a:t>
            </a:r>
            <a:r>
              <a:rPr dirty="0"/>
              <a:t>ms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499602" y="6504323"/>
            <a:ext cx="12128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4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7340" y="6520173"/>
            <a:ext cx="16878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Iuliu Ardelean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(IA)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15290" y="1090930"/>
          <a:ext cx="3657600" cy="5085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165"/>
                <a:gridCol w="2845435"/>
              </a:tblGrid>
              <a:tr h="25907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HS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Heat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CDH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Communications and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Handling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EPS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Electrical Power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Subsystem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FSW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Flight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Software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GCS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Ground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Control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Station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Mechanical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Subsystem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Sensors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Subsystem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DCS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Descent Control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Subsystem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Chief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Engineer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PM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Manager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I&amp;T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Integration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Testing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CONOPS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Concept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Operations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GUI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Graphical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User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Interface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IDE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Integrated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Development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Environment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RTC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Real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Clock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I2C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Inter-Integrated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Circuit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SPI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Serial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Peripheral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Interface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ADC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Analog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Digital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Converter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EEPROM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10604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Electrically Erasable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Programmable Read-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only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memory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058409" y="4977129"/>
          <a:ext cx="3657600" cy="1035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165"/>
                <a:gridCol w="2845435"/>
              </a:tblGrid>
              <a:tr h="2584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Analysis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I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Inspection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Testing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Demonstration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58409" y="1098550"/>
          <a:ext cx="3657600" cy="12934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165"/>
                <a:gridCol w="2845435"/>
              </a:tblGrid>
              <a:tr h="2584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TBC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To be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confirmed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TBD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To be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determined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RE#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Top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Level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Requirement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System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Level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SSL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Subsystem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Level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3613" y="131784"/>
            <a:ext cx="769620" cy="353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592961" y="2597276"/>
            <a:ext cx="59582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Mechanical Subsystem</a:t>
            </a:r>
            <a:r>
              <a:rPr sz="3200" spc="-75" dirty="0"/>
              <a:t> </a:t>
            </a:r>
            <a:r>
              <a:rPr sz="3200" dirty="0"/>
              <a:t>Design</a:t>
            </a:r>
            <a:endParaRPr sz="320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40</a:t>
            </a:fld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2153539" y="3582416"/>
            <a:ext cx="50215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Presenter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Lawrence Allegranza </a:t>
            </a:r>
            <a:r>
              <a:rPr sz="2400" b="1" spc="-5" dirty="0">
                <a:latin typeface="Arial"/>
                <a:cs typeface="Arial"/>
              </a:rPr>
              <a:t>France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(LAF)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8202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Mechanical </a:t>
            </a:r>
            <a:r>
              <a:rPr spc="-10" dirty="0"/>
              <a:t>Subsystem</a:t>
            </a:r>
            <a:r>
              <a:rPr spc="25" dirty="0"/>
              <a:t> </a:t>
            </a:r>
            <a:r>
              <a:rPr dirty="0"/>
              <a:t>Overview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600" y="1053083"/>
            <a:ext cx="4631690" cy="5256530"/>
          </a:xfrm>
          <a:custGeom>
            <a:avLst/>
            <a:gdLst/>
            <a:ahLst/>
            <a:cxnLst/>
            <a:rect l="l" t="t" r="r" b="b"/>
            <a:pathLst>
              <a:path w="4631690" h="5256530">
                <a:moveTo>
                  <a:pt x="0" y="5256276"/>
                </a:moveTo>
                <a:lnTo>
                  <a:pt x="4631436" y="5256276"/>
                </a:lnTo>
                <a:lnTo>
                  <a:pt x="4631436" y="0"/>
                </a:lnTo>
                <a:lnTo>
                  <a:pt x="0" y="0"/>
                </a:lnTo>
                <a:lnTo>
                  <a:pt x="0" y="5256276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31664" y="1063752"/>
            <a:ext cx="4032885" cy="2581910"/>
          </a:xfrm>
          <a:custGeom>
            <a:avLst/>
            <a:gdLst/>
            <a:ahLst/>
            <a:cxnLst/>
            <a:rect l="l" t="t" r="r" b="b"/>
            <a:pathLst>
              <a:path w="4032884" h="2581910">
                <a:moveTo>
                  <a:pt x="0" y="2581656"/>
                </a:moveTo>
                <a:lnTo>
                  <a:pt x="4032503" y="2581656"/>
                </a:lnTo>
                <a:lnTo>
                  <a:pt x="4032503" y="0"/>
                </a:lnTo>
                <a:lnTo>
                  <a:pt x="0" y="0"/>
                </a:lnTo>
                <a:lnTo>
                  <a:pt x="0" y="2581656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94302" y="3847425"/>
            <a:ext cx="1060005" cy="23826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91639" y="1772412"/>
            <a:ext cx="1459991" cy="36621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96255" y="3672840"/>
            <a:ext cx="941831" cy="24978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84064" y="1412747"/>
            <a:ext cx="932688" cy="22143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8600" y="1053083"/>
            <a:ext cx="4631690" cy="5256530"/>
          </a:xfrm>
          <a:custGeom>
            <a:avLst/>
            <a:gdLst/>
            <a:ahLst/>
            <a:cxnLst/>
            <a:rect l="l" t="t" r="r" b="b"/>
            <a:pathLst>
              <a:path w="4631690" h="5256530">
                <a:moveTo>
                  <a:pt x="0" y="5256276"/>
                </a:moveTo>
                <a:lnTo>
                  <a:pt x="4631436" y="5256276"/>
                </a:lnTo>
                <a:lnTo>
                  <a:pt x="4631436" y="0"/>
                </a:lnTo>
                <a:lnTo>
                  <a:pt x="0" y="0"/>
                </a:lnTo>
                <a:lnTo>
                  <a:pt x="0" y="5256276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30200" y="1092453"/>
            <a:ext cx="17932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Key </a:t>
            </a:r>
            <a:r>
              <a:rPr sz="12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Aspects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&amp;</a:t>
            </a:r>
            <a:r>
              <a:rPr sz="12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Materials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33877" y="1760854"/>
            <a:ext cx="539115" cy="209550"/>
          </a:xfrm>
          <a:custGeom>
            <a:avLst/>
            <a:gdLst/>
            <a:ahLst/>
            <a:cxnLst/>
            <a:rect l="l" t="t" r="r" b="b"/>
            <a:pathLst>
              <a:path w="539114" h="209550">
                <a:moveTo>
                  <a:pt x="88011" y="94107"/>
                </a:moveTo>
                <a:lnTo>
                  <a:pt x="79883" y="94615"/>
                </a:lnTo>
                <a:lnTo>
                  <a:pt x="0" y="183261"/>
                </a:lnTo>
                <a:lnTo>
                  <a:pt x="116459" y="209169"/>
                </a:lnTo>
                <a:lnTo>
                  <a:pt x="123317" y="204724"/>
                </a:lnTo>
                <a:lnTo>
                  <a:pt x="124968" y="197739"/>
                </a:lnTo>
                <a:lnTo>
                  <a:pt x="126492" y="190754"/>
                </a:lnTo>
                <a:lnTo>
                  <a:pt x="124516" y="187706"/>
                </a:lnTo>
                <a:lnTo>
                  <a:pt x="28321" y="187706"/>
                </a:lnTo>
                <a:lnTo>
                  <a:pt x="20447" y="163068"/>
                </a:lnTo>
                <a:lnTo>
                  <a:pt x="66118" y="148480"/>
                </a:lnTo>
                <a:lnTo>
                  <a:pt x="99060" y="111887"/>
                </a:lnTo>
                <a:lnTo>
                  <a:pt x="98679" y="103759"/>
                </a:lnTo>
                <a:lnTo>
                  <a:pt x="88011" y="94107"/>
                </a:lnTo>
                <a:close/>
              </a:path>
              <a:path w="539114" h="209550">
                <a:moveTo>
                  <a:pt x="66118" y="148480"/>
                </a:moveTo>
                <a:lnTo>
                  <a:pt x="20447" y="163068"/>
                </a:lnTo>
                <a:lnTo>
                  <a:pt x="28321" y="187706"/>
                </a:lnTo>
                <a:lnTo>
                  <a:pt x="39454" y="184150"/>
                </a:lnTo>
                <a:lnTo>
                  <a:pt x="34036" y="184150"/>
                </a:lnTo>
                <a:lnTo>
                  <a:pt x="27305" y="162814"/>
                </a:lnTo>
                <a:lnTo>
                  <a:pt x="53226" y="162814"/>
                </a:lnTo>
                <a:lnTo>
                  <a:pt x="66118" y="148480"/>
                </a:lnTo>
                <a:close/>
              </a:path>
              <a:path w="539114" h="209550">
                <a:moveTo>
                  <a:pt x="73806" y="173177"/>
                </a:moveTo>
                <a:lnTo>
                  <a:pt x="28321" y="187706"/>
                </a:lnTo>
                <a:lnTo>
                  <a:pt x="124516" y="187706"/>
                </a:lnTo>
                <a:lnTo>
                  <a:pt x="122047" y="183896"/>
                </a:lnTo>
                <a:lnTo>
                  <a:pt x="73806" y="173177"/>
                </a:lnTo>
                <a:close/>
              </a:path>
              <a:path w="539114" h="209550">
                <a:moveTo>
                  <a:pt x="27305" y="162814"/>
                </a:moveTo>
                <a:lnTo>
                  <a:pt x="34036" y="184150"/>
                </a:lnTo>
                <a:lnTo>
                  <a:pt x="48897" y="167626"/>
                </a:lnTo>
                <a:lnTo>
                  <a:pt x="27305" y="162814"/>
                </a:lnTo>
                <a:close/>
              </a:path>
              <a:path w="539114" h="209550">
                <a:moveTo>
                  <a:pt x="48897" y="167626"/>
                </a:moveTo>
                <a:lnTo>
                  <a:pt x="34036" y="184150"/>
                </a:lnTo>
                <a:lnTo>
                  <a:pt x="39454" y="184150"/>
                </a:lnTo>
                <a:lnTo>
                  <a:pt x="73806" y="173177"/>
                </a:lnTo>
                <a:lnTo>
                  <a:pt x="48897" y="167626"/>
                </a:lnTo>
                <a:close/>
              </a:path>
              <a:path w="539114" h="209550">
                <a:moveTo>
                  <a:pt x="530987" y="0"/>
                </a:moveTo>
                <a:lnTo>
                  <a:pt x="66118" y="148480"/>
                </a:lnTo>
                <a:lnTo>
                  <a:pt x="48897" y="167626"/>
                </a:lnTo>
                <a:lnTo>
                  <a:pt x="73806" y="173177"/>
                </a:lnTo>
                <a:lnTo>
                  <a:pt x="538861" y="24637"/>
                </a:lnTo>
                <a:lnTo>
                  <a:pt x="530987" y="0"/>
                </a:lnTo>
                <a:close/>
              </a:path>
              <a:path w="539114" h="209550">
                <a:moveTo>
                  <a:pt x="53226" y="162814"/>
                </a:moveTo>
                <a:lnTo>
                  <a:pt x="27305" y="162814"/>
                </a:lnTo>
                <a:lnTo>
                  <a:pt x="48897" y="167626"/>
                </a:lnTo>
                <a:lnTo>
                  <a:pt x="53226" y="16281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447415" y="1668526"/>
            <a:ext cx="12439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Nylon </a:t>
            </a:r>
            <a:r>
              <a:rPr sz="1200" dirty="0">
                <a:latin typeface="Arial"/>
                <a:cs typeface="Arial"/>
              </a:rPr>
              <a:t>Heat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Shield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73857" y="3662807"/>
            <a:ext cx="539115" cy="209550"/>
          </a:xfrm>
          <a:custGeom>
            <a:avLst/>
            <a:gdLst/>
            <a:ahLst/>
            <a:cxnLst/>
            <a:rect l="l" t="t" r="r" b="b"/>
            <a:pathLst>
              <a:path w="539114" h="209550">
                <a:moveTo>
                  <a:pt x="88011" y="94107"/>
                </a:moveTo>
                <a:lnTo>
                  <a:pt x="79883" y="94615"/>
                </a:lnTo>
                <a:lnTo>
                  <a:pt x="0" y="183261"/>
                </a:lnTo>
                <a:lnTo>
                  <a:pt x="116459" y="209169"/>
                </a:lnTo>
                <a:lnTo>
                  <a:pt x="123317" y="204724"/>
                </a:lnTo>
                <a:lnTo>
                  <a:pt x="124968" y="197739"/>
                </a:lnTo>
                <a:lnTo>
                  <a:pt x="126492" y="190754"/>
                </a:lnTo>
                <a:lnTo>
                  <a:pt x="124516" y="187706"/>
                </a:lnTo>
                <a:lnTo>
                  <a:pt x="28321" y="187706"/>
                </a:lnTo>
                <a:lnTo>
                  <a:pt x="20447" y="163068"/>
                </a:lnTo>
                <a:lnTo>
                  <a:pt x="66118" y="148480"/>
                </a:lnTo>
                <a:lnTo>
                  <a:pt x="99060" y="111887"/>
                </a:lnTo>
                <a:lnTo>
                  <a:pt x="98679" y="103759"/>
                </a:lnTo>
                <a:lnTo>
                  <a:pt x="88011" y="94107"/>
                </a:lnTo>
                <a:close/>
              </a:path>
              <a:path w="539114" h="209550">
                <a:moveTo>
                  <a:pt x="66118" y="148480"/>
                </a:moveTo>
                <a:lnTo>
                  <a:pt x="20447" y="163068"/>
                </a:lnTo>
                <a:lnTo>
                  <a:pt x="28321" y="187706"/>
                </a:lnTo>
                <a:lnTo>
                  <a:pt x="39454" y="184150"/>
                </a:lnTo>
                <a:lnTo>
                  <a:pt x="34036" y="184150"/>
                </a:lnTo>
                <a:lnTo>
                  <a:pt x="27305" y="162814"/>
                </a:lnTo>
                <a:lnTo>
                  <a:pt x="53226" y="162814"/>
                </a:lnTo>
                <a:lnTo>
                  <a:pt x="66118" y="148480"/>
                </a:lnTo>
                <a:close/>
              </a:path>
              <a:path w="539114" h="209550">
                <a:moveTo>
                  <a:pt x="73806" y="173177"/>
                </a:moveTo>
                <a:lnTo>
                  <a:pt x="28321" y="187706"/>
                </a:lnTo>
                <a:lnTo>
                  <a:pt x="124516" y="187706"/>
                </a:lnTo>
                <a:lnTo>
                  <a:pt x="122047" y="183896"/>
                </a:lnTo>
                <a:lnTo>
                  <a:pt x="73806" y="173177"/>
                </a:lnTo>
                <a:close/>
              </a:path>
              <a:path w="539114" h="209550">
                <a:moveTo>
                  <a:pt x="27305" y="162814"/>
                </a:moveTo>
                <a:lnTo>
                  <a:pt x="34036" y="184150"/>
                </a:lnTo>
                <a:lnTo>
                  <a:pt x="48897" y="167626"/>
                </a:lnTo>
                <a:lnTo>
                  <a:pt x="27305" y="162814"/>
                </a:lnTo>
                <a:close/>
              </a:path>
              <a:path w="539114" h="209550">
                <a:moveTo>
                  <a:pt x="48897" y="167626"/>
                </a:moveTo>
                <a:lnTo>
                  <a:pt x="34036" y="184150"/>
                </a:lnTo>
                <a:lnTo>
                  <a:pt x="39454" y="184150"/>
                </a:lnTo>
                <a:lnTo>
                  <a:pt x="73806" y="173177"/>
                </a:lnTo>
                <a:lnTo>
                  <a:pt x="48897" y="167626"/>
                </a:lnTo>
                <a:close/>
              </a:path>
              <a:path w="539114" h="209550">
                <a:moveTo>
                  <a:pt x="530987" y="0"/>
                </a:moveTo>
                <a:lnTo>
                  <a:pt x="66118" y="148480"/>
                </a:lnTo>
                <a:lnTo>
                  <a:pt x="48897" y="167626"/>
                </a:lnTo>
                <a:lnTo>
                  <a:pt x="73806" y="173177"/>
                </a:lnTo>
                <a:lnTo>
                  <a:pt x="538861" y="24638"/>
                </a:lnTo>
                <a:lnTo>
                  <a:pt x="530987" y="0"/>
                </a:lnTo>
                <a:close/>
              </a:path>
              <a:path w="539114" h="209550">
                <a:moveTo>
                  <a:pt x="53226" y="162814"/>
                </a:moveTo>
                <a:lnTo>
                  <a:pt x="27305" y="162814"/>
                </a:lnTo>
                <a:lnTo>
                  <a:pt x="48897" y="167626"/>
                </a:lnTo>
                <a:lnTo>
                  <a:pt x="53226" y="16281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67177" y="2469514"/>
            <a:ext cx="539115" cy="209550"/>
          </a:xfrm>
          <a:custGeom>
            <a:avLst/>
            <a:gdLst/>
            <a:ahLst/>
            <a:cxnLst/>
            <a:rect l="l" t="t" r="r" b="b"/>
            <a:pathLst>
              <a:path w="539114" h="209550">
                <a:moveTo>
                  <a:pt x="88011" y="94107"/>
                </a:moveTo>
                <a:lnTo>
                  <a:pt x="79883" y="94614"/>
                </a:lnTo>
                <a:lnTo>
                  <a:pt x="0" y="183261"/>
                </a:lnTo>
                <a:lnTo>
                  <a:pt x="116459" y="209169"/>
                </a:lnTo>
                <a:lnTo>
                  <a:pt x="123317" y="204724"/>
                </a:lnTo>
                <a:lnTo>
                  <a:pt x="124968" y="197738"/>
                </a:lnTo>
                <a:lnTo>
                  <a:pt x="126492" y="190754"/>
                </a:lnTo>
                <a:lnTo>
                  <a:pt x="124516" y="187706"/>
                </a:lnTo>
                <a:lnTo>
                  <a:pt x="28321" y="187706"/>
                </a:lnTo>
                <a:lnTo>
                  <a:pt x="20447" y="163068"/>
                </a:lnTo>
                <a:lnTo>
                  <a:pt x="66118" y="148480"/>
                </a:lnTo>
                <a:lnTo>
                  <a:pt x="99060" y="111887"/>
                </a:lnTo>
                <a:lnTo>
                  <a:pt x="98679" y="103759"/>
                </a:lnTo>
                <a:lnTo>
                  <a:pt x="88011" y="94107"/>
                </a:lnTo>
                <a:close/>
              </a:path>
              <a:path w="539114" h="209550">
                <a:moveTo>
                  <a:pt x="66118" y="148480"/>
                </a:moveTo>
                <a:lnTo>
                  <a:pt x="20447" y="163068"/>
                </a:lnTo>
                <a:lnTo>
                  <a:pt x="28321" y="187706"/>
                </a:lnTo>
                <a:lnTo>
                  <a:pt x="39454" y="184150"/>
                </a:lnTo>
                <a:lnTo>
                  <a:pt x="34036" y="184150"/>
                </a:lnTo>
                <a:lnTo>
                  <a:pt x="27305" y="162813"/>
                </a:lnTo>
                <a:lnTo>
                  <a:pt x="53226" y="162813"/>
                </a:lnTo>
                <a:lnTo>
                  <a:pt x="66118" y="148480"/>
                </a:lnTo>
                <a:close/>
              </a:path>
              <a:path w="539114" h="209550">
                <a:moveTo>
                  <a:pt x="73806" y="173177"/>
                </a:moveTo>
                <a:lnTo>
                  <a:pt x="28321" y="187706"/>
                </a:lnTo>
                <a:lnTo>
                  <a:pt x="124516" y="187706"/>
                </a:lnTo>
                <a:lnTo>
                  <a:pt x="122047" y="183896"/>
                </a:lnTo>
                <a:lnTo>
                  <a:pt x="73806" y="173177"/>
                </a:lnTo>
                <a:close/>
              </a:path>
              <a:path w="539114" h="209550">
                <a:moveTo>
                  <a:pt x="27305" y="162813"/>
                </a:moveTo>
                <a:lnTo>
                  <a:pt x="34036" y="184150"/>
                </a:lnTo>
                <a:lnTo>
                  <a:pt x="48897" y="167626"/>
                </a:lnTo>
                <a:lnTo>
                  <a:pt x="27305" y="162813"/>
                </a:lnTo>
                <a:close/>
              </a:path>
              <a:path w="539114" h="209550">
                <a:moveTo>
                  <a:pt x="48897" y="167626"/>
                </a:moveTo>
                <a:lnTo>
                  <a:pt x="34036" y="184150"/>
                </a:lnTo>
                <a:lnTo>
                  <a:pt x="39454" y="184150"/>
                </a:lnTo>
                <a:lnTo>
                  <a:pt x="73806" y="173177"/>
                </a:lnTo>
                <a:lnTo>
                  <a:pt x="48897" y="167626"/>
                </a:lnTo>
                <a:close/>
              </a:path>
              <a:path w="539114" h="209550">
                <a:moveTo>
                  <a:pt x="530987" y="0"/>
                </a:moveTo>
                <a:lnTo>
                  <a:pt x="66118" y="148480"/>
                </a:lnTo>
                <a:lnTo>
                  <a:pt x="48897" y="167626"/>
                </a:lnTo>
                <a:lnTo>
                  <a:pt x="73806" y="173177"/>
                </a:lnTo>
                <a:lnTo>
                  <a:pt x="538861" y="24637"/>
                </a:lnTo>
                <a:lnTo>
                  <a:pt x="530987" y="0"/>
                </a:lnTo>
                <a:close/>
              </a:path>
              <a:path w="539114" h="209550">
                <a:moveTo>
                  <a:pt x="53226" y="162813"/>
                </a:moveTo>
                <a:lnTo>
                  <a:pt x="27305" y="162813"/>
                </a:lnTo>
                <a:lnTo>
                  <a:pt x="48897" y="167626"/>
                </a:lnTo>
                <a:lnTo>
                  <a:pt x="53226" y="16281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179826" y="2377821"/>
            <a:ext cx="1454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Parachute Bay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(PLA)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35367" y="3059048"/>
            <a:ext cx="803275" cy="509270"/>
          </a:xfrm>
          <a:custGeom>
            <a:avLst/>
            <a:gdLst/>
            <a:ahLst/>
            <a:cxnLst/>
            <a:rect l="l" t="t" r="r" b="b"/>
            <a:pathLst>
              <a:path w="803275" h="509270">
                <a:moveTo>
                  <a:pt x="684669" y="479171"/>
                </a:moveTo>
                <a:lnTo>
                  <a:pt x="678700" y="484886"/>
                </a:lnTo>
                <a:lnTo>
                  <a:pt x="678573" y="491998"/>
                </a:lnTo>
                <a:lnTo>
                  <a:pt x="678319" y="499110"/>
                </a:lnTo>
                <a:lnTo>
                  <a:pt x="683907" y="505078"/>
                </a:lnTo>
                <a:lnTo>
                  <a:pt x="803160" y="508762"/>
                </a:lnTo>
                <a:lnTo>
                  <a:pt x="801758" y="506095"/>
                </a:lnTo>
                <a:lnTo>
                  <a:pt x="774585" y="506095"/>
                </a:lnTo>
                <a:lnTo>
                  <a:pt x="734007" y="480733"/>
                </a:lnTo>
                <a:lnTo>
                  <a:pt x="684669" y="479171"/>
                </a:lnTo>
                <a:close/>
              </a:path>
              <a:path w="803275" h="509270">
                <a:moveTo>
                  <a:pt x="734007" y="480733"/>
                </a:moveTo>
                <a:lnTo>
                  <a:pt x="774585" y="506095"/>
                </a:lnTo>
                <a:lnTo>
                  <a:pt x="777677" y="501141"/>
                </a:lnTo>
                <a:lnTo>
                  <a:pt x="769886" y="501141"/>
                </a:lnTo>
                <a:lnTo>
                  <a:pt x="759594" y="481528"/>
                </a:lnTo>
                <a:lnTo>
                  <a:pt x="734007" y="480733"/>
                </a:lnTo>
                <a:close/>
              </a:path>
              <a:path w="803275" h="509270">
                <a:moveTo>
                  <a:pt x="739787" y="400685"/>
                </a:moveTo>
                <a:lnTo>
                  <a:pt x="733437" y="403987"/>
                </a:lnTo>
                <a:lnTo>
                  <a:pt x="727214" y="407288"/>
                </a:lnTo>
                <a:lnTo>
                  <a:pt x="724674" y="415163"/>
                </a:lnTo>
                <a:lnTo>
                  <a:pt x="728103" y="421513"/>
                </a:lnTo>
                <a:lnTo>
                  <a:pt x="747612" y="458691"/>
                </a:lnTo>
                <a:lnTo>
                  <a:pt x="788301" y="484124"/>
                </a:lnTo>
                <a:lnTo>
                  <a:pt x="774585" y="506095"/>
                </a:lnTo>
                <a:lnTo>
                  <a:pt x="801758" y="506095"/>
                </a:lnTo>
                <a:lnTo>
                  <a:pt x="750963" y="409448"/>
                </a:lnTo>
                <a:lnTo>
                  <a:pt x="747661" y="403098"/>
                </a:lnTo>
                <a:lnTo>
                  <a:pt x="739787" y="400685"/>
                </a:lnTo>
                <a:close/>
              </a:path>
              <a:path w="803275" h="509270">
                <a:moveTo>
                  <a:pt x="759594" y="481528"/>
                </a:moveTo>
                <a:lnTo>
                  <a:pt x="769886" y="501141"/>
                </a:lnTo>
                <a:lnTo>
                  <a:pt x="781824" y="482218"/>
                </a:lnTo>
                <a:lnTo>
                  <a:pt x="759594" y="481528"/>
                </a:lnTo>
                <a:close/>
              </a:path>
              <a:path w="803275" h="509270">
                <a:moveTo>
                  <a:pt x="747612" y="458691"/>
                </a:moveTo>
                <a:lnTo>
                  <a:pt x="759594" y="481528"/>
                </a:lnTo>
                <a:lnTo>
                  <a:pt x="781824" y="482218"/>
                </a:lnTo>
                <a:lnTo>
                  <a:pt x="769886" y="501141"/>
                </a:lnTo>
                <a:lnTo>
                  <a:pt x="777677" y="501141"/>
                </a:lnTo>
                <a:lnTo>
                  <a:pt x="788301" y="484124"/>
                </a:lnTo>
                <a:lnTo>
                  <a:pt x="747612" y="458691"/>
                </a:lnTo>
                <a:close/>
              </a:path>
              <a:path w="803275" h="509270">
                <a:moveTo>
                  <a:pt x="13741" y="0"/>
                </a:moveTo>
                <a:lnTo>
                  <a:pt x="0" y="21971"/>
                </a:lnTo>
                <a:lnTo>
                  <a:pt x="734007" y="480733"/>
                </a:lnTo>
                <a:lnTo>
                  <a:pt x="759594" y="481528"/>
                </a:lnTo>
                <a:lnTo>
                  <a:pt x="747612" y="458691"/>
                </a:lnTo>
                <a:lnTo>
                  <a:pt x="13741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02437" y="2821051"/>
            <a:ext cx="811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Nylon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Rods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77619" y="2923413"/>
            <a:ext cx="1289050" cy="382905"/>
          </a:xfrm>
          <a:custGeom>
            <a:avLst/>
            <a:gdLst/>
            <a:ahLst/>
            <a:cxnLst/>
            <a:rect l="l" t="t" r="r" b="b"/>
            <a:pathLst>
              <a:path w="1289050" h="382904">
                <a:moveTo>
                  <a:pt x="1214395" y="344401"/>
                </a:moveTo>
                <a:lnTo>
                  <a:pt x="1167003" y="357504"/>
                </a:lnTo>
                <a:lnTo>
                  <a:pt x="1163066" y="364744"/>
                </a:lnTo>
                <a:lnTo>
                  <a:pt x="1166876" y="378460"/>
                </a:lnTo>
                <a:lnTo>
                  <a:pt x="1173988" y="382524"/>
                </a:lnTo>
                <a:lnTo>
                  <a:pt x="1267030" y="356615"/>
                </a:lnTo>
                <a:lnTo>
                  <a:pt x="1260856" y="356615"/>
                </a:lnTo>
                <a:lnTo>
                  <a:pt x="1214395" y="344401"/>
                </a:lnTo>
                <a:close/>
              </a:path>
              <a:path w="1289050" h="382904">
                <a:moveTo>
                  <a:pt x="1239221" y="337521"/>
                </a:moveTo>
                <a:lnTo>
                  <a:pt x="1214395" y="344401"/>
                </a:lnTo>
                <a:lnTo>
                  <a:pt x="1260856" y="356615"/>
                </a:lnTo>
                <a:lnTo>
                  <a:pt x="1261756" y="353187"/>
                </a:lnTo>
                <a:lnTo>
                  <a:pt x="1254887" y="353187"/>
                </a:lnTo>
                <a:lnTo>
                  <a:pt x="1239221" y="337521"/>
                </a:lnTo>
                <a:close/>
              </a:path>
              <a:path w="1289050" h="382904">
                <a:moveTo>
                  <a:pt x="1204595" y="266191"/>
                </a:moveTo>
                <a:lnTo>
                  <a:pt x="1196340" y="266191"/>
                </a:lnTo>
                <a:lnTo>
                  <a:pt x="1186180" y="276351"/>
                </a:lnTo>
                <a:lnTo>
                  <a:pt x="1186180" y="284479"/>
                </a:lnTo>
                <a:lnTo>
                  <a:pt x="1220940" y="319240"/>
                </a:lnTo>
                <a:lnTo>
                  <a:pt x="1267460" y="331470"/>
                </a:lnTo>
                <a:lnTo>
                  <a:pt x="1260856" y="356615"/>
                </a:lnTo>
                <a:lnTo>
                  <a:pt x="1267030" y="356615"/>
                </a:lnTo>
                <a:lnTo>
                  <a:pt x="1288923" y="350520"/>
                </a:lnTo>
                <a:lnTo>
                  <a:pt x="1204595" y="266191"/>
                </a:lnTo>
                <a:close/>
              </a:path>
              <a:path w="1289050" h="382904">
                <a:moveTo>
                  <a:pt x="1260602" y="331597"/>
                </a:moveTo>
                <a:lnTo>
                  <a:pt x="1239221" y="337521"/>
                </a:lnTo>
                <a:lnTo>
                  <a:pt x="1254887" y="353187"/>
                </a:lnTo>
                <a:lnTo>
                  <a:pt x="1260602" y="331597"/>
                </a:lnTo>
                <a:close/>
              </a:path>
              <a:path w="1289050" h="382904">
                <a:moveTo>
                  <a:pt x="1267426" y="331597"/>
                </a:moveTo>
                <a:lnTo>
                  <a:pt x="1260602" y="331597"/>
                </a:lnTo>
                <a:lnTo>
                  <a:pt x="1254887" y="353187"/>
                </a:lnTo>
                <a:lnTo>
                  <a:pt x="1261756" y="353187"/>
                </a:lnTo>
                <a:lnTo>
                  <a:pt x="1267426" y="331597"/>
                </a:lnTo>
                <a:close/>
              </a:path>
              <a:path w="1289050" h="382904">
                <a:moveTo>
                  <a:pt x="6604" y="0"/>
                </a:moveTo>
                <a:lnTo>
                  <a:pt x="0" y="25146"/>
                </a:lnTo>
                <a:lnTo>
                  <a:pt x="1214395" y="344401"/>
                </a:lnTo>
                <a:lnTo>
                  <a:pt x="1239221" y="337521"/>
                </a:lnTo>
                <a:lnTo>
                  <a:pt x="1220940" y="319240"/>
                </a:lnTo>
                <a:lnTo>
                  <a:pt x="6604" y="0"/>
                </a:lnTo>
                <a:close/>
              </a:path>
              <a:path w="1289050" h="382904">
                <a:moveTo>
                  <a:pt x="1220940" y="319240"/>
                </a:moveTo>
                <a:lnTo>
                  <a:pt x="1239221" y="337521"/>
                </a:lnTo>
                <a:lnTo>
                  <a:pt x="1260602" y="331597"/>
                </a:lnTo>
                <a:lnTo>
                  <a:pt x="1267426" y="331597"/>
                </a:lnTo>
                <a:lnTo>
                  <a:pt x="1220940" y="31924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73857" y="4420615"/>
            <a:ext cx="540385" cy="249554"/>
          </a:xfrm>
          <a:custGeom>
            <a:avLst/>
            <a:gdLst/>
            <a:ahLst/>
            <a:cxnLst/>
            <a:rect l="l" t="t" r="r" b="b"/>
            <a:pathLst>
              <a:path w="540385" h="249554">
                <a:moveTo>
                  <a:pt x="80264" y="137413"/>
                </a:moveTo>
                <a:lnTo>
                  <a:pt x="72136" y="138556"/>
                </a:lnTo>
                <a:lnTo>
                  <a:pt x="67818" y="144144"/>
                </a:lnTo>
                <a:lnTo>
                  <a:pt x="0" y="233552"/>
                </a:lnTo>
                <a:lnTo>
                  <a:pt x="111125" y="248665"/>
                </a:lnTo>
                <a:lnTo>
                  <a:pt x="118237" y="249554"/>
                </a:lnTo>
                <a:lnTo>
                  <a:pt x="124714" y="244601"/>
                </a:lnTo>
                <a:lnTo>
                  <a:pt x="125730" y="237616"/>
                </a:lnTo>
                <a:lnTo>
                  <a:pt x="125984" y="235584"/>
                </a:lnTo>
                <a:lnTo>
                  <a:pt x="28702" y="235584"/>
                </a:lnTo>
                <a:lnTo>
                  <a:pt x="18796" y="211708"/>
                </a:lnTo>
                <a:lnTo>
                  <a:pt x="63045" y="193382"/>
                </a:lnTo>
                <a:lnTo>
                  <a:pt x="92837" y="154177"/>
                </a:lnTo>
                <a:lnTo>
                  <a:pt x="91693" y="146049"/>
                </a:lnTo>
                <a:lnTo>
                  <a:pt x="80264" y="137413"/>
                </a:lnTo>
                <a:close/>
              </a:path>
              <a:path w="540385" h="249554">
                <a:moveTo>
                  <a:pt x="63045" y="193382"/>
                </a:moveTo>
                <a:lnTo>
                  <a:pt x="18796" y="211708"/>
                </a:lnTo>
                <a:lnTo>
                  <a:pt x="28702" y="235584"/>
                </a:lnTo>
                <a:lnTo>
                  <a:pt x="38514" y="231520"/>
                </a:lnTo>
                <a:lnTo>
                  <a:pt x="34036" y="231520"/>
                </a:lnTo>
                <a:lnTo>
                  <a:pt x="25400" y="210819"/>
                </a:lnTo>
                <a:lnTo>
                  <a:pt x="49781" y="210819"/>
                </a:lnTo>
                <a:lnTo>
                  <a:pt x="63045" y="193382"/>
                </a:lnTo>
                <a:close/>
              </a:path>
              <a:path w="540385" h="249554">
                <a:moveTo>
                  <a:pt x="72834" y="217306"/>
                </a:moveTo>
                <a:lnTo>
                  <a:pt x="28702" y="235584"/>
                </a:lnTo>
                <a:lnTo>
                  <a:pt x="125984" y="235584"/>
                </a:lnTo>
                <a:lnTo>
                  <a:pt x="126618" y="230504"/>
                </a:lnTo>
                <a:lnTo>
                  <a:pt x="121666" y="223900"/>
                </a:lnTo>
                <a:lnTo>
                  <a:pt x="114554" y="223011"/>
                </a:lnTo>
                <a:lnTo>
                  <a:pt x="72834" y="217306"/>
                </a:lnTo>
                <a:close/>
              </a:path>
              <a:path w="540385" h="249554">
                <a:moveTo>
                  <a:pt x="25400" y="210819"/>
                </a:moveTo>
                <a:lnTo>
                  <a:pt x="34036" y="231520"/>
                </a:lnTo>
                <a:lnTo>
                  <a:pt x="47484" y="213840"/>
                </a:lnTo>
                <a:lnTo>
                  <a:pt x="25400" y="210819"/>
                </a:lnTo>
                <a:close/>
              </a:path>
              <a:path w="540385" h="249554">
                <a:moveTo>
                  <a:pt x="47484" y="213840"/>
                </a:moveTo>
                <a:lnTo>
                  <a:pt x="34036" y="231520"/>
                </a:lnTo>
                <a:lnTo>
                  <a:pt x="38514" y="231520"/>
                </a:lnTo>
                <a:lnTo>
                  <a:pt x="72834" y="217306"/>
                </a:lnTo>
                <a:lnTo>
                  <a:pt x="47484" y="213840"/>
                </a:lnTo>
                <a:close/>
              </a:path>
              <a:path w="540385" h="249554">
                <a:moveTo>
                  <a:pt x="529971" y="0"/>
                </a:moveTo>
                <a:lnTo>
                  <a:pt x="63045" y="193382"/>
                </a:lnTo>
                <a:lnTo>
                  <a:pt x="47484" y="213840"/>
                </a:lnTo>
                <a:lnTo>
                  <a:pt x="72834" y="217306"/>
                </a:lnTo>
                <a:lnTo>
                  <a:pt x="539877" y="23875"/>
                </a:lnTo>
                <a:lnTo>
                  <a:pt x="529971" y="0"/>
                </a:lnTo>
                <a:close/>
              </a:path>
              <a:path w="540385" h="249554">
                <a:moveTo>
                  <a:pt x="49781" y="210819"/>
                </a:moveTo>
                <a:lnTo>
                  <a:pt x="25400" y="210819"/>
                </a:lnTo>
                <a:lnTo>
                  <a:pt x="47484" y="213840"/>
                </a:lnTo>
                <a:lnTo>
                  <a:pt x="49781" y="21081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323971" y="4322445"/>
            <a:ext cx="1302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Camera </a:t>
            </a:r>
            <a:r>
              <a:rPr sz="1200" spc="-5" dirty="0">
                <a:latin typeface="Arial"/>
                <a:cs typeface="Arial"/>
              </a:rPr>
              <a:t>Bay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(PLA)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60690" y="3662679"/>
            <a:ext cx="525145" cy="187960"/>
          </a:xfrm>
          <a:custGeom>
            <a:avLst/>
            <a:gdLst/>
            <a:ahLst/>
            <a:cxnLst/>
            <a:rect l="l" t="t" r="r" b="b"/>
            <a:pathLst>
              <a:path w="525144" h="187960">
                <a:moveTo>
                  <a:pt x="450666" y="150221"/>
                </a:moveTo>
                <a:lnTo>
                  <a:pt x="403136" y="162687"/>
                </a:lnTo>
                <a:lnTo>
                  <a:pt x="398945" y="169799"/>
                </a:lnTo>
                <a:lnTo>
                  <a:pt x="400850" y="176657"/>
                </a:lnTo>
                <a:lnTo>
                  <a:pt x="402628" y="183642"/>
                </a:lnTo>
                <a:lnTo>
                  <a:pt x="409740" y="187706"/>
                </a:lnTo>
                <a:lnTo>
                  <a:pt x="503751" y="163068"/>
                </a:lnTo>
                <a:lnTo>
                  <a:pt x="496862" y="163068"/>
                </a:lnTo>
                <a:lnTo>
                  <a:pt x="450666" y="150221"/>
                </a:lnTo>
                <a:close/>
              </a:path>
              <a:path w="525144" h="187960">
                <a:moveTo>
                  <a:pt x="475512" y="143692"/>
                </a:moveTo>
                <a:lnTo>
                  <a:pt x="450666" y="150221"/>
                </a:lnTo>
                <a:lnTo>
                  <a:pt x="496862" y="163068"/>
                </a:lnTo>
                <a:lnTo>
                  <a:pt x="497819" y="159639"/>
                </a:lnTo>
                <a:lnTo>
                  <a:pt x="491020" y="159639"/>
                </a:lnTo>
                <a:lnTo>
                  <a:pt x="475512" y="143692"/>
                </a:lnTo>
                <a:close/>
              </a:path>
              <a:path w="525144" h="187960">
                <a:moveTo>
                  <a:pt x="433743" y="71755"/>
                </a:moveTo>
                <a:lnTo>
                  <a:pt x="428536" y="76708"/>
                </a:lnTo>
                <a:lnTo>
                  <a:pt x="423456" y="81788"/>
                </a:lnTo>
                <a:lnTo>
                  <a:pt x="423329" y="89916"/>
                </a:lnTo>
                <a:lnTo>
                  <a:pt x="428282" y="95123"/>
                </a:lnTo>
                <a:lnTo>
                  <a:pt x="457505" y="125174"/>
                </a:lnTo>
                <a:lnTo>
                  <a:pt x="503847" y="138049"/>
                </a:lnTo>
                <a:lnTo>
                  <a:pt x="496862" y="163068"/>
                </a:lnTo>
                <a:lnTo>
                  <a:pt x="503751" y="163068"/>
                </a:lnTo>
                <a:lnTo>
                  <a:pt x="525056" y="157480"/>
                </a:lnTo>
                <a:lnTo>
                  <a:pt x="441871" y="71882"/>
                </a:lnTo>
                <a:lnTo>
                  <a:pt x="433743" y="71755"/>
                </a:lnTo>
                <a:close/>
              </a:path>
              <a:path w="525144" h="187960">
                <a:moveTo>
                  <a:pt x="496989" y="138049"/>
                </a:moveTo>
                <a:lnTo>
                  <a:pt x="475512" y="143692"/>
                </a:lnTo>
                <a:lnTo>
                  <a:pt x="491020" y="159639"/>
                </a:lnTo>
                <a:lnTo>
                  <a:pt x="496989" y="138049"/>
                </a:lnTo>
                <a:close/>
              </a:path>
              <a:path w="525144" h="187960">
                <a:moveTo>
                  <a:pt x="503847" y="138049"/>
                </a:moveTo>
                <a:lnTo>
                  <a:pt x="496989" y="138049"/>
                </a:lnTo>
                <a:lnTo>
                  <a:pt x="491020" y="159639"/>
                </a:lnTo>
                <a:lnTo>
                  <a:pt x="497819" y="159639"/>
                </a:lnTo>
                <a:lnTo>
                  <a:pt x="503847" y="138049"/>
                </a:lnTo>
                <a:close/>
              </a:path>
              <a:path w="525144" h="187960">
                <a:moveTo>
                  <a:pt x="6934" y="0"/>
                </a:moveTo>
                <a:lnTo>
                  <a:pt x="0" y="24892"/>
                </a:lnTo>
                <a:lnTo>
                  <a:pt x="450666" y="150221"/>
                </a:lnTo>
                <a:lnTo>
                  <a:pt x="475512" y="143692"/>
                </a:lnTo>
                <a:lnTo>
                  <a:pt x="457505" y="125174"/>
                </a:lnTo>
                <a:lnTo>
                  <a:pt x="6934" y="0"/>
                </a:lnTo>
                <a:close/>
              </a:path>
              <a:path w="525144" h="187960">
                <a:moveTo>
                  <a:pt x="457505" y="125174"/>
                </a:moveTo>
                <a:lnTo>
                  <a:pt x="475512" y="143692"/>
                </a:lnTo>
                <a:lnTo>
                  <a:pt x="496989" y="138049"/>
                </a:lnTo>
                <a:lnTo>
                  <a:pt x="503847" y="138049"/>
                </a:lnTo>
                <a:lnTo>
                  <a:pt x="457505" y="12517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58267" y="3433064"/>
            <a:ext cx="1232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Carbon Fibre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Rod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411350" y="4912995"/>
            <a:ext cx="780415" cy="366395"/>
          </a:xfrm>
          <a:custGeom>
            <a:avLst/>
            <a:gdLst/>
            <a:ahLst/>
            <a:cxnLst/>
            <a:rect l="l" t="t" r="r" b="b"/>
            <a:pathLst>
              <a:path w="780414" h="366395">
                <a:moveTo>
                  <a:pt x="707679" y="334532"/>
                </a:moveTo>
                <a:lnTo>
                  <a:pt x="658749" y="340105"/>
                </a:lnTo>
                <a:lnTo>
                  <a:pt x="653669" y="346582"/>
                </a:lnTo>
                <a:lnTo>
                  <a:pt x="654571" y="353821"/>
                </a:lnTo>
                <a:lnTo>
                  <a:pt x="655319" y="360679"/>
                </a:lnTo>
                <a:lnTo>
                  <a:pt x="661797" y="365886"/>
                </a:lnTo>
                <a:lnTo>
                  <a:pt x="668909" y="364997"/>
                </a:lnTo>
                <a:lnTo>
                  <a:pt x="766922" y="353821"/>
                </a:lnTo>
                <a:lnTo>
                  <a:pt x="751586" y="353821"/>
                </a:lnTo>
                <a:lnTo>
                  <a:pt x="707679" y="334532"/>
                </a:lnTo>
                <a:close/>
              </a:path>
              <a:path w="780414" h="366395">
                <a:moveTo>
                  <a:pt x="733246" y="331590"/>
                </a:moveTo>
                <a:lnTo>
                  <a:pt x="707679" y="334532"/>
                </a:lnTo>
                <a:lnTo>
                  <a:pt x="751586" y="353821"/>
                </a:lnTo>
                <a:lnTo>
                  <a:pt x="753479" y="349503"/>
                </a:lnTo>
                <a:lnTo>
                  <a:pt x="746251" y="349503"/>
                </a:lnTo>
                <a:lnTo>
                  <a:pt x="733246" y="331590"/>
                </a:lnTo>
                <a:close/>
              </a:path>
              <a:path w="780414" h="366395">
                <a:moveTo>
                  <a:pt x="702056" y="254507"/>
                </a:moveTo>
                <a:lnTo>
                  <a:pt x="690372" y="262889"/>
                </a:lnTo>
                <a:lnTo>
                  <a:pt x="689101" y="271017"/>
                </a:lnTo>
                <a:lnTo>
                  <a:pt x="693419" y="276732"/>
                </a:lnTo>
                <a:lnTo>
                  <a:pt x="718170" y="310824"/>
                </a:lnTo>
                <a:lnTo>
                  <a:pt x="762000" y="330072"/>
                </a:lnTo>
                <a:lnTo>
                  <a:pt x="751586" y="353821"/>
                </a:lnTo>
                <a:lnTo>
                  <a:pt x="766922" y="353821"/>
                </a:lnTo>
                <a:lnTo>
                  <a:pt x="780288" y="352297"/>
                </a:lnTo>
                <a:lnTo>
                  <a:pt x="714375" y="261492"/>
                </a:lnTo>
                <a:lnTo>
                  <a:pt x="710057" y="255777"/>
                </a:lnTo>
                <a:lnTo>
                  <a:pt x="702056" y="254507"/>
                </a:lnTo>
                <a:close/>
              </a:path>
              <a:path w="780414" h="366395">
                <a:moveTo>
                  <a:pt x="755269" y="329056"/>
                </a:moveTo>
                <a:lnTo>
                  <a:pt x="733246" y="331590"/>
                </a:lnTo>
                <a:lnTo>
                  <a:pt x="746251" y="349503"/>
                </a:lnTo>
                <a:lnTo>
                  <a:pt x="755269" y="329056"/>
                </a:lnTo>
                <a:close/>
              </a:path>
              <a:path w="780414" h="366395">
                <a:moveTo>
                  <a:pt x="759686" y="329056"/>
                </a:moveTo>
                <a:lnTo>
                  <a:pt x="755269" y="329056"/>
                </a:lnTo>
                <a:lnTo>
                  <a:pt x="746251" y="349503"/>
                </a:lnTo>
                <a:lnTo>
                  <a:pt x="753479" y="349503"/>
                </a:lnTo>
                <a:lnTo>
                  <a:pt x="762000" y="330072"/>
                </a:lnTo>
                <a:lnTo>
                  <a:pt x="759686" y="329056"/>
                </a:lnTo>
                <a:close/>
              </a:path>
              <a:path w="780414" h="366395">
                <a:moveTo>
                  <a:pt x="10414" y="0"/>
                </a:moveTo>
                <a:lnTo>
                  <a:pt x="0" y="23621"/>
                </a:lnTo>
                <a:lnTo>
                  <a:pt x="707679" y="334532"/>
                </a:lnTo>
                <a:lnTo>
                  <a:pt x="733246" y="331590"/>
                </a:lnTo>
                <a:lnTo>
                  <a:pt x="718170" y="310824"/>
                </a:lnTo>
                <a:lnTo>
                  <a:pt x="10414" y="0"/>
                </a:lnTo>
                <a:close/>
              </a:path>
              <a:path w="780414" h="366395">
                <a:moveTo>
                  <a:pt x="718170" y="310824"/>
                </a:moveTo>
                <a:lnTo>
                  <a:pt x="733246" y="331590"/>
                </a:lnTo>
                <a:lnTo>
                  <a:pt x="755269" y="329056"/>
                </a:lnTo>
                <a:lnTo>
                  <a:pt x="759686" y="329056"/>
                </a:lnTo>
                <a:lnTo>
                  <a:pt x="718170" y="31082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10667" y="4682490"/>
            <a:ext cx="1217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Nose </a:t>
            </a:r>
            <a:r>
              <a:rPr sz="1200" dirty="0">
                <a:latin typeface="Arial"/>
                <a:cs typeface="Arial"/>
              </a:rPr>
              <a:t>Cone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(PLA)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76400" y="5393563"/>
            <a:ext cx="1423670" cy="103505"/>
          </a:xfrm>
          <a:custGeom>
            <a:avLst/>
            <a:gdLst/>
            <a:ahLst/>
            <a:cxnLst/>
            <a:rect l="l" t="t" r="r" b="b"/>
            <a:pathLst>
              <a:path w="1423670" h="103504">
                <a:moveTo>
                  <a:pt x="88645" y="0"/>
                </a:moveTo>
                <a:lnTo>
                  <a:pt x="0" y="51689"/>
                </a:lnTo>
                <a:lnTo>
                  <a:pt x="88645" y="103378"/>
                </a:lnTo>
                <a:lnTo>
                  <a:pt x="92456" y="102362"/>
                </a:lnTo>
                <a:lnTo>
                  <a:pt x="96012" y="96265"/>
                </a:lnTo>
                <a:lnTo>
                  <a:pt x="94995" y="92456"/>
                </a:lnTo>
                <a:lnTo>
                  <a:pt x="35995" y="58039"/>
                </a:lnTo>
                <a:lnTo>
                  <a:pt x="12573" y="58039"/>
                </a:lnTo>
                <a:lnTo>
                  <a:pt x="12573" y="45339"/>
                </a:lnTo>
                <a:lnTo>
                  <a:pt x="35995" y="45339"/>
                </a:lnTo>
                <a:lnTo>
                  <a:pt x="94995" y="10921"/>
                </a:lnTo>
                <a:lnTo>
                  <a:pt x="96012" y="7112"/>
                </a:lnTo>
                <a:lnTo>
                  <a:pt x="92456" y="1015"/>
                </a:lnTo>
                <a:lnTo>
                  <a:pt x="88645" y="0"/>
                </a:lnTo>
                <a:close/>
              </a:path>
              <a:path w="1423670" h="103504">
                <a:moveTo>
                  <a:pt x="1398433" y="51689"/>
                </a:moveTo>
                <a:lnTo>
                  <a:pt x="1328547" y="92456"/>
                </a:lnTo>
                <a:lnTo>
                  <a:pt x="1327531" y="96265"/>
                </a:lnTo>
                <a:lnTo>
                  <a:pt x="1331087" y="102362"/>
                </a:lnTo>
                <a:lnTo>
                  <a:pt x="1335024" y="103378"/>
                </a:lnTo>
                <a:lnTo>
                  <a:pt x="1337945" y="101600"/>
                </a:lnTo>
                <a:lnTo>
                  <a:pt x="1412652" y="58039"/>
                </a:lnTo>
                <a:lnTo>
                  <a:pt x="1410970" y="58039"/>
                </a:lnTo>
                <a:lnTo>
                  <a:pt x="1410970" y="57150"/>
                </a:lnTo>
                <a:lnTo>
                  <a:pt x="1407795" y="57150"/>
                </a:lnTo>
                <a:lnTo>
                  <a:pt x="1398433" y="51689"/>
                </a:lnTo>
                <a:close/>
              </a:path>
              <a:path w="1423670" h="103504">
                <a:moveTo>
                  <a:pt x="35995" y="45339"/>
                </a:moveTo>
                <a:lnTo>
                  <a:pt x="12573" y="45339"/>
                </a:lnTo>
                <a:lnTo>
                  <a:pt x="12573" y="58039"/>
                </a:lnTo>
                <a:lnTo>
                  <a:pt x="35995" y="58039"/>
                </a:lnTo>
                <a:lnTo>
                  <a:pt x="34471" y="57150"/>
                </a:lnTo>
                <a:lnTo>
                  <a:pt x="15748" y="57150"/>
                </a:lnTo>
                <a:lnTo>
                  <a:pt x="15748" y="46228"/>
                </a:lnTo>
                <a:lnTo>
                  <a:pt x="34471" y="46228"/>
                </a:lnTo>
                <a:lnTo>
                  <a:pt x="35995" y="45339"/>
                </a:lnTo>
                <a:close/>
              </a:path>
              <a:path w="1423670" h="103504">
                <a:moveTo>
                  <a:pt x="1387547" y="45339"/>
                </a:moveTo>
                <a:lnTo>
                  <a:pt x="35995" y="45339"/>
                </a:lnTo>
                <a:lnTo>
                  <a:pt x="25109" y="51689"/>
                </a:lnTo>
                <a:lnTo>
                  <a:pt x="35995" y="58039"/>
                </a:lnTo>
                <a:lnTo>
                  <a:pt x="1387547" y="58039"/>
                </a:lnTo>
                <a:lnTo>
                  <a:pt x="1398433" y="51689"/>
                </a:lnTo>
                <a:lnTo>
                  <a:pt x="1387547" y="45339"/>
                </a:lnTo>
                <a:close/>
              </a:path>
              <a:path w="1423670" h="103504">
                <a:moveTo>
                  <a:pt x="1412652" y="45339"/>
                </a:moveTo>
                <a:lnTo>
                  <a:pt x="1410970" y="45339"/>
                </a:lnTo>
                <a:lnTo>
                  <a:pt x="1410970" y="58039"/>
                </a:lnTo>
                <a:lnTo>
                  <a:pt x="1412652" y="58039"/>
                </a:lnTo>
                <a:lnTo>
                  <a:pt x="1423543" y="51689"/>
                </a:lnTo>
                <a:lnTo>
                  <a:pt x="1412652" y="45339"/>
                </a:lnTo>
                <a:close/>
              </a:path>
              <a:path w="1423670" h="103504">
                <a:moveTo>
                  <a:pt x="15748" y="46228"/>
                </a:moveTo>
                <a:lnTo>
                  <a:pt x="15748" y="57150"/>
                </a:lnTo>
                <a:lnTo>
                  <a:pt x="25109" y="51689"/>
                </a:lnTo>
                <a:lnTo>
                  <a:pt x="15748" y="46228"/>
                </a:lnTo>
                <a:close/>
              </a:path>
              <a:path w="1423670" h="103504">
                <a:moveTo>
                  <a:pt x="25109" y="51689"/>
                </a:moveTo>
                <a:lnTo>
                  <a:pt x="15748" y="57150"/>
                </a:lnTo>
                <a:lnTo>
                  <a:pt x="34471" y="57150"/>
                </a:lnTo>
                <a:lnTo>
                  <a:pt x="25109" y="51689"/>
                </a:lnTo>
                <a:close/>
              </a:path>
              <a:path w="1423670" h="103504">
                <a:moveTo>
                  <a:pt x="1407795" y="46228"/>
                </a:moveTo>
                <a:lnTo>
                  <a:pt x="1398433" y="51689"/>
                </a:lnTo>
                <a:lnTo>
                  <a:pt x="1407795" y="57150"/>
                </a:lnTo>
                <a:lnTo>
                  <a:pt x="1407795" y="46228"/>
                </a:lnTo>
                <a:close/>
              </a:path>
              <a:path w="1423670" h="103504">
                <a:moveTo>
                  <a:pt x="1410970" y="46228"/>
                </a:moveTo>
                <a:lnTo>
                  <a:pt x="1407795" y="46228"/>
                </a:lnTo>
                <a:lnTo>
                  <a:pt x="1407795" y="57150"/>
                </a:lnTo>
                <a:lnTo>
                  <a:pt x="1410970" y="57150"/>
                </a:lnTo>
                <a:lnTo>
                  <a:pt x="1410970" y="46228"/>
                </a:lnTo>
                <a:close/>
              </a:path>
              <a:path w="1423670" h="103504">
                <a:moveTo>
                  <a:pt x="34471" y="46228"/>
                </a:moveTo>
                <a:lnTo>
                  <a:pt x="15748" y="46228"/>
                </a:lnTo>
                <a:lnTo>
                  <a:pt x="25109" y="51689"/>
                </a:lnTo>
                <a:lnTo>
                  <a:pt x="34471" y="46228"/>
                </a:lnTo>
                <a:close/>
              </a:path>
              <a:path w="1423670" h="103504">
                <a:moveTo>
                  <a:pt x="1335024" y="0"/>
                </a:moveTo>
                <a:lnTo>
                  <a:pt x="1331087" y="1015"/>
                </a:lnTo>
                <a:lnTo>
                  <a:pt x="1327531" y="7112"/>
                </a:lnTo>
                <a:lnTo>
                  <a:pt x="1328547" y="10921"/>
                </a:lnTo>
                <a:lnTo>
                  <a:pt x="1398433" y="51689"/>
                </a:lnTo>
                <a:lnTo>
                  <a:pt x="1407795" y="46228"/>
                </a:lnTo>
                <a:lnTo>
                  <a:pt x="1410970" y="46228"/>
                </a:lnTo>
                <a:lnTo>
                  <a:pt x="1410970" y="45339"/>
                </a:lnTo>
                <a:lnTo>
                  <a:pt x="1412652" y="45339"/>
                </a:lnTo>
                <a:lnTo>
                  <a:pt x="1337945" y="1778"/>
                </a:lnTo>
                <a:lnTo>
                  <a:pt x="1335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80130" y="1795272"/>
            <a:ext cx="103505" cy="3577590"/>
          </a:xfrm>
          <a:custGeom>
            <a:avLst/>
            <a:gdLst/>
            <a:ahLst/>
            <a:cxnLst/>
            <a:rect l="l" t="t" r="r" b="b"/>
            <a:pathLst>
              <a:path w="103505" h="3577590">
                <a:moveTo>
                  <a:pt x="7112" y="3481324"/>
                </a:moveTo>
                <a:lnTo>
                  <a:pt x="1016" y="3484879"/>
                </a:lnTo>
                <a:lnTo>
                  <a:pt x="0" y="3488690"/>
                </a:lnTo>
                <a:lnTo>
                  <a:pt x="51688" y="3577336"/>
                </a:lnTo>
                <a:lnTo>
                  <a:pt x="59020" y="3564763"/>
                </a:lnTo>
                <a:lnTo>
                  <a:pt x="45338" y="3564763"/>
                </a:lnTo>
                <a:lnTo>
                  <a:pt x="45338" y="3541340"/>
                </a:lnTo>
                <a:lnTo>
                  <a:pt x="10921" y="3482340"/>
                </a:lnTo>
                <a:lnTo>
                  <a:pt x="7112" y="3481324"/>
                </a:lnTo>
                <a:close/>
              </a:path>
              <a:path w="103505" h="3577590">
                <a:moveTo>
                  <a:pt x="45338" y="3541340"/>
                </a:moveTo>
                <a:lnTo>
                  <a:pt x="45338" y="3564763"/>
                </a:lnTo>
                <a:lnTo>
                  <a:pt x="58038" y="3564763"/>
                </a:lnTo>
                <a:lnTo>
                  <a:pt x="58038" y="3561588"/>
                </a:lnTo>
                <a:lnTo>
                  <a:pt x="46227" y="3561588"/>
                </a:lnTo>
                <a:lnTo>
                  <a:pt x="51688" y="3552226"/>
                </a:lnTo>
                <a:lnTo>
                  <a:pt x="45338" y="3541340"/>
                </a:lnTo>
                <a:close/>
              </a:path>
              <a:path w="103505" h="3577590">
                <a:moveTo>
                  <a:pt x="96266" y="3481324"/>
                </a:moveTo>
                <a:lnTo>
                  <a:pt x="92456" y="3482340"/>
                </a:lnTo>
                <a:lnTo>
                  <a:pt x="58038" y="3541340"/>
                </a:lnTo>
                <a:lnTo>
                  <a:pt x="58038" y="3564763"/>
                </a:lnTo>
                <a:lnTo>
                  <a:pt x="59020" y="3564763"/>
                </a:lnTo>
                <a:lnTo>
                  <a:pt x="103377" y="3488690"/>
                </a:lnTo>
                <a:lnTo>
                  <a:pt x="102362" y="3484879"/>
                </a:lnTo>
                <a:lnTo>
                  <a:pt x="96266" y="3481324"/>
                </a:lnTo>
                <a:close/>
              </a:path>
              <a:path w="103505" h="3577590">
                <a:moveTo>
                  <a:pt x="51688" y="3552226"/>
                </a:moveTo>
                <a:lnTo>
                  <a:pt x="46227" y="3561588"/>
                </a:lnTo>
                <a:lnTo>
                  <a:pt x="57150" y="3561588"/>
                </a:lnTo>
                <a:lnTo>
                  <a:pt x="51688" y="3552226"/>
                </a:lnTo>
                <a:close/>
              </a:path>
              <a:path w="103505" h="3577590">
                <a:moveTo>
                  <a:pt x="58038" y="3541340"/>
                </a:moveTo>
                <a:lnTo>
                  <a:pt x="51688" y="3552226"/>
                </a:lnTo>
                <a:lnTo>
                  <a:pt x="57150" y="3561588"/>
                </a:lnTo>
                <a:lnTo>
                  <a:pt x="58038" y="3561588"/>
                </a:lnTo>
                <a:lnTo>
                  <a:pt x="58038" y="3541340"/>
                </a:lnTo>
                <a:close/>
              </a:path>
              <a:path w="103505" h="3577590">
                <a:moveTo>
                  <a:pt x="51688" y="25109"/>
                </a:moveTo>
                <a:lnTo>
                  <a:pt x="45338" y="35995"/>
                </a:lnTo>
                <a:lnTo>
                  <a:pt x="45338" y="3541340"/>
                </a:lnTo>
                <a:lnTo>
                  <a:pt x="51688" y="3552226"/>
                </a:lnTo>
                <a:lnTo>
                  <a:pt x="58038" y="3541340"/>
                </a:lnTo>
                <a:lnTo>
                  <a:pt x="58038" y="35995"/>
                </a:lnTo>
                <a:lnTo>
                  <a:pt x="51688" y="25109"/>
                </a:lnTo>
                <a:close/>
              </a:path>
              <a:path w="103505" h="3577590">
                <a:moveTo>
                  <a:pt x="51688" y="0"/>
                </a:moveTo>
                <a:lnTo>
                  <a:pt x="0" y="88645"/>
                </a:lnTo>
                <a:lnTo>
                  <a:pt x="1016" y="92455"/>
                </a:lnTo>
                <a:lnTo>
                  <a:pt x="7112" y="96012"/>
                </a:lnTo>
                <a:lnTo>
                  <a:pt x="10921" y="94995"/>
                </a:lnTo>
                <a:lnTo>
                  <a:pt x="45338" y="35995"/>
                </a:lnTo>
                <a:lnTo>
                  <a:pt x="45338" y="12573"/>
                </a:lnTo>
                <a:lnTo>
                  <a:pt x="59020" y="12573"/>
                </a:lnTo>
                <a:lnTo>
                  <a:pt x="51688" y="0"/>
                </a:lnTo>
                <a:close/>
              </a:path>
              <a:path w="103505" h="3577590">
                <a:moveTo>
                  <a:pt x="59020" y="12573"/>
                </a:moveTo>
                <a:lnTo>
                  <a:pt x="58038" y="12573"/>
                </a:lnTo>
                <a:lnTo>
                  <a:pt x="58038" y="35995"/>
                </a:lnTo>
                <a:lnTo>
                  <a:pt x="92456" y="94995"/>
                </a:lnTo>
                <a:lnTo>
                  <a:pt x="96266" y="96012"/>
                </a:lnTo>
                <a:lnTo>
                  <a:pt x="102362" y="92455"/>
                </a:lnTo>
                <a:lnTo>
                  <a:pt x="103377" y="88645"/>
                </a:lnTo>
                <a:lnTo>
                  <a:pt x="59020" y="12573"/>
                </a:lnTo>
                <a:close/>
              </a:path>
              <a:path w="103505" h="3577590">
                <a:moveTo>
                  <a:pt x="58038" y="12573"/>
                </a:moveTo>
                <a:lnTo>
                  <a:pt x="45338" y="12573"/>
                </a:lnTo>
                <a:lnTo>
                  <a:pt x="45338" y="35995"/>
                </a:lnTo>
                <a:lnTo>
                  <a:pt x="51688" y="25109"/>
                </a:lnTo>
                <a:lnTo>
                  <a:pt x="46227" y="15748"/>
                </a:lnTo>
                <a:lnTo>
                  <a:pt x="58038" y="15748"/>
                </a:lnTo>
                <a:lnTo>
                  <a:pt x="58038" y="12573"/>
                </a:lnTo>
                <a:close/>
              </a:path>
              <a:path w="103505" h="3577590">
                <a:moveTo>
                  <a:pt x="58038" y="15748"/>
                </a:moveTo>
                <a:lnTo>
                  <a:pt x="57150" y="15748"/>
                </a:lnTo>
                <a:lnTo>
                  <a:pt x="51688" y="25109"/>
                </a:lnTo>
                <a:lnTo>
                  <a:pt x="58038" y="35995"/>
                </a:lnTo>
                <a:lnTo>
                  <a:pt x="58038" y="15748"/>
                </a:lnTo>
                <a:close/>
              </a:path>
              <a:path w="103505" h="3577590">
                <a:moveTo>
                  <a:pt x="57150" y="15748"/>
                </a:moveTo>
                <a:lnTo>
                  <a:pt x="46227" y="15748"/>
                </a:lnTo>
                <a:lnTo>
                  <a:pt x="51688" y="25109"/>
                </a:lnTo>
                <a:lnTo>
                  <a:pt x="57150" y="157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44011" y="3212592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60045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499230" y="3109086"/>
            <a:ext cx="575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272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412492" y="5445252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994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154682" y="5773928"/>
            <a:ext cx="535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115</a:t>
            </a:r>
            <a:r>
              <a:rPr sz="1200" u="sng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931664" y="1063752"/>
            <a:ext cx="4032885" cy="2581910"/>
          </a:xfrm>
          <a:custGeom>
            <a:avLst/>
            <a:gdLst/>
            <a:ahLst/>
            <a:cxnLst/>
            <a:rect l="l" t="t" r="r" b="b"/>
            <a:pathLst>
              <a:path w="4032884" h="2581910">
                <a:moveTo>
                  <a:pt x="0" y="2581656"/>
                </a:moveTo>
                <a:lnTo>
                  <a:pt x="4032503" y="2581656"/>
                </a:lnTo>
                <a:lnTo>
                  <a:pt x="4032503" y="0"/>
                </a:lnTo>
                <a:lnTo>
                  <a:pt x="0" y="0"/>
                </a:lnTo>
                <a:lnTo>
                  <a:pt x="0" y="2581656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31664" y="3747515"/>
            <a:ext cx="4032885" cy="2562225"/>
          </a:xfrm>
          <a:custGeom>
            <a:avLst/>
            <a:gdLst/>
            <a:ahLst/>
            <a:cxnLst/>
            <a:rect l="l" t="t" r="r" b="b"/>
            <a:pathLst>
              <a:path w="4032884" h="2562225">
                <a:moveTo>
                  <a:pt x="0" y="2561844"/>
                </a:moveTo>
                <a:lnTo>
                  <a:pt x="4032503" y="2561844"/>
                </a:lnTo>
                <a:lnTo>
                  <a:pt x="4032503" y="0"/>
                </a:lnTo>
                <a:lnTo>
                  <a:pt x="0" y="0"/>
                </a:lnTo>
                <a:lnTo>
                  <a:pt x="0" y="2561844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011673" y="1081532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Heat</a:t>
            </a:r>
            <a:r>
              <a:rPr sz="1200" b="1" u="heavy" spc="-8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Shield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25310" y="2663444"/>
            <a:ext cx="2443480" cy="864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Arial"/>
                <a:cs typeface="Arial"/>
              </a:rPr>
              <a:t>Heat Shield is </a:t>
            </a:r>
            <a:r>
              <a:rPr sz="1100" dirty="0">
                <a:latin typeface="Arial"/>
                <a:cs typeface="Arial"/>
              </a:rPr>
              <a:t>attached </a:t>
            </a:r>
            <a:r>
              <a:rPr sz="1100" spc="-10" dirty="0">
                <a:latin typeface="Arial"/>
                <a:cs typeface="Arial"/>
              </a:rPr>
              <a:t>via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solenoid  </a:t>
            </a:r>
            <a:r>
              <a:rPr sz="1100" dirty="0">
                <a:latin typeface="Arial"/>
                <a:cs typeface="Arial"/>
              </a:rPr>
              <a:t>rod </a:t>
            </a:r>
            <a:r>
              <a:rPr sz="1100" spc="-5" dirty="0">
                <a:latin typeface="Arial"/>
                <a:cs typeface="Arial"/>
              </a:rPr>
              <a:t>extending </a:t>
            </a:r>
            <a:r>
              <a:rPr sz="1100" dirty="0">
                <a:latin typeface="Arial"/>
                <a:cs typeface="Arial"/>
              </a:rPr>
              <a:t>through a </a:t>
            </a:r>
            <a:r>
              <a:rPr sz="1100" b="1" spc="-5" dirty="0">
                <a:latin typeface="Arial"/>
                <a:cs typeface="Arial"/>
              </a:rPr>
              <a:t>hole </a:t>
            </a:r>
            <a:r>
              <a:rPr sz="1100" dirty="0">
                <a:latin typeface="Arial"/>
                <a:cs typeface="Arial"/>
              </a:rPr>
              <a:t>at the</a:t>
            </a:r>
            <a:r>
              <a:rPr sz="1100" spc="-1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top  of the nose cone. Once the </a:t>
            </a:r>
            <a:r>
              <a:rPr sz="1100" spc="-5" dirty="0">
                <a:latin typeface="Arial"/>
                <a:cs typeface="Arial"/>
              </a:rPr>
              <a:t>solenoid  retracts it’s rod, </a:t>
            </a:r>
            <a:r>
              <a:rPr sz="110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heat shield  releases </a:t>
            </a:r>
            <a:r>
              <a:rPr sz="1100" spc="5" dirty="0">
                <a:latin typeface="Arial"/>
                <a:cs typeface="Arial"/>
              </a:rPr>
              <a:t>from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740021" y="1783588"/>
            <a:ext cx="525145" cy="187960"/>
          </a:xfrm>
          <a:custGeom>
            <a:avLst/>
            <a:gdLst/>
            <a:ahLst/>
            <a:cxnLst/>
            <a:rect l="l" t="t" r="r" b="b"/>
            <a:pathLst>
              <a:path w="525145" h="187960">
                <a:moveTo>
                  <a:pt x="450630" y="150220"/>
                </a:moveTo>
                <a:lnTo>
                  <a:pt x="403098" y="162687"/>
                </a:lnTo>
                <a:lnTo>
                  <a:pt x="398906" y="169799"/>
                </a:lnTo>
                <a:lnTo>
                  <a:pt x="400684" y="176657"/>
                </a:lnTo>
                <a:lnTo>
                  <a:pt x="402589" y="183641"/>
                </a:lnTo>
                <a:lnTo>
                  <a:pt x="409701" y="187706"/>
                </a:lnTo>
                <a:lnTo>
                  <a:pt x="503713" y="163067"/>
                </a:lnTo>
                <a:lnTo>
                  <a:pt x="496824" y="163067"/>
                </a:lnTo>
                <a:lnTo>
                  <a:pt x="450630" y="150220"/>
                </a:lnTo>
                <a:close/>
              </a:path>
              <a:path w="525145" h="187960">
                <a:moveTo>
                  <a:pt x="475474" y="143692"/>
                </a:moveTo>
                <a:lnTo>
                  <a:pt x="450630" y="150220"/>
                </a:lnTo>
                <a:lnTo>
                  <a:pt x="496824" y="163067"/>
                </a:lnTo>
                <a:lnTo>
                  <a:pt x="497781" y="159638"/>
                </a:lnTo>
                <a:lnTo>
                  <a:pt x="490981" y="159638"/>
                </a:lnTo>
                <a:lnTo>
                  <a:pt x="475474" y="143692"/>
                </a:lnTo>
                <a:close/>
              </a:path>
              <a:path w="525145" h="187960">
                <a:moveTo>
                  <a:pt x="433704" y="71754"/>
                </a:moveTo>
                <a:lnTo>
                  <a:pt x="428498" y="76708"/>
                </a:lnTo>
                <a:lnTo>
                  <a:pt x="423417" y="81787"/>
                </a:lnTo>
                <a:lnTo>
                  <a:pt x="423290" y="89915"/>
                </a:lnTo>
                <a:lnTo>
                  <a:pt x="428243" y="95123"/>
                </a:lnTo>
                <a:lnTo>
                  <a:pt x="457468" y="125176"/>
                </a:lnTo>
                <a:lnTo>
                  <a:pt x="503808" y="138049"/>
                </a:lnTo>
                <a:lnTo>
                  <a:pt x="496824" y="163067"/>
                </a:lnTo>
                <a:lnTo>
                  <a:pt x="503713" y="163067"/>
                </a:lnTo>
                <a:lnTo>
                  <a:pt x="525017" y="157479"/>
                </a:lnTo>
                <a:lnTo>
                  <a:pt x="441832" y="71882"/>
                </a:lnTo>
                <a:lnTo>
                  <a:pt x="433704" y="71754"/>
                </a:lnTo>
                <a:close/>
              </a:path>
              <a:path w="525145" h="187960">
                <a:moveTo>
                  <a:pt x="496950" y="138049"/>
                </a:moveTo>
                <a:lnTo>
                  <a:pt x="475474" y="143692"/>
                </a:lnTo>
                <a:lnTo>
                  <a:pt x="490981" y="159638"/>
                </a:lnTo>
                <a:lnTo>
                  <a:pt x="496950" y="138049"/>
                </a:lnTo>
                <a:close/>
              </a:path>
              <a:path w="525145" h="187960">
                <a:moveTo>
                  <a:pt x="503808" y="138049"/>
                </a:moveTo>
                <a:lnTo>
                  <a:pt x="496950" y="138049"/>
                </a:lnTo>
                <a:lnTo>
                  <a:pt x="490981" y="159638"/>
                </a:lnTo>
                <a:lnTo>
                  <a:pt x="497781" y="159638"/>
                </a:lnTo>
                <a:lnTo>
                  <a:pt x="503808" y="138049"/>
                </a:lnTo>
                <a:close/>
              </a:path>
              <a:path w="525145" h="187960">
                <a:moveTo>
                  <a:pt x="6857" y="0"/>
                </a:moveTo>
                <a:lnTo>
                  <a:pt x="0" y="24891"/>
                </a:lnTo>
                <a:lnTo>
                  <a:pt x="450630" y="150220"/>
                </a:lnTo>
                <a:lnTo>
                  <a:pt x="475474" y="143692"/>
                </a:lnTo>
                <a:lnTo>
                  <a:pt x="457468" y="125176"/>
                </a:lnTo>
                <a:lnTo>
                  <a:pt x="6857" y="0"/>
                </a:lnTo>
                <a:close/>
              </a:path>
              <a:path w="525145" h="187960">
                <a:moveTo>
                  <a:pt x="457468" y="125176"/>
                </a:moveTo>
                <a:lnTo>
                  <a:pt x="475474" y="143692"/>
                </a:lnTo>
                <a:lnTo>
                  <a:pt x="496950" y="138049"/>
                </a:lnTo>
                <a:lnTo>
                  <a:pt x="503808" y="138049"/>
                </a:lnTo>
                <a:lnTo>
                  <a:pt x="457468" y="12517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433059" y="3098292"/>
            <a:ext cx="243839" cy="2225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78017" y="1280922"/>
            <a:ext cx="1021080" cy="1860550"/>
          </a:xfrm>
          <a:custGeom>
            <a:avLst/>
            <a:gdLst/>
            <a:ahLst/>
            <a:cxnLst/>
            <a:rect l="l" t="t" r="r" b="b"/>
            <a:pathLst>
              <a:path w="1021079" h="1860550">
                <a:moveTo>
                  <a:pt x="0" y="1860041"/>
                </a:moveTo>
                <a:lnTo>
                  <a:pt x="1021080" y="0"/>
                </a:lnTo>
              </a:path>
            </a:pathLst>
          </a:custGeom>
          <a:ln w="28956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31941" y="2551938"/>
            <a:ext cx="900430" cy="727075"/>
          </a:xfrm>
          <a:custGeom>
            <a:avLst/>
            <a:gdLst/>
            <a:ahLst/>
            <a:cxnLst/>
            <a:rect l="l" t="t" r="r" b="b"/>
            <a:pathLst>
              <a:path w="900429" h="727075">
                <a:moveTo>
                  <a:pt x="0" y="726566"/>
                </a:moveTo>
                <a:lnTo>
                  <a:pt x="899922" y="0"/>
                </a:lnTo>
              </a:path>
            </a:pathLst>
          </a:custGeom>
          <a:ln w="28956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286759" y="3571747"/>
            <a:ext cx="2183130" cy="394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Egg Container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(PLA)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20"/>
              </a:spcBef>
            </a:pPr>
            <a:r>
              <a:rPr sz="1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Probe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066538" y="4005834"/>
            <a:ext cx="1030605" cy="426720"/>
          </a:xfrm>
          <a:custGeom>
            <a:avLst/>
            <a:gdLst/>
            <a:ahLst/>
            <a:cxnLst/>
            <a:rect l="l" t="t" r="r" b="b"/>
            <a:pathLst>
              <a:path w="1030604" h="426720">
                <a:moveTo>
                  <a:pt x="0" y="426719"/>
                </a:moveTo>
                <a:lnTo>
                  <a:pt x="1030224" y="426719"/>
                </a:lnTo>
                <a:lnTo>
                  <a:pt x="1030224" y="0"/>
                </a:lnTo>
                <a:lnTo>
                  <a:pt x="0" y="0"/>
                </a:lnTo>
                <a:lnTo>
                  <a:pt x="0" y="426719"/>
                </a:lnTo>
                <a:close/>
              </a:path>
            </a:pathLst>
          </a:custGeom>
          <a:ln w="1981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99097" y="5883402"/>
            <a:ext cx="454659" cy="213360"/>
          </a:xfrm>
          <a:custGeom>
            <a:avLst/>
            <a:gdLst/>
            <a:ahLst/>
            <a:cxnLst/>
            <a:rect l="l" t="t" r="r" b="b"/>
            <a:pathLst>
              <a:path w="454659" h="213360">
                <a:moveTo>
                  <a:pt x="0" y="213360"/>
                </a:moveTo>
                <a:lnTo>
                  <a:pt x="454151" y="213360"/>
                </a:lnTo>
                <a:lnTo>
                  <a:pt x="454151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ln w="1981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066538" y="4432553"/>
            <a:ext cx="1433195" cy="1664970"/>
          </a:xfrm>
          <a:custGeom>
            <a:avLst/>
            <a:gdLst/>
            <a:ahLst/>
            <a:cxnLst/>
            <a:rect l="l" t="t" r="r" b="b"/>
            <a:pathLst>
              <a:path w="1433195" h="1664970">
                <a:moveTo>
                  <a:pt x="0" y="0"/>
                </a:moveTo>
                <a:lnTo>
                  <a:pt x="1432814" y="1664462"/>
                </a:lnTo>
              </a:path>
            </a:pathLst>
          </a:custGeom>
          <a:ln w="1981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92190" y="4005834"/>
            <a:ext cx="861694" cy="1878330"/>
          </a:xfrm>
          <a:custGeom>
            <a:avLst/>
            <a:gdLst/>
            <a:ahLst/>
            <a:cxnLst/>
            <a:rect l="l" t="t" r="r" b="b"/>
            <a:pathLst>
              <a:path w="861695" h="1878329">
                <a:moveTo>
                  <a:pt x="0" y="0"/>
                </a:moveTo>
                <a:lnTo>
                  <a:pt x="861567" y="1877720"/>
                </a:lnTo>
              </a:path>
            </a:pathLst>
          </a:custGeom>
          <a:ln w="1981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400797" y="3890264"/>
            <a:ext cx="1290320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Once the heat</a:t>
            </a:r>
            <a:r>
              <a:rPr sz="1100" spc="-13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shield  is released, </a:t>
            </a:r>
            <a:r>
              <a:rPr sz="1100" dirty="0">
                <a:latin typeface="Arial"/>
                <a:cs typeface="Arial"/>
              </a:rPr>
              <a:t>the  parachute </a:t>
            </a:r>
            <a:r>
              <a:rPr sz="1100" spc="-5" dirty="0">
                <a:latin typeface="Arial"/>
                <a:cs typeface="Arial"/>
              </a:rPr>
              <a:t>deploys  </a:t>
            </a:r>
            <a:r>
              <a:rPr sz="1100" spc="5" dirty="0">
                <a:latin typeface="Arial"/>
                <a:cs typeface="Arial"/>
              </a:rPr>
              <a:t>from </a:t>
            </a:r>
            <a:r>
              <a:rPr sz="1100" spc="-5" dirty="0">
                <a:latin typeface="Arial"/>
                <a:cs typeface="Arial"/>
              </a:rPr>
              <a:t>its bay. </a:t>
            </a:r>
            <a:r>
              <a:rPr sz="1100" dirty="0">
                <a:latin typeface="Arial"/>
                <a:cs typeface="Arial"/>
              </a:rPr>
              <a:t>The  parachute </a:t>
            </a:r>
            <a:r>
              <a:rPr sz="1100" spc="-5" dirty="0">
                <a:latin typeface="Arial"/>
                <a:cs typeface="Arial"/>
              </a:rPr>
              <a:t>is held </a:t>
            </a:r>
            <a:r>
              <a:rPr sz="1100" dirty="0">
                <a:latin typeface="Arial"/>
                <a:cs typeface="Arial"/>
              </a:rPr>
              <a:t>to  the probe </a:t>
            </a:r>
            <a:r>
              <a:rPr sz="1100" spc="-10" dirty="0">
                <a:latin typeface="Arial"/>
                <a:cs typeface="Arial"/>
              </a:rPr>
              <a:t>via </a:t>
            </a:r>
            <a:r>
              <a:rPr sz="1100" b="1" spc="5" dirty="0">
                <a:latin typeface="Arial"/>
                <a:cs typeface="Arial"/>
              </a:rPr>
              <a:t>two  </a:t>
            </a:r>
            <a:r>
              <a:rPr sz="1100" b="1" dirty="0">
                <a:latin typeface="Arial"/>
                <a:cs typeface="Arial"/>
              </a:rPr>
              <a:t>holes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dirty="0">
                <a:latin typeface="Arial"/>
                <a:cs typeface="Arial"/>
              </a:rPr>
              <a:t>the  parachute bay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plate.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136307" y="2470276"/>
            <a:ext cx="844550" cy="450215"/>
          </a:xfrm>
          <a:custGeom>
            <a:avLst/>
            <a:gdLst/>
            <a:ahLst/>
            <a:cxnLst/>
            <a:rect l="l" t="t" r="r" b="b"/>
            <a:pathLst>
              <a:path w="844550" h="450214">
                <a:moveTo>
                  <a:pt x="772601" y="421227"/>
                </a:moveTo>
                <a:lnTo>
                  <a:pt x="723480" y="423799"/>
                </a:lnTo>
                <a:lnTo>
                  <a:pt x="718019" y="429895"/>
                </a:lnTo>
                <a:lnTo>
                  <a:pt x="718781" y="444246"/>
                </a:lnTo>
                <a:lnTo>
                  <a:pt x="724877" y="449707"/>
                </a:lnTo>
                <a:lnTo>
                  <a:pt x="844003" y="443484"/>
                </a:lnTo>
                <a:lnTo>
                  <a:pt x="843842" y="443230"/>
                </a:lnTo>
                <a:lnTo>
                  <a:pt x="815301" y="443230"/>
                </a:lnTo>
                <a:lnTo>
                  <a:pt x="772601" y="421227"/>
                </a:lnTo>
                <a:close/>
              </a:path>
              <a:path w="844550" h="450214">
                <a:moveTo>
                  <a:pt x="798290" y="419882"/>
                </a:moveTo>
                <a:lnTo>
                  <a:pt x="772601" y="421227"/>
                </a:lnTo>
                <a:lnTo>
                  <a:pt x="815301" y="443230"/>
                </a:lnTo>
                <a:lnTo>
                  <a:pt x="817638" y="438658"/>
                </a:lnTo>
                <a:lnTo>
                  <a:pt x="810221" y="438658"/>
                </a:lnTo>
                <a:lnTo>
                  <a:pt x="798290" y="419882"/>
                </a:lnTo>
                <a:close/>
              </a:path>
              <a:path w="844550" h="450214">
                <a:moveTo>
                  <a:pt x="771994" y="340995"/>
                </a:moveTo>
                <a:lnTo>
                  <a:pt x="765898" y="344805"/>
                </a:lnTo>
                <a:lnTo>
                  <a:pt x="759929" y="348742"/>
                </a:lnTo>
                <a:lnTo>
                  <a:pt x="758151" y="356743"/>
                </a:lnTo>
                <a:lnTo>
                  <a:pt x="784478" y="398145"/>
                </a:lnTo>
                <a:lnTo>
                  <a:pt x="827112" y="420115"/>
                </a:lnTo>
                <a:lnTo>
                  <a:pt x="815301" y="443230"/>
                </a:lnTo>
                <a:lnTo>
                  <a:pt x="843842" y="443230"/>
                </a:lnTo>
                <a:lnTo>
                  <a:pt x="783726" y="348742"/>
                </a:lnTo>
                <a:lnTo>
                  <a:pt x="779995" y="342773"/>
                </a:lnTo>
                <a:lnTo>
                  <a:pt x="771994" y="340995"/>
                </a:lnTo>
                <a:close/>
              </a:path>
              <a:path w="844550" h="450214">
                <a:moveTo>
                  <a:pt x="820508" y="418719"/>
                </a:moveTo>
                <a:lnTo>
                  <a:pt x="798290" y="419882"/>
                </a:lnTo>
                <a:lnTo>
                  <a:pt x="810221" y="438658"/>
                </a:lnTo>
                <a:lnTo>
                  <a:pt x="820508" y="418719"/>
                </a:lnTo>
                <a:close/>
              </a:path>
              <a:path w="844550" h="450214">
                <a:moveTo>
                  <a:pt x="824401" y="418719"/>
                </a:moveTo>
                <a:lnTo>
                  <a:pt x="820508" y="418719"/>
                </a:lnTo>
                <a:lnTo>
                  <a:pt x="810221" y="438658"/>
                </a:lnTo>
                <a:lnTo>
                  <a:pt x="817638" y="438658"/>
                </a:lnTo>
                <a:lnTo>
                  <a:pt x="827112" y="420115"/>
                </a:lnTo>
                <a:lnTo>
                  <a:pt x="824401" y="418719"/>
                </a:lnTo>
                <a:close/>
              </a:path>
              <a:path w="844550" h="450214">
                <a:moveTo>
                  <a:pt x="11861" y="0"/>
                </a:moveTo>
                <a:lnTo>
                  <a:pt x="0" y="23113"/>
                </a:lnTo>
                <a:lnTo>
                  <a:pt x="772601" y="421227"/>
                </a:lnTo>
                <a:lnTo>
                  <a:pt x="798290" y="419882"/>
                </a:lnTo>
                <a:lnTo>
                  <a:pt x="784478" y="398145"/>
                </a:lnTo>
                <a:lnTo>
                  <a:pt x="11861" y="0"/>
                </a:lnTo>
                <a:close/>
              </a:path>
              <a:path w="844550" h="450214">
                <a:moveTo>
                  <a:pt x="784478" y="398145"/>
                </a:moveTo>
                <a:lnTo>
                  <a:pt x="798290" y="419882"/>
                </a:lnTo>
                <a:lnTo>
                  <a:pt x="820508" y="418719"/>
                </a:lnTo>
                <a:lnTo>
                  <a:pt x="824401" y="418719"/>
                </a:lnTo>
                <a:lnTo>
                  <a:pt x="784478" y="39814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94487" y="2161794"/>
            <a:ext cx="1140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Deployment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Bay  </a:t>
            </a:r>
            <a:r>
              <a:rPr sz="1200" dirty="0">
                <a:latin typeface="Arial"/>
                <a:cs typeface="Arial"/>
              </a:rPr>
              <a:t>(PLA)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519671" y="1280160"/>
            <a:ext cx="2048255" cy="12786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05193" y="1265682"/>
            <a:ext cx="2077720" cy="1308100"/>
          </a:xfrm>
          <a:custGeom>
            <a:avLst/>
            <a:gdLst/>
            <a:ahLst/>
            <a:cxnLst/>
            <a:rect l="l" t="t" r="r" b="b"/>
            <a:pathLst>
              <a:path w="2077720" h="1308100">
                <a:moveTo>
                  <a:pt x="0" y="1307591"/>
                </a:moveTo>
                <a:lnTo>
                  <a:pt x="2077211" y="1307591"/>
                </a:lnTo>
                <a:lnTo>
                  <a:pt x="2077211" y="0"/>
                </a:lnTo>
                <a:lnTo>
                  <a:pt x="0" y="0"/>
                </a:lnTo>
                <a:lnTo>
                  <a:pt x="0" y="1307591"/>
                </a:lnTo>
                <a:close/>
              </a:path>
            </a:pathLst>
          </a:custGeom>
          <a:ln w="28956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303007" y="5338571"/>
            <a:ext cx="1395983" cy="9113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  <a:spcBef>
                  <a:spcPts val="125"/>
                </a:spcBef>
              </a:pPr>
              <a:t>41</a:t>
            </a:fld>
            <a:endParaRPr spc="-5" dirty="0"/>
          </a:p>
        </p:txBody>
      </p:sp>
      <p:sp>
        <p:nvSpPr>
          <p:cNvPr id="59" name="object 59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109220"/>
            <a:ext cx="35096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Mechanical</a:t>
            </a:r>
            <a:r>
              <a:rPr spc="-105" dirty="0"/>
              <a:t> </a:t>
            </a:r>
            <a:r>
              <a:rPr spc="-5" dirty="0"/>
              <a:t>Sub-System  Requirements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  <a:spcBef>
                  <a:spcPts val="125"/>
                </a:spcBef>
              </a:pPr>
              <a:t>42</a:t>
            </a:fld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01154" y="1046352"/>
          <a:ext cx="8931274" cy="52730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140"/>
                <a:gridCol w="6680200"/>
                <a:gridCol w="409575"/>
                <a:gridCol w="518159"/>
                <a:gridCol w="355600"/>
                <a:gridCol w="355600"/>
              </a:tblGrid>
              <a:tr h="274320">
                <a:tc rowSpan="2"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RE#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Description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VERIFICATION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36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1758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Total mass of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(probe)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500 grams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+/-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100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grams.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18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75895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" marR="635" indent="63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used to protect the probe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while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rocket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only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when deployed 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rocket. It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envelope/shield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whole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sides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the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when 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stowed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configuration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 rocket. The rear end of the probe can be</a:t>
                      </a:r>
                      <a:r>
                        <a:rPr sz="1100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open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1717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1758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must not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have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openings.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marL="17589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7665" marR="308610" indent="-400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probe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fit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cylindrical envelope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125mm diameter x  310mm length. Tolerances are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facilitate container deployment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rocket</a:t>
                      </a:r>
                      <a:r>
                        <a:rPr sz="11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fairing.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1758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probe shall hold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large hen’s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egg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and protect it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from damage from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launch until</a:t>
                      </a:r>
                      <a:r>
                        <a:rPr sz="11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landing.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marL="17589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probe shall accommodate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large hen’s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egg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mass ranging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54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grams 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68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grams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1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diameter of up to 50mm and a length of up to</a:t>
                      </a:r>
                      <a:r>
                        <a:rPr sz="1100" spc="-2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70mm.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marL="17589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30755" marR="81280" indent="-213296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have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any sharp edges to cause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get stuck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rocket</a:t>
                      </a:r>
                      <a:r>
                        <a:rPr sz="1100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payload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section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which is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made of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cardboard.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1220"/>
                        </a:lnSpc>
                        <a:spcBef>
                          <a:spcPts val="71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a florescent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color; pink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1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orange.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RE11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rocket airframe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not be used to restrain any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deployable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parts of the</a:t>
                      </a:r>
                      <a:r>
                        <a:rPr sz="1100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rocket airframe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not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used as part of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</a:t>
                      </a:r>
                      <a:r>
                        <a:rPr sz="1100" spc="-2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operations.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RE13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1220"/>
                        </a:lnSpc>
                        <a:spcBef>
                          <a:spcPts val="72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CanSat,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probe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attached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deploy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rocket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payload</a:t>
                      </a:r>
                      <a:r>
                        <a:rPr sz="11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section.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RE14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released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probe at</a:t>
                      </a:r>
                      <a:r>
                        <a:rPr sz="11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300m.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RE15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release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parachute at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300m.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RE16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79725" marR="88900" indent="-27717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descent control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device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attachment components (aero-braking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parachute)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</a:t>
                      </a:r>
                      <a:r>
                        <a:rPr sz="11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survive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30Gs of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shock.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RE17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descent control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devices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parachute)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survive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30Gs of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shock.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3613" y="131784"/>
            <a:ext cx="769620" cy="353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9146" y="1118361"/>
          <a:ext cx="9073514" cy="50107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/>
                <a:gridCol w="7157720"/>
                <a:gridCol w="346075"/>
                <a:gridCol w="331470"/>
                <a:gridCol w="360045"/>
                <a:gridCol w="302259"/>
              </a:tblGrid>
              <a:tr h="274320">
                <a:tc rowSpan="2"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RE#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Description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VERIFICATION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43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RE18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electronic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components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enclosed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shielded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environment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exception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sensors.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structures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built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survive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15Gs of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launch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acceleration.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RE20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structures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built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survive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30Gs of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shock.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RE21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835" marR="283845" indent="-29483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electronics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hard-mounted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using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proper mounts such as standoffs,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screws,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 high performance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adhesives.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RE22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mechanisms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capable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maintaining their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configuration or states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under all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forces.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RE23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Mechanisms shall not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use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pyrotechnics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chemicals.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RE24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63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15845" marR="307340" indent="-19907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Mechanisms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that use heat (e.g. nichrome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wire)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not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exposed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outside environment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reduce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potential risk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setting vegetation on</a:t>
                      </a:r>
                      <a:r>
                        <a:rPr sz="11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fire.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63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63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RE31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under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$1000. Ground support and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analysis tools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are not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included 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cost.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RE38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Both the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labelled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team contact information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email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address.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RE40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No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lasers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allowed.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RE41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probe must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easily accessible power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switch.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RE42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probe must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power indicator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such as an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 sound generating</a:t>
                      </a:r>
                      <a:r>
                        <a:rPr sz="11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device.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RE47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96390" marR="133985" indent="-14452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An easily accessible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battery compartment must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included allowing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batteries to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installed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 removed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less  than 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minute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not require a total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disassembly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the</a:t>
                      </a:r>
                      <a:r>
                        <a:rPr sz="11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94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B1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3510" marR="12382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Camera: Add 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colour video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camera to capture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release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the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the ground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during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last</a:t>
                      </a:r>
                      <a:r>
                        <a:rPr sz="11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300  meters of descent; the camera must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have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resolution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least 640x480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a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frame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rate of 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least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30  frames/sec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3271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118745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679194" y="109220"/>
            <a:ext cx="350964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Mechanical</a:t>
            </a:r>
            <a:r>
              <a:rPr spc="-105" dirty="0"/>
              <a:t> </a:t>
            </a:r>
            <a:r>
              <a:rPr spc="-5" dirty="0"/>
              <a:t>Sub-System  Requirements</a:t>
            </a:r>
          </a:p>
        </p:txBody>
      </p:sp>
      <p:sp>
        <p:nvSpPr>
          <p:cNvPr id="16" name="object 16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  <a:spcBef>
                  <a:spcPts val="125"/>
                </a:spcBef>
              </a:pPr>
              <a:t>43</a:t>
            </a:fld>
            <a:endParaRPr spc="-5" dirty="0"/>
          </a:p>
        </p:txBody>
      </p:sp>
      <p:sp>
        <p:nvSpPr>
          <p:cNvPr id="19" name="object 19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Mechanical </a:t>
            </a:r>
            <a:r>
              <a:rPr spc="-10" dirty="0"/>
              <a:t>Layout </a:t>
            </a:r>
            <a:r>
              <a:rPr dirty="0"/>
              <a:t>of  </a:t>
            </a:r>
            <a:r>
              <a:rPr spc="-5" dirty="0"/>
              <a:t>Components </a:t>
            </a:r>
            <a:r>
              <a:rPr dirty="0"/>
              <a:t>Trade </a:t>
            </a:r>
            <a:r>
              <a:rPr spc="-5" dirty="0"/>
              <a:t>&amp;</a:t>
            </a:r>
            <a:r>
              <a:rPr spc="-70" dirty="0"/>
              <a:t> </a:t>
            </a:r>
            <a:r>
              <a:rPr dirty="0"/>
              <a:t>Selection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22250" y="1622425"/>
          <a:ext cx="8663937" cy="420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7140"/>
                <a:gridCol w="1640839"/>
                <a:gridCol w="1443989"/>
                <a:gridCol w="1443989"/>
                <a:gridCol w="1443990"/>
                <a:gridCol w="1443990"/>
              </a:tblGrid>
              <a:tr h="274320">
                <a:tc gridSpan="6"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Structure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Materials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56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Density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Manufacturing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Advantages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Disad</a:t>
                      </a:r>
                      <a:r>
                        <a:rPr sz="1200" b="1" spc="-2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2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an</a:t>
                      </a: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2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ages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609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End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Plates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Carbon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Fibre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1280kg/m</a:t>
                      </a:r>
                      <a:r>
                        <a:rPr sz="1200" baseline="24305" dirty="0">
                          <a:latin typeface="Arial"/>
                          <a:cs typeface="Arial"/>
                        </a:rPr>
                        <a:t>3</a:t>
                      </a:r>
                      <a:endParaRPr sz="1200" baseline="24305">
                        <a:latin typeface="Arial"/>
                        <a:cs typeface="Arial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CNC,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(BOS)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1993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Lightweight,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very  strong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R="14859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consuming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457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Balsa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Wood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170kg/m</a:t>
                      </a:r>
                      <a:r>
                        <a:rPr sz="1200" baseline="24305" dirty="0">
                          <a:latin typeface="Arial"/>
                          <a:cs typeface="Arial"/>
                        </a:rPr>
                        <a:t>3</a:t>
                      </a:r>
                      <a:endParaRPr sz="1200" baseline="24305">
                        <a:latin typeface="Arial"/>
                        <a:cs typeface="Arial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Laser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Cutter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marR="6203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Extremely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ht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ei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ht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Low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strength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Pine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Plywood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575kg/m</a:t>
                      </a:r>
                      <a:r>
                        <a:rPr sz="1200" baseline="24305" dirty="0">
                          <a:latin typeface="Arial"/>
                          <a:cs typeface="Arial"/>
                        </a:rPr>
                        <a:t>3</a:t>
                      </a:r>
                      <a:endParaRPr sz="1200" baseline="24305">
                        <a:latin typeface="Arial"/>
                        <a:cs typeface="Arial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Laser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Cutter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marR="62039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Extremely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ht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ei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ht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Low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strength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6543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Main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Parts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PLA (3D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Printed)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1430kg/m</a:t>
                      </a:r>
                      <a:r>
                        <a:rPr sz="1200" spc="-7" baseline="24305" dirty="0">
                          <a:latin typeface="Arial"/>
                          <a:cs typeface="Arial"/>
                        </a:rPr>
                        <a:t>3</a:t>
                      </a:r>
                      <a:endParaRPr sz="1200" baseline="24305">
                        <a:latin typeface="Arial"/>
                        <a:cs typeface="Arial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3D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Printer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1511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Very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strong,</a:t>
                      </a:r>
                      <a:r>
                        <a:rPr sz="12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easy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shape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Heavy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457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ABS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(3D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Printed)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1052kg/m</a:t>
                      </a:r>
                      <a:r>
                        <a:rPr sz="1200" spc="-7" baseline="24305" dirty="0">
                          <a:latin typeface="Arial"/>
                          <a:cs typeface="Arial"/>
                        </a:rPr>
                        <a:t>3</a:t>
                      </a:r>
                      <a:endParaRPr sz="1200" baseline="24305">
                        <a:latin typeface="Arial"/>
                        <a:cs typeface="Arial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3D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Printer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marR="15049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Very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strong,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easy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shape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Heavy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Nylon Pipe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(Spacers)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1150kg/m</a:t>
                      </a:r>
                      <a:r>
                        <a:rPr sz="1200" spc="-7" baseline="24305" dirty="0">
                          <a:latin typeface="Arial"/>
                          <a:cs typeface="Arial"/>
                        </a:rPr>
                        <a:t>3</a:t>
                      </a:r>
                      <a:endParaRPr sz="1200" baseline="24305">
                        <a:latin typeface="Arial"/>
                        <a:cs typeface="Arial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516255" marR="213995" indent="-2819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Cutting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Size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(BOS)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Lightweight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Light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sensitivity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457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PVC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Tubing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1375kg/m</a:t>
                      </a:r>
                      <a:r>
                        <a:rPr sz="1200" spc="-7" baseline="24305" dirty="0">
                          <a:latin typeface="Arial"/>
                          <a:cs typeface="Arial"/>
                        </a:rPr>
                        <a:t>3</a:t>
                      </a:r>
                      <a:endParaRPr sz="1200" baseline="24305">
                        <a:latin typeface="Arial"/>
                        <a:cs typeface="Arial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6255" marR="213995" indent="-2819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Cutting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Size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(BOS)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Strong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marR="6489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Difficult to  cust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om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Fibreglass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1522kg/m</a:t>
                      </a:r>
                      <a:r>
                        <a:rPr sz="1200" spc="-7" baseline="24305" dirty="0">
                          <a:latin typeface="Arial"/>
                          <a:cs typeface="Arial"/>
                        </a:rPr>
                        <a:t>3</a:t>
                      </a:r>
                      <a:endParaRPr sz="1200" baseline="24305">
                        <a:latin typeface="Arial"/>
                        <a:cs typeface="Arial"/>
                      </a:endParaRPr>
                    </a:p>
                  </a:txBody>
                  <a:tcPr marL="0" marR="0" marT="133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CNC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(BOS)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3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Strong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Hard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machine,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heavy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  <a:spcBef>
                  <a:spcPts val="125"/>
                </a:spcBef>
              </a:pPr>
              <a:t>44</a:t>
            </a:fld>
            <a:endParaRPr spc="-5" dirty="0"/>
          </a:p>
        </p:txBody>
      </p:sp>
      <p:sp>
        <p:nvSpPr>
          <p:cNvPr id="14" name="object 14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07340" y="1095502"/>
            <a:ext cx="60090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The following page discusses the structure materials for the</a:t>
            </a:r>
            <a:r>
              <a:rPr sz="1600" spc="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probe.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Mechanical </a:t>
            </a:r>
            <a:r>
              <a:rPr spc="-10" dirty="0"/>
              <a:t>Layout </a:t>
            </a:r>
            <a:r>
              <a:rPr dirty="0"/>
              <a:t>of  </a:t>
            </a:r>
            <a:r>
              <a:rPr spc="-5" dirty="0"/>
              <a:t>Components </a:t>
            </a:r>
            <a:r>
              <a:rPr dirty="0"/>
              <a:t>Trade </a:t>
            </a:r>
            <a:r>
              <a:rPr spc="-5" dirty="0"/>
              <a:t>&amp;</a:t>
            </a:r>
            <a:r>
              <a:rPr spc="-70" dirty="0"/>
              <a:t> </a:t>
            </a:r>
            <a:r>
              <a:rPr dirty="0"/>
              <a:t>Selection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22250" y="1723008"/>
          <a:ext cx="8663938" cy="4203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3990"/>
                <a:gridCol w="1443990"/>
                <a:gridCol w="1443990"/>
                <a:gridCol w="1443989"/>
                <a:gridCol w="1443989"/>
                <a:gridCol w="1443990"/>
              </a:tblGrid>
              <a:tr h="273685">
                <a:tc gridSpan="6"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Mechanisms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4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83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Mass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Reliability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Advantages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Disadvantages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62255" marR="243840" indent="11683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Parachute  Release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Door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Servo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9g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spc="5" dirty="0">
                          <a:latin typeface="Arial"/>
                          <a:cs typeface="Arial"/>
                        </a:rPr>
                        <a:t>Off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Shelf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2038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Able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 control</a:t>
                      </a:r>
                      <a:r>
                        <a:rPr sz="12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small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steps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50038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Large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space  required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Solenoid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12.6g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Reliable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High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performance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Short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range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Spring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Loaded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TBD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Reliable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Able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calculate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marR="2038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Needs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additional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structure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mass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Heat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Shield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Release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Solenoid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12.6g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Reliable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High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performance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Short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travel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range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457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Servo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Rod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~11g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spc="5" dirty="0">
                          <a:latin typeface="Arial"/>
                          <a:cs typeface="Arial"/>
                        </a:rPr>
                        <a:t>Off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Shelf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marR="2038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Able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 control</a:t>
                      </a:r>
                      <a:r>
                        <a:rPr sz="12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small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steps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marR="5003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Large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space  required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Spring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Loaded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TBD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Reliable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Able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calculate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2038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Needs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additional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structure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mass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2736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Nichrome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Wire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TBD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Reliable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lightweight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Non-reusable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320040" marR="302260" indent="1206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Heat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Shield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lo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Spring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Loaded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TBD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Reliable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Able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calculate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2038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Needs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additional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structure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mass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2736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System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Rods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TBD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Reliable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strong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heavy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Linear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Actuator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TBD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reliable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strong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Heavy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  <a:spcBef>
                  <a:spcPts val="125"/>
                </a:spcBef>
              </a:pPr>
              <a:t>45</a:t>
            </a:fld>
            <a:endParaRPr spc="-5" dirty="0"/>
          </a:p>
        </p:txBody>
      </p:sp>
      <p:sp>
        <p:nvSpPr>
          <p:cNvPr id="14" name="object 14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07340" y="1095502"/>
            <a:ext cx="5475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The following page discusses the mechanisms for the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probe.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Mechanical </a:t>
            </a:r>
            <a:r>
              <a:rPr spc="-10" dirty="0"/>
              <a:t>Layout </a:t>
            </a:r>
            <a:r>
              <a:rPr dirty="0"/>
              <a:t>of  </a:t>
            </a:r>
            <a:r>
              <a:rPr spc="-5" dirty="0"/>
              <a:t>Components </a:t>
            </a:r>
            <a:r>
              <a:rPr dirty="0"/>
              <a:t>Trade </a:t>
            </a:r>
            <a:r>
              <a:rPr spc="-5" dirty="0"/>
              <a:t>&amp;</a:t>
            </a:r>
            <a:r>
              <a:rPr spc="-70" dirty="0"/>
              <a:t> </a:t>
            </a:r>
            <a:r>
              <a:rPr dirty="0"/>
              <a:t>Selection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22250" y="5006847"/>
          <a:ext cx="8663940" cy="1003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31970"/>
                <a:gridCol w="4331970"/>
              </a:tblGrid>
              <a:tr h="273685">
                <a:tc gridSpan="2"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Chosen Structure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Designs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368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Rationale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Layout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1422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design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was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chosen as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it offers the best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layout as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uses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 method of stacking the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bays.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This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saves</a:t>
                      </a:r>
                      <a:r>
                        <a:rPr sz="12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space.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5"/>
              </a:spcBef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  <a:spcBef>
                  <a:spcPts val="125"/>
                </a:spcBef>
              </a:pPr>
              <a:t>46</a:t>
            </a:fld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2250" y="1118361"/>
          <a:ext cx="8664575" cy="2284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7275"/>
                <a:gridCol w="2448560"/>
                <a:gridCol w="3888740"/>
              </a:tblGrid>
              <a:tr h="274320">
                <a:tc gridSpan="3"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Chosen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Mechanisms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Rationale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Parachute Release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Door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Servo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Spring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Loaded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combination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 these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two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methods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combines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reliability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strength.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Heat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Shield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Release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Solenoid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&amp;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Spring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Loaded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1625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combination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 these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two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methods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combines  reliability and strength.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solenoid is used instead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 servo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increased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reliability.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63944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Heat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Shield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Deployment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Linear Actuator &amp;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Spring</a:t>
                      </a:r>
                      <a:r>
                        <a:rPr sz="12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Loaded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6883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A linear actuator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is used instead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 servo</a:t>
                      </a:r>
                      <a:r>
                        <a:rPr sz="12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for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increased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reliability.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22250" y="3491229"/>
          <a:ext cx="8663940" cy="1369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1240"/>
                <a:gridCol w="1440180"/>
                <a:gridCol w="6192520"/>
              </a:tblGrid>
              <a:tr h="274320">
                <a:tc gridSpan="3"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Structure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Materials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36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4659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Rationale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End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Plates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Carbon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Fibre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Very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lightweight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doesn’t require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much room as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can be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bought in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1mm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thick</a:t>
                      </a:r>
                      <a:r>
                        <a:rPr sz="1200" spc="-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sheets.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27432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Main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Parts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PLA (3D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Printed)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High strength and easy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remodel and print on 3D</a:t>
                      </a:r>
                      <a:r>
                        <a:rPr sz="12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printers.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2736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Nylon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Pipe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High strength and lightweight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method for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jointing end</a:t>
                      </a:r>
                      <a:r>
                        <a:rPr sz="12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plates.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84135" y="1772411"/>
            <a:ext cx="1648967" cy="4475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Mechanical </a:t>
            </a:r>
            <a:r>
              <a:rPr spc="-10" dirty="0"/>
              <a:t>Layout </a:t>
            </a:r>
            <a:r>
              <a:rPr dirty="0"/>
              <a:t>of  </a:t>
            </a:r>
            <a:r>
              <a:rPr spc="-5" dirty="0"/>
              <a:t>Components </a:t>
            </a:r>
            <a:r>
              <a:rPr dirty="0"/>
              <a:t>Trade </a:t>
            </a:r>
            <a:r>
              <a:rPr spc="-5" dirty="0"/>
              <a:t>&amp;</a:t>
            </a:r>
            <a:r>
              <a:rPr spc="-70" dirty="0"/>
              <a:t> </a:t>
            </a:r>
            <a:r>
              <a:rPr dirty="0"/>
              <a:t>Selection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54601" y="4058411"/>
            <a:ext cx="1830220" cy="22204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29434" y="1559166"/>
            <a:ext cx="1627322" cy="24419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03207" y="1849373"/>
            <a:ext cx="0" cy="4261485"/>
          </a:xfrm>
          <a:custGeom>
            <a:avLst/>
            <a:gdLst/>
            <a:ahLst/>
            <a:cxnLst/>
            <a:rect l="l" t="t" r="r" b="b"/>
            <a:pathLst>
              <a:path h="4261485">
                <a:moveTo>
                  <a:pt x="0" y="0"/>
                </a:moveTo>
                <a:lnTo>
                  <a:pt x="0" y="4261104"/>
                </a:lnTo>
              </a:path>
            </a:pathLst>
          </a:custGeom>
          <a:ln w="716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67393" y="1849373"/>
            <a:ext cx="71755" cy="4261485"/>
          </a:xfrm>
          <a:custGeom>
            <a:avLst/>
            <a:gdLst/>
            <a:ahLst/>
            <a:cxnLst/>
            <a:rect l="l" t="t" r="r" b="b"/>
            <a:pathLst>
              <a:path w="71754" h="4261485">
                <a:moveTo>
                  <a:pt x="0" y="4261104"/>
                </a:moveTo>
                <a:lnTo>
                  <a:pt x="71627" y="4261104"/>
                </a:lnTo>
                <a:lnTo>
                  <a:pt x="71627" y="0"/>
                </a:lnTo>
                <a:lnTo>
                  <a:pt x="0" y="0"/>
                </a:lnTo>
                <a:lnTo>
                  <a:pt x="0" y="426110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7340" y="1095502"/>
            <a:ext cx="83292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The </a:t>
            </a:r>
            <a:r>
              <a:rPr sz="1600" spc="-10" dirty="0">
                <a:latin typeface="Arial"/>
                <a:cs typeface="Arial"/>
              </a:rPr>
              <a:t>two </a:t>
            </a:r>
            <a:r>
              <a:rPr sz="1600" spc="-5" dirty="0">
                <a:latin typeface="Arial"/>
                <a:cs typeface="Arial"/>
              </a:rPr>
              <a:t>following pages discusses the first method conceptualised for the mechanical </a:t>
            </a:r>
            <a:r>
              <a:rPr sz="1600" spc="-10" dirty="0">
                <a:latin typeface="Arial"/>
                <a:cs typeface="Arial"/>
              </a:rPr>
              <a:t>layout  </a:t>
            </a:r>
            <a:r>
              <a:rPr sz="1600" spc="-5" dirty="0">
                <a:latin typeface="Arial"/>
                <a:cs typeface="Arial"/>
              </a:rPr>
              <a:t>of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components.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7340" y="1585722"/>
            <a:ext cx="8604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Layout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6373" y="2042267"/>
            <a:ext cx="1592706" cy="41410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02602" y="1849373"/>
            <a:ext cx="0" cy="4261485"/>
          </a:xfrm>
          <a:custGeom>
            <a:avLst/>
            <a:gdLst/>
            <a:ahLst/>
            <a:cxnLst/>
            <a:rect l="l" t="t" r="r" b="b"/>
            <a:pathLst>
              <a:path h="4261485">
                <a:moveTo>
                  <a:pt x="0" y="0"/>
                </a:moveTo>
                <a:lnTo>
                  <a:pt x="0" y="4261104"/>
                </a:lnTo>
              </a:path>
            </a:pathLst>
          </a:custGeom>
          <a:ln w="73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66026" y="1849373"/>
            <a:ext cx="73660" cy="4261485"/>
          </a:xfrm>
          <a:custGeom>
            <a:avLst/>
            <a:gdLst/>
            <a:ahLst/>
            <a:cxnLst/>
            <a:rect l="l" t="t" r="r" b="b"/>
            <a:pathLst>
              <a:path w="73659" h="4261485">
                <a:moveTo>
                  <a:pt x="0" y="4261104"/>
                </a:moveTo>
                <a:lnTo>
                  <a:pt x="73151" y="4261104"/>
                </a:lnTo>
                <a:lnTo>
                  <a:pt x="73151" y="0"/>
                </a:lnTo>
                <a:lnTo>
                  <a:pt x="0" y="0"/>
                </a:lnTo>
                <a:lnTo>
                  <a:pt x="0" y="426110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593594" y="1801748"/>
            <a:ext cx="954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Rocket</a:t>
            </a:r>
            <a:r>
              <a:rPr sz="1200" b="1" spc="-8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Body  </a:t>
            </a:r>
            <a:r>
              <a:rPr sz="1200" b="1" spc="-25" dirty="0">
                <a:latin typeface="Arial"/>
                <a:cs typeface="Arial"/>
              </a:rPr>
              <a:t>Tube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11070" y="2620517"/>
            <a:ext cx="1191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Heat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Shield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Pre-Deployment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06801" y="3110102"/>
            <a:ext cx="746760" cy="403860"/>
          </a:xfrm>
          <a:custGeom>
            <a:avLst/>
            <a:gdLst/>
            <a:ahLst/>
            <a:cxnLst/>
            <a:rect l="l" t="t" r="r" b="b"/>
            <a:pathLst>
              <a:path w="746760" h="403860">
                <a:moveTo>
                  <a:pt x="675473" y="28252"/>
                </a:moveTo>
                <a:lnTo>
                  <a:pt x="0" y="380746"/>
                </a:lnTo>
                <a:lnTo>
                  <a:pt x="11937" y="403606"/>
                </a:lnTo>
                <a:lnTo>
                  <a:pt x="687428" y="51223"/>
                </a:lnTo>
                <a:lnTo>
                  <a:pt x="701145" y="29449"/>
                </a:lnTo>
                <a:lnTo>
                  <a:pt x="675473" y="28252"/>
                </a:lnTo>
                <a:close/>
              </a:path>
              <a:path w="746760" h="403860">
                <a:moveTo>
                  <a:pt x="746393" y="6096"/>
                </a:moveTo>
                <a:lnTo>
                  <a:pt x="717931" y="6096"/>
                </a:lnTo>
                <a:lnTo>
                  <a:pt x="729869" y="29083"/>
                </a:lnTo>
                <a:lnTo>
                  <a:pt x="687428" y="51223"/>
                </a:lnTo>
                <a:lnTo>
                  <a:pt x="664972" y="86868"/>
                </a:lnTo>
                <a:lnTo>
                  <a:pt x="661162" y="92837"/>
                </a:lnTo>
                <a:lnTo>
                  <a:pt x="663066" y="100837"/>
                </a:lnTo>
                <a:lnTo>
                  <a:pt x="669036" y="104648"/>
                </a:lnTo>
                <a:lnTo>
                  <a:pt x="675132" y="108458"/>
                </a:lnTo>
                <a:lnTo>
                  <a:pt x="683133" y="106680"/>
                </a:lnTo>
                <a:lnTo>
                  <a:pt x="686943" y="100584"/>
                </a:lnTo>
                <a:lnTo>
                  <a:pt x="746393" y="6096"/>
                </a:lnTo>
                <a:close/>
              </a:path>
              <a:path w="746760" h="403860">
                <a:moveTo>
                  <a:pt x="701145" y="29449"/>
                </a:moveTo>
                <a:lnTo>
                  <a:pt x="687428" y="51223"/>
                </a:lnTo>
                <a:lnTo>
                  <a:pt x="727191" y="30480"/>
                </a:lnTo>
                <a:lnTo>
                  <a:pt x="723264" y="30480"/>
                </a:lnTo>
                <a:lnTo>
                  <a:pt x="701145" y="29449"/>
                </a:lnTo>
                <a:close/>
              </a:path>
              <a:path w="746760" h="403860">
                <a:moveTo>
                  <a:pt x="712977" y="10668"/>
                </a:moveTo>
                <a:lnTo>
                  <a:pt x="701145" y="29449"/>
                </a:lnTo>
                <a:lnTo>
                  <a:pt x="723264" y="30480"/>
                </a:lnTo>
                <a:lnTo>
                  <a:pt x="712977" y="10668"/>
                </a:lnTo>
                <a:close/>
              </a:path>
              <a:path w="746760" h="403860">
                <a:moveTo>
                  <a:pt x="720305" y="10668"/>
                </a:moveTo>
                <a:lnTo>
                  <a:pt x="712977" y="10668"/>
                </a:lnTo>
                <a:lnTo>
                  <a:pt x="723264" y="30480"/>
                </a:lnTo>
                <a:lnTo>
                  <a:pt x="727191" y="30480"/>
                </a:lnTo>
                <a:lnTo>
                  <a:pt x="729869" y="29083"/>
                </a:lnTo>
                <a:lnTo>
                  <a:pt x="720305" y="10668"/>
                </a:lnTo>
                <a:close/>
              </a:path>
              <a:path w="746760" h="403860">
                <a:moveTo>
                  <a:pt x="717931" y="6096"/>
                </a:moveTo>
                <a:lnTo>
                  <a:pt x="675473" y="28252"/>
                </a:lnTo>
                <a:lnTo>
                  <a:pt x="701145" y="29449"/>
                </a:lnTo>
                <a:lnTo>
                  <a:pt x="712977" y="10668"/>
                </a:lnTo>
                <a:lnTo>
                  <a:pt x="720305" y="10668"/>
                </a:lnTo>
                <a:lnTo>
                  <a:pt x="717931" y="6096"/>
                </a:lnTo>
                <a:close/>
              </a:path>
              <a:path w="746760" h="403860">
                <a:moveTo>
                  <a:pt x="627507" y="0"/>
                </a:moveTo>
                <a:lnTo>
                  <a:pt x="621411" y="5587"/>
                </a:lnTo>
                <a:lnTo>
                  <a:pt x="621029" y="12700"/>
                </a:lnTo>
                <a:lnTo>
                  <a:pt x="620776" y="19812"/>
                </a:lnTo>
                <a:lnTo>
                  <a:pt x="626237" y="25908"/>
                </a:lnTo>
                <a:lnTo>
                  <a:pt x="675473" y="28252"/>
                </a:lnTo>
                <a:lnTo>
                  <a:pt x="717931" y="6096"/>
                </a:lnTo>
                <a:lnTo>
                  <a:pt x="746393" y="6096"/>
                </a:lnTo>
                <a:lnTo>
                  <a:pt x="746633" y="5714"/>
                </a:lnTo>
                <a:lnTo>
                  <a:pt x="627507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283332" y="3386073"/>
            <a:ext cx="787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Nylon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Rod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118353" y="1934591"/>
            <a:ext cx="539115" cy="209550"/>
          </a:xfrm>
          <a:custGeom>
            <a:avLst/>
            <a:gdLst/>
            <a:ahLst/>
            <a:cxnLst/>
            <a:rect l="l" t="t" r="r" b="b"/>
            <a:pathLst>
              <a:path w="539114" h="209550">
                <a:moveTo>
                  <a:pt x="88011" y="94107"/>
                </a:moveTo>
                <a:lnTo>
                  <a:pt x="79883" y="94614"/>
                </a:lnTo>
                <a:lnTo>
                  <a:pt x="0" y="183261"/>
                </a:lnTo>
                <a:lnTo>
                  <a:pt x="116459" y="209169"/>
                </a:lnTo>
                <a:lnTo>
                  <a:pt x="123317" y="204724"/>
                </a:lnTo>
                <a:lnTo>
                  <a:pt x="124968" y="197738"/>
                </a:lnTo>
                <a:lnTo>
                  <a:pt x="126492" y="190754"/>
                </a:lnTo>
                <a:lnTo>
                  <a:pt x="124516" y="187706"/>
                </a:lnTo>
                <a:lnTo>
                  <a:pt x="28321" y="187706"/>
                </a:lnTo>
                <a:lnTo>
                  <a:pt x="20447" y="163068"/>
                </a:lnTo>
                <a:lnTo>
                  <a:pt x="66118" y="148480"/>
                </a:lnTo>
                <a:lnTo>
                  <a:pt x="99060" y="111887"/>
                </a:lnTo>
                <a:lnTo>
                  <a:pt x="98679" y="103759"/>
                </a:lnTo>
                <a:lnTo>
                  <a:pt x="88011" y="94107"/>
                </a:lnTo>
                <a:close/>
              </a:path>
              <a:path w="539114" h="209550">
                <a:moveTo>
                  <a:pt x="66118" y="148480"/>
                </a:moveTo>
                <a:lnTo>
                  <a:pt x="20447" y="163068"/>
                </a:lnTo>
                <a:lnTo>
                  <a:pt x="28321" y="187706"/>
                </a:lnTo>
                <a:lnTo>
                  <a:pt x="39454" y="184150"/>
                </a:lnTo>
                <a:lnTo>
                  <a:pt x="34036" y="184150"/>
                </a:lnTo>
                <a:lnTo>
                  <a:pt x="27305" y="162813"/>
                </a:lnTo>
                <a:lnTo>
                  <a:pt x="53226" y="162813"/>
                </a:lnTo>
                <a:lnTo>
                  <a:pt x="66118" y="148480"/>
                </a:lnTo>
                <a:close/>
              </a:path>
              <a:path w="539114" h="209550">
                <a:moveTo>
                  <a:pt x="73806" y="173177"/>
                </a:moveTo>
                <a:lnTo>
                  <a:pt x="28321" y="187706"/>
                </a:lnTo>
                <a:lnTo>
                  <a:pt x="124516" y="187706"/>
                </a:lnTo>
                <a:lnTo>
                  <a:pt x="122047" y="183896"/>
                </a:lnTo>
                <a:lnTo>
                  <a:pt x="73806" y="173177"/>
                </a:lnTo>
                <a:close/>
              </a:path>
              <a:path w="539114" h="209550">
                <a:moveTo>
                  <a:pt x="27305" y="162813"/>
                </a:moveTo>
                <a:lnTo>
                  <a:pt x="34036" y="184150"/>
                </a:lnTo>
                <a:lnTo>
                  <a:pt x="48897" y="167626"/>
                </a:lnTo>
                <a:lnTo>
                  <a:pt x="27305" y="162813"/>
                </a:lnTo>
                <a:close/>
              </a:path>
              <a:path w="539114" h="209550">
                <a:moveTo>
                  <a:pt x="48897" y="167626"/>
                </a:moveTo>
                <a:lnTo>
                  <a:pt x="34036" y="184150"/>
                </a:lnTo>
                <a:lnTo>
                  <a:pt x="39454" y="184150"/>
                </a:lnTo>
                <a:lnTo>
                  <a:pt x="73806" y="173177"/>
                </a:lnTo>
                <a:lnTo>
                  <a:pt x="48897" y="167626"/>
                </a:lnTo>
                <a:close/>
              </a:path>
              <a:path w="539114" h="209550">
                <a:moveTo>
                  <a:pt x="530987" y="0"/>
                </a:moveTo>
                <a:lnTo>
                  <a:pt x="66118" y="148480"/>
                </a:lnTo>
                <a:lnTo>
                  <a:pt x="48897" y="167626"/>
                </a:lnTo>
                <a:lnTo>
                  <a:pt x="73806" y="173177"/>
                </a:lnTo>
                <a:lnTo>
                  <a:pt x="538861" y="24637"/>
                </a:lnTo>
                <a:lnTo>
                  <a:pt x="530987" y="0"/>
                </a:lnTo>
                <a:close/>
              </a:path>
              <a:path w="539114" h="209550">
                <a:moveTo>
                  <a:pt x="53226" y="162813"/>
                </a:moveTo>
                <a:lnTo>
                  <a:pt x="27305" y="162813"/>
                </a:lnTo>
                <a:lnTo>
                  <a:pt x="48897" y="167626"/>
                </a:lnTo>
                <a:lnTo>
                  <a:pt x="53226" y="16281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731890" y="1714246"/>
            <a:ext cx="787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Egg</a:t>
            </a:r>
            <a:r>
              <a:rPr sz="1200" b="1" spc="-6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Cover  </a:t>
            </a:r>
            <a:r>
              <a:rPr sz="1200" b="1" spc="-5" dirty="0">
                <a:latin typeface="Arial"/>
                <a:cs typeface="Arial"/>
              </a:rPr>
              <a:t>Sponge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23690" y="3477259"/>
            <a:ext cx="942975" cy="353060"/>
          </a:xfrm>
          <a:custGeom>
            <a:avLst/>
            <a:gdLst/>
            <a:ahLst/>
            <a:cxnLst/>
            <a:rect l="l" t="t" r="r" b="b"/>
            <a:pathLst>
              <a:path w="942975" h="353060">
                <a:moveTo>
                  <a:pt x="868878" y="35316"/>
                </a:moveTo>
                <a:lnTo>
                  <a:pt x="0" y="328040"/>
                </a:lnTo>
                <a:lnTo>
                  <a:pt x="8382" y="352551"/>
                </a:lnTo>
                <a:lnTo>
                  <a:pt x="876866" y="59919"/>
                </a:lnTo>
                <a:lnTo>
                  <a:pt x="893846" y="40461"/>
                </a:lnTo>
                <a:lnTo>
                  <a:pt x="868878" y="35316"/>
                </a:lnTo>
                <a:close/>
              </a:path>
              <a:path w="942975" h="353060">
                <a:moveTo>
                  <a:pt x="922844" y="20065"/>
                </a:moveTo>
                <a:lnTo>
                  <a:pt x="914146" y="20065"/>
                </a:lnTo>
                <a:lnTo>
                  <a:pt x="922401" y="44576"/>
                </a:lnTo>
                <a:lnTo>
                  <a:pt x="876866" y="59919"/>
                </a:lnTo>
                <a:lnTo>
                  <a:pt x="849249" y="91566"/>
                </a:lnTo>
                <a:lnTo>
                  <a:pt x="844550" y="97027"/>
                </a:lnTo>
                <a:lnTo>
                  <a:pt x="845185" y="105155"/>
                </a:lnTo>
                <a:lnTo>
                  <a:pt x="855853" y="114553"/>
                </a:lnTo>
                <a:lnTo>
                  <a:pt x="864108" y="114045"/>
                </a:lnTo>
                <a:lnTo>
                  <a:pt x="868807" y="108585"/>
                </a:lnTo>
                <a:lnTo>
                  <a:pt x="942594" y="24129"/>
                </a:lnTo>
                <a:lnTo>
                  <a:pt x="922844" y="20065"/>
                </a:lnTo>
                <a:close/>
              </a:path>
              <a:path w="942975" h="353060">
                <a:moveTo>
                  <a:pt x="893846" y="40461"/>
                </a:moveTo>
                <a:lnTo>
                  <a:pt x="876866" y="59919"/>
                </a:lnTo>
                <a:lnTo>
                  <a:pt x="921270" y="44957"/>
                </a:lnTo>
                <a:lnTo>
                  <a:pt x="915670" y="44957"/>
                </a:lnTo>
                <a:lnTo>
                  <a:pt x="893846" y="40461"/>
                </a:lnTo>
                <a:close/>
              </a:path>
              <a:path w="942975" h="353060">
                <a:moveTo>
                  <a:pt x="908431" y="23749"/>
                </a:moveTo>
                <a:lnTo>
                  <a:pt x="893846" y="40461"/>
                </a:lnTo>
                <a:lnTo>
                  <a:pt x="915670" y="44957"/>
                </a:lnTo>
                <a:lnTo>
                  <a:pt x="908431" y="23749"/>
                </a:lnTo>
                <a:close/>
              </a:path>
              <a:path w="942975" h="353060">
                <a:moveTo>
                  <a:pt x="915386" y="23749"/>
                </a:moveTo>
                <a:lnTo>
                  <a:pt x="908431" y="23749"/>
                </a:lnTo>
                <a:lnTo>
                  <a:pt x="915670" y="44957"/>
                </a:lnTo>
                <a:lnTo>
                  <a:pt x="921270" y="44957"/>
                </a:lnTo>
                <a:lnTo>
                  <a:pt x="922401" y="44576"/>
                </a:lnTo>
                <a:lnTo>
                  <a:pt x="915386" y="23749"/>
                </a:lnTo>
                <a:close/>
              </a:path>
              <a:path w="942975" h="353060">
                <a:moveTo>
                  <a:pt x="914146" y="20065"/>
                </a:moveTo>
                <a:lnTo>
                  <a:pt x="868878" y="35316"/>
                </a:lnTo>
                <a:lnTo>
                  <a:pt x="893846" y="40461"/>
                </a:lnTo>
                <a:lnTo>
                  <a:pt x="908431" y="23749"/>
                </a:lnTo>
                <a:lnTo>
                  <a:pt x="915386" y="23749"/>
                </a:lnTo>
                <a:lnTo>
                  <a:pt x="914146" y="20065"/>
                </a:lnTo>
                <a:close/>
              </a:path>
              <a:path w="942975" h="353060">
                <a:moveTo>
                  <a:pt x="825754" y="0"/>
                </a:moveTo>
                <a:lnTo>
                  <a:pt x="818896" y="4572"/>
                </a:lnTo>
                <a:lnTo>
                  <a:pt x="817372" y="11556"/>
                </a:lnTo>
                <a:lnTo>
                  <a:pt x="815975" y="18541"/>
                </a:lnTo>
                <a:lnTo>
                  <a:pt x="820420" y="25400"/>
                </a:lnTo>
                <a:lnTo>
                  <a:pt x="868878" y="35316"/>
                </a:lnTo>
                <a:lnTo>
                  <a:pt x="914146" y="20065"/>
                </a:lnTo>
                <a:lnTo>
                  <a:pt x="922844" y="20065"/>
                </a:lnTo>
                <a:lnTo>
                  <a:pt x="832738" y="1524"/>
                </a:lnTo>
                <a:lnTo>
                  <a:pt x="82575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355342" y="3846321"/>
            <a:ext cx="1149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Battery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Sponge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458590" y="4783328"/>
            <a:ext cx="669290" cy="142875"/>
          </a:xfrm>
          <a:custGeom>
            <a:avLst/>
            <a:gdLst/>
            <a:ahLst/>
            <a:cxnLst/>
            <a:rect l="l" t="t" r="r" b="b"/>
            <a:pathLst>
              <a:path w="669289" h="142875">
                <a:moveTo>
                  <a:pt x="594117" y="43250"/>
                </a:moveTo>
                <a:lnTo>
                  <a:pt x="0" y="117221"/>
                </a:lnTo>
                <a:lnTo>
                  <a:pt x="3301" y="142875"/>
                </a:lnTo>
                <a:lnTo>
                  <a:pt x="597391" y="68893"/>
                </a:lnTo>
                <a:lnTo>
                  <a:pt x="617734" y="53356"/>
                </a:lnTo>
                <a:lnTo>
                  <a:pt x="594117" y="43250"/>
                </a:lnTo>
                <a:close/>
              </a:path>
              <a:path w="669289" h="142875">
                <a:moveTo>
                  <a:pt x="646195" y="37338"/>
                </a:moveTo>
                <a:lnTo>
                  <a:pt x="641604" y="37338"/>
                </a:lnTo>
                <a:lnTo>
                  <a:pt x="644779" y="62992"/>
                </a:lnTo>
                <a:lnTo>
                  <a:pt x="597391" y="68893"/>
                </a:lnTo>
                <a:lnTo>
                  <a:pt x="558164" y="98806"/>
                </a:lnTo>
                <a:lnTo>
                  <a:pt x="557022" y="106934"/>
                </a:lnTo>
                <a:lnTo>
                  <a:pt x="565785" y="118237"/>
                </a:lnTo>
                <a:lnTo>
                  <a:pt x="573913" y="119380"/>
                </a:lnTo>
                <a:lnTo>
                  <a:pt x="668782" y="46990"/>
                </a:lnTo>
                <a:lnTo>
                  <a:pt x="646195" y="37338"/>
                </a:lnTo>
                <a:close/>
              </a:path>
              <a:path w="669289" h="142875">
                <a:moveTo>
                  <a:pt x="617734" y="53356"/>
                </a:moveTo>
                <a:lnTo>
                  <a:pt x="597391" y="68893"/>
                </a:lnTo>
                <a:lnTo>
                  <a:pt x="644779" y="62992"/>
                </a:lnTo>
                <a:lnTo>
                  <a:pt x="644668" y="62103"/>
                </a:lnTo>
                <a:lnTo>
                  <a:pt x="638175" y="62103"/>
                </a:lnTo>
                <a:lnTo>
                  <a:pt x="617734" y="53356"/>
                </a:lnTo>
                <a:close/>
              </a:path>
              <a:path w="669289" h="142875">
                <a:moveTo>
                  <a:pt x="635381" y="39878"/>
                </a:moveTo>
                <a:lnTo>
                  <a:pt x="617734" y="53356"/>
                </a:lnTo>
                <a:lnTo>
                  <a:pt x="638175" y="62103"/>
                </a:lnTo>
                <a:lnTo>
                  <a:pt x="635381" y="39878"/>
                </a:lnTo>
                <a:close/>
              </a:path>
              <a:path w="669289" h="142875">
                <a:moveTo>
                  <a:pt x="641918" y="39878"/>
                </a:moveTo>
                <a:lnTo>
                  <a:pt x="635381" y="39878"/>
                </a:lnTo>
                <a:lnTo>
                  <a:pt x="638175" y="62103"/>
                </a:lnTo>
                <a:lnTo>
                  <a:pt x="644668" y="62103"/>
                </a:lnTo>
                <a:lnTo>
                  <a:pt x="641918" y="39878"/>
                </a:lnTo>
                <a:close/>
              </a:path>
              <a:path w="669289" h="142875">
                <a:moveTo>
                  <a:pt x="641604" y="37338"/>
                </a:moveTo>
                <a:lnTo>
                  <a:pt x="594117" y="43250"/>
                </a:lnTo>
                <a:lnTo>
                  <a:pt x="617734" y="53356"/>
                </a:lnTo>
                <a:lnTo>
                  <a:pt x="635381" y="39878"/>
                </a:lnTo>
                <a:lnTo>
                  <a:pt x="641918" y="39878"/>
                </a:lnTo>
                <a:lnTo>
                  <a:pt x="641604" y="37338"/>
                </a:lnTo>
                <a:close/>
              </a:path>
              <a:path w="669289" h="142875">
                <a:moveTo>
                  <a:pt x="559054" y="0"/>
                </a:moveTo>
                <a:lnTo>
                  <a:pt x="551434" y="3048"/>
                </a:lnTo>
                <a:lnTo>
                  <a:pt x="548639" y="9652"/>
                </a:lnTo>
                <a:lnTo>
                  <a:pt x="545719" y="16256"/>
                </a:lnTo>
                <a:lnTo>
                  <a:pt x="548767" y="23876"/>
                </a:lnTo>
                <a:lnTo>
                  <a:pt x="594117" y="43250"/>
                </a:lnTo>
                <a:lnTo>
                  <a:pt x="641604" y="37338"/>
                </a:lnTo>
                <a:lnTo>
                  <a:pt x="646195" y="37338"/>
                </a:lnTo>
                <a:lnTo>
                  <a:pt x="565658" y="2921"/>
                </a:lnTo>
                <a:lnTo>
                  <a:pt x="55905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418969" y="4682490"/>
            <a:ext cx="95694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Electronic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Arial"/>
                <a:cs typeface="Arial"/>
              </a:rPr>
              <a:t>Components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623055" y="5700674"/>
            <a:ext cx="1003935" cy="428625"/>
          </a:xfrm>
          <a:custGeom>
            <a:avLst/>
            <a:gdLst/>
            <a:ahLst/>
            <a:cxnLst/>
            <a:rect l="l" t="t" r="r" b="b"/>
            <a:pathLst>
              <a:path w="1003935" h="428625">
                <a:moveTo>
                  <a:pt x="930436" y="395138"/>
                </a:moveTo>
                <a:lnTo>
                  <a:pt x="881761" y="402437"/>
                </a:lnTo>
                <a:lnTo>
                  <a:pt x="876808" y="409028"/>
                </a:lnTo>
                <a:lnTo>
                  <a:pt x="877951" y="416102"/>
                </a:lnTo>
                <a:lnTo>
                  <a:pt x="878967" y="423176"/>
                </a:lnTo>
                <a:lnTo>
                  <a:pt x="885571" y="428053"/>
                </a:lnTo>
                <a:lnTo>
                  <a:pt x="986759" y="412902"/>
                </a:lnTo>
                <a:lnTo>
                  <a:pt x="974979" y="412902"/>
                </a:lnTo>
                <a:lnTo>
                  <a:pt x="930436" y="395138"/>
                </a:lnTo>
                <a:close/>
              </a:path>
              <a:path w="1003935" h="428625">
                <a:moveTo>
                  <a:pt x="955851" y="391338"/>
                </a:moveTo>
                <a:lnTo>
                  <a:pt x="930436" y="395138"/>
                </a:lnTo>
                <a:lnTo>
                  <a:pt x="974979" y="412902"/>
                </a:lnTo>
                <a:lnTo>
                  <a:pt x="976587" y="408838"/>
                </a:lnTo>
                <a:lnTo>
                  <a:pt x="969518" y="408838"/>
                </a:lnTo>
                <a:lnTo>
                  <a:pt x="955851" y="391338"/>
                </a:lnTo>
                <a:close/>
              </a:path>
              <a:path w="1003935" h="428625">
                <a:moveTo>
                  <a:pt x="922020" y="315353"/>
                </a:moveTo>
                <a:lnTo>
                  <a:pt x="916305" y="319747"/>
                </a:lnTo>
                <a:lnTo>
                  <a:pt x="910717" y="324154"/>
                </a:lnTo>
                <a:lnTo>
                  <a:pt x="909701" y="332295"/>
                </a:lnTo>
                <a:lnTo>
                  <a:pt x="914146" y="337934"/>
                </a:lnTo>
                <a:lnTo>
                  <a:pt x="940050" y="371104"/>
                </a:lnTo>
                <a:lnTo>
                  <a:pt x="984504" y="388835"/>
                </a:lnTo>
                <a:lnTo>
                  <a:pt x="974979" y="412902"/>
                </a:lnTo>
                <a:lnTo>
                  <a:pt x="986759" y="412902"/>
                </a:lnTo>
                <a:lnTo>
                  <a:pt x="1003554" y="410387"/>
                </a:lnTo>
                <a:lnTo>
                  <a:pt x="934466" y="321983"/>
                </a:lnTo>
                <a:lnTo>
                  <a:pt x="930148" y="316344"/>
                </a:lnTo>
                <a:lnTo>
                  <a:pt x="922020" y="315353"/>
                </a:lnTo>
                <a:close/>
              </a:path>
              <a:path w="1003935" h="428625">
                <a:moveTo>
                  <a:pt x="977773" y="388061"/>
                </a:moveTo>
                <a:lnTo>
                  <a:pt x="955851" y="391338"/>
                </a:lnTo>
                <a:lnTo>
                  <a:pt x="969518" y="408838"/>
                </a:lnTo>
                <a:lnTo>
                  <a:pt x="977773" y="388061"/>
                </a:lnTo>
                <a:close/>
              </a:path>
              <a:path w="1003935" h="428625">
                <a:moveTo>
                  <a:pt x="982561" y="388061"/>
                </a:moveTo>
                <a:lnTo>
                  <a:pt x="977773" y="388061"/>
                </a:lnTo>
                <a:lnTo>
                  <a:pt x="969518" y="408838"/>
                </a:lnTo>
                <a:lnTo>
                  <a:pt x="976587" y="408838"/>
                </a:lnTo>
                <a:lnTo>
                  <a:pt x="984504" y="388835"/>
                </a:lnTo>
                <a:lnTo>
                  <a:pt x="982561" y="388061"/>
                </a:lnTo>
                <a:close/>
              </a:path>
              <a:path w="1003935" h="428625">
                <a:moveTo>
                  <a:pt x="9652" y="0"/>
                </a:moveTo>
                <a:lnTo>
                  <a:pt x="0" y="24066"/>
                </a:lnTo>
                <a:lnTo>
                  <a:pt x="930436" y="395138"/>
                </a:lnTo>
                <a:lnTo>
                  <a:pt x="955851" y="391338"/>
                </a:lnTo>
                <a:lnTo>
                  <a:pt x="940050" y="371104"/>
                </a:lnTo>
                <a:lnTo>
                  <a:pt x="9652" y="0"/>
                </a:lnTo>
                <a:close/>
              </a:path>
              <a:path w="1003935" h="428625">
                <a:moveTo>
                  <a:pt x="940050" y="371104"/>
                </a:moveTo>
                <a:lnTo>
                  <a:pt x="955851" y="391338"/>
                </a:lnTo>
                <a:lnTo>
                  <a:pt x="977773" y="388061"/>
                </a:lnTo>
                <a:lnTo>
                  <a:pt x="982561" y="388061"/>
                </a:lnTo>
                <a:lnTo>
                  <a:pt x="940050" y="37110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003295" y="5557824"/>
            <a:ext cx="550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Bat</a:t>
            </a:r>
            <a:r>
              <a:rPr sz="1200" b="1" spc="-10" dirty="0">
                <a:latin typeface="Arial"/>
                <a:cs typeface="Arial"/>
              </a:rPr>
              <a:t>t</a:t>
            </a:r>
            <a:r>
              <a:rPr sz="1200" b="1" spc="-5" dirty="0">
                <a:latin typeface="Arial"/>
                <a:cs typeface="Arial"/>
              </a:rPr>
              <a:t>ery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142738" y="2702179"/>
            <a:ext cx="520065" cy="622935"/>
          </a:xfrm>
          <a:custGeom>
            <a:avLst/>
            <a:gdLst/>
            <a:ahLst/>
            <a:cxnLst/>
            <a:rect l="l" t="t" r="r" b="b"/>
            <a:pathLst>
              <a:path w="520064" h="622935">
                <a:moveTo>
                  <a:pt x="26162" y="499999"/>
                </a:moveTo>
                <a:lnTo>
                  <a:pt x="19558" y="504825"/>
                </a:lnTo>
                <a:lnTo>
                  <a:pt x="18414" y="511810"/>
                </a:lnTo>
                <a:lnTo>
                  <a:pt x="0" y="622554"/>
                </a:lnTo>
                <a:lnTo>
                  <a:pt x="31656" y="610997"/>
                </a:lnTo>
                <a:lnTo>
                  <a:pt x="26288" y="610997"/>
                </a:lnTo>
                <a:lnTo>
                  <a:pt x="6476" y="594487"/>
                </a:lnTo>
                <a:lnTo>
                  <a:pt x="37049" y="557659"/>
                </a:lnTo>
                <a:lnTo>
                  <a:pt x="43941" y="516128"/>
                </a:lnTo>
                <a:lnTo>
                  <a:pt x="45085" y="509016"/>
                </a:lnTo>
                <a:lnTo>
                  <a:pt x="40386" y="502412"/>
                </a:lnTo>
                <a:lnTo>
                  <a:pt x="33274" y="501142"/>
                </a:lnTo>
                <a:lnTo>
                  <a:pt x="26162" y="499999"/>
                </a:lnTo>
                <a:close/>
              </a:path>
              <a:path w="520064" h="622935">
                <a:moveTo>
                  <a:pt x="37049" y="557659"/>
                </a:moveTo>
                <a:lnTo>
                  <a:pt x="6476" y="594487"/>
                </a:lnTo>
                <a:lnTo>
                  <a:pt x="26288" y="610997"/>
                </a:lnTo>
                <a:lnTo>
                  <a:pt x="31350" y="604901"/>
                </a:lnTo>
                <a:lnTo>
                  <a:pt x="29210" y="604901"/>
                </a:lnTo>
                <a:lnTo>
                  <a:pt x="11937" y="590550"/>
                </a:lnTo>
                <a:lnTo>
                  <a:pt x="32858" y="582916"/>
                </a:lnTo>
                <a:lnTo>
                  <a:pt x="37049" y="557659"/>
                </a:lnTo>
                <a:close/>
              </a:path>
              <a:path w="520064" h="622935">
                <a:moveTo>
                  <a:pt x="103250" y="557276"/>
                </a:moveTo>
                <a:lnTo>
                  <a:pt x="56871" y="574167"/>
                </a:lnTo>
                <a:lnTo>
                  <a:pt x="26288" y="610997"/>
                </a:lnTo>
                <a:lnTo>
                  <a:pt x="31656" y="610997"/>
                </a:lnTo>
                <a:lnTo>
                  <a:pt x="112013" y="581660"/>
                </a:lnTo>
                <a:lnTo>
                  <a:pt x="115570" y="574167"/>
                </a:lnTo>
                <a:lnTo>
                  <a:pt x="113029" y="567436"/>
                </a:lnTo>
                <a:lnTo>
                  <a:pt x="110616" y="560705"/>
                </a:lnTo>
                <a:lnTo>
                  <a:pt x="103250" y="557276"/>
                </a:lnTo>
                <a:close/>
              </a:path>
              <a:path w="520064" h="622935">
                <a:moveTo>
                  <a:pt x="32858" y="582916"/>
                </a:moveTo>
                <a:lnTo>
                  <a:pt x="11937" y="590550"/>
                </a:lnTo>
                <a:lnTo>
                  <a:pt x="29210" y="604901"/>
                </a:lnTo>
                <a:lnTo>
                  <a:pt x="32858" y="582916"/>
                </a:lnTo>
                <a:close/>
              </a:path>
              <a:path w="520064" h="622935">
                <a:moveTo>
                  <a:pt x="56885" y="574150"/>
                </a:moveTo>
                <a:lnTo>
                  <a:pt x="32858" y="582916"/>
                </a:lnTo>
                <a:lnTo>
                  <a:pt x="29210" y="604901"/>
                </a:lnTo>
                <a:lnTo>
                  <a:pt x="31350" y="604901"/>
                </a:lnTo>
                <a:lnTo>
                  <a:pt x="56885" y="574150"/>
                </a:lnTo>
                <a:close/>
              </a:path>
              <a:path w="520064" h="622935">
                <a:moveTo>
                  <a:pt x="499999" y="0"/>
                </a:moveTo>
                <a:lnTo>
                  <a:pt x="37049" y="557659"/>
                </a:lnTo>
                <a:lnTo>
                  <a:pt x="32858" y="582916"/>
                </a:lnTo>
                <a:lnTo>
                  <a:pt x="56885" y="574150"/>
                </a:lnTo>
                <a:lnTo>
                  <a:pt x="519938" y="16510"/>
                </a:lnTo>
                <a:lnTo>
                  <a:pt x="499999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668136" y="2325115"/>
            <a:ext cx="924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Egg</a:t>
            </a:r>
            <a:r>
              <a:rPr sz="1200" b="1" spc="-6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Holding  Sponge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946518" y="2803651"/>
            <a:ext cx="942340" cy="212090"/>
          </a:xfrm>
          <a:custGeom>
            <a:avLst/>
            <a:gdLst/>
            <a:ahLst/>
            <a:cxnLst/>
            <a:rect l="l" t="t" r="r" b="b"/>
            <a:pathLst>
              <a:path w="942340" h="212089">
                <a:moveTo>
                  <a:pt x="867594" y="41783"/>
                </a:moveTo>
                <a:lnTo>
                  <a:pt x="0" y="186562"/>
                </a:lnTo>
                <a:lnTo>
                  <a:pt x="4317" y="212089"/>
                </a:lnTo>
                <a:lnTo>
                  <a:pt x="871848" y="67320"/>
                </a:lnTo>
                <a:lnTo>
                  <a:pt x="891597" y="50906"/>
                </a:lnTo>
                <a:lnTo>
                  <a:pt x="867594" y="41783"/>
                </a:lnTo>
                <a:close/>
              </a:path>
              <a:path w="942340" h="212089">
                <a:moveTo>
                  <a:pt x="919956" y="33909"/>
                </a:moveTo>
                <a:lnTo>
                  <a:pt x="914780" y="33909"/>
                </a:lnTo>
                <a:lnTo>
                  <a:pt x="919099" y="59436"/>
                </a:lnTo>
                <a:lnTo>
                  <a:pt x="871848" y="67320"/>
                </a:lnTo>
                <a:lnTo>
                  <a:pt x="834008" y="98806"/>
                </a:lnTo>
                <a:lnTo>
                  <a:pt x="833247" y="106934"/>
                </a:lnTo>
                <a:lnTo>
                  <a:pt x="837819" y="112395"/>
                </a:lnTo>
                <a:lnTo>
                  <a:pt x="842390" y="117983"/>
                </a:lnTo>
                <a:lnTo>
                  <a:pt x="850519" y="118745"/>
                </a:lnTo>
                <a:lnTo>
                  <a:pt x="942339" y="42418"/>
                </a:lnTo>
                <a:lnTo>
                  <a:pt x="919956" y="33909"/>
                </a:lnTo>
                <a:close/>
              </a:path>
              <a:path w="942340" h="212089">
                <a:moveTo>
                  <a:pt x="891597" y="50906"/>
                </a:moveTo>
                <a:lnTo>
                  <a:pt x="871848" y="67320"/>
                </a:lnTo>
                <a:lnTo>
                  <a:pt x="919099" y="59436"/>
                </a:lnTo>
                <a:lnTo>
                  <a:pt x="918991" y="58800"/>
                </a:lnTo>
                <a:lnTo>
                  <a:pt x="912367" y="58800"/>
                </a:lnTo>
                <a:lnTo>
                  <a:pt x="891597" y="50906"/>
                </a:lnTo>
                <a:close/>
              </a:path>
              <a:path w="942340" h="212089">
                <a:moveTo>
                  <a:pt x="908684" y="36702"/>
                </a:moveTo>
                <a:lnTo>
                  <a:pt x="891597" y="50906"/>
                </a:lnTo>
                <a:lnTo>
                  <a:pt x="912367" y="58800"/>
                </a:lnTo>
                <a:lnTo>
                  <a:pt x="908684" y="36702"/>
                </a:lnTo>
                <a:close/>
              </a:path>
              <a:path w="942340" h="212089">
                <a:moveTo>
                  <a:pt x="915253" y="36702"/>
                </a:moveTo>
                <a:lnTo>
                  <a:pt x="908684" y="36702"/>
                </a:lnTo>
                <a:lnTo>
                  <a:pt x="912367" y="58800"/>
                </a:lnTo>
                <a:lnTo>
                  <a:pt x="918991" y="58800"/>
                </a:lnTo>
                <a:lnTo>
                  <a:pt x="915253" y="36702"/>
                </a:lnTo>
                <a:close/>
              </a:path>
              <a:path w="942340" h="212089">
                <a:moveTo>
                  <a:pt x="914780" y="33909"/>
                </a:moveTo>
                <a:lnTo>
                  <a:pt x="867594" y="41783"/>
                </a:lnTo>
                <a:lnTo>
                  <a:pt x="891597" y="50906"/>
                </a:lnTo>
                <a:lnTo>
                  <a:pt x="908684" y="36702"/>
                </a:lnTo>
                <a:lnTo>
                  <a:pt x="915253" y="36702"/>
                </a:lnTo>
                <a:lnTo>
                  <a:pt x="914780" y="33909"/>
                </a:lnTo>
                <a:close/>
              </a:path>
              <a:path w="942340" h="212089">
                <a:moveTo>
                  <a:pt x="830706" y="0"/>
                </a:moveTo>
                <a:lnTo>
                  <a:pt x="823213" y="3428"/>
                </a:lnTo>
                <a:lnTo>
                  <a:pt x="820674" y="10160"/>
                </a:lnTo>
                <a:lnTo>
                  <a:pt x="818133" y="16763"/>
                </a:lnTo>
                <a:lnTo>
                  <a:pt x="821562" y="24257"/>
                </a:lnTo>
                <a:lnTo>
                  <a:pt x="867594" y="41783"/>
                </a:lnTo>
                <a:lnTo>
                  <a:pt x="914780" y="33909"/>
                </a:lnTo>
                <a:lnTo>
                  <a:pt x="919956" y="33909"/>
                </a:lnTo>
                <a:lnTo>
                  <a:pt x="830706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812028" y="2892933"/>
            <a:ext cx="1081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Parachute</a:t>
            </a:r>
            <a:r>
              <a:rPr sz="1200" b="1" spc="-7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Bay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00088" y="5243321"/>
            <a:ext cx="915035" cy="436880"/>
          </a:xfrm>
          <a:custGeom>
            <a:avLst/>
            <a:gdLst/>
            <a:ahLst/>
            <a:cxnLst/>
            <a:rect l="l" t="t" r="r" b="b"/>
            <a:pathLst>
              <a:path w="915034" h="436879">
                <a:moveTo>
                  <a:pt x="842243" y="30821"/>
                </a:moveTo>
                <a:lnTo>
                  <a:pt x="0" y="412927"/>
                </a:lnTo>
                <a:lnTo>
                  <a:pt x="10667" y="436511"/>
                </a:lnTo>
                <a:lnTo>
                  <a:pt x="852832" y="54411"/>
                </a:lnTo>
                <a:lnTo>
                  <a:pt x="867720" y="33422"/>
                </a:lnTo>
                <a:lnTo>
                  <a:pt x="842243" y="30821"/>
                </a:lnTo>
                <a:close/>
              </a:path>
              <a:path w="915034" h="436879">
                <a:moveTo>
                  <a:pt x="903490" y="11048"/>
                </a:moveTo>
                <a:lnTo>
                  <a:pt x="885825" y="11048"/>
                </a:lnTo>
                <a:lnTo>
                  <a:pt x="896619" y="34543"/>
                </a:lnTo>
                <a:lnTo>
                  <a:pt x="852832" y="54411"/>
                </a:lnTo>
                <a:lnTo>
                  <a:pt x="828547" y="88645"/>
                </a:lnTo>
                <a:lnTo>
                  <a:pt x="824483" y="94487"/>
                </a:lnTo>
                <a:lnTo>
                  <a:pt x="825880" y="102615"/>
                </a:lnTo>
                <a:lnTo>
                  <a:pt x="831722" y="106806"/>
                </a:lnTo>
                <a:lnTo>
                  <a:pt x="837564" y="110870"/>
                </a:lnTo>
                <a:lnTo>
                  <a:pt x="845565" y="109473"/>
                </a:lnTo>
                <a:lnTo>
                  <a:pt x="849756" y="103631"/>
                </a:lnTo>
                <a:lnTo>
                  <a:pt x="914653" y="12191"/>
                </a:lnTo>
                <a:lnTo>
                  <a:pt x="903490" y="11048"/>
                </a:lnTo>
                <a:close/>
              </a:path>
              <a:path w="915034" h="436879">
                <a:moveTo>
                  <a:pt x="867720" y="33422"/>
                </a:moveTo>
                <a:lnTo>
                  <a:pt x="852832" y="54411"/>
                </a:lnTo>
                <a:lnTo>
                  <a:pt x="894100" y="35686"/>
                </a:lnTo>
                <a:lnTo>
                  <a:pt x="889888" y="35686"/>
                </a:lnTo>
                <a:lnTo>
                  <a:pt x="867720" y="33422"/>
                </a:lnTo>
                <a:close/>
              </a:path>
              <a:path w="915034" h="436879">
                <a:moveTo>
                  <a:pt x="880617" y="15239"/>
                </a:moveTo>
                <a:lnTo>
                  <a:pt x="867720" y="33422"/>
                </a:lnTo>
                <a:lnTo>
                  <a:pt x="889888" y="35686"/>
                </a:lnTo>
                <a:lnTo>
                  <a:pt x="880617" y="15239"/>
                </a:lnTo>
                <a:close/>
              </a:path>
              <a:path w="915034" h="436879">
                <a:moveTo>
                  <a:pt x="887750" y="15239"/>
                </a:moveTo>
                <a:lnTo>
                  <a:pt x="880617" y="15239"/>
                </a:lnTo>
                <a:lnTo>
                  <a:pt x="889888" y="35686"/>
                </a:lnTo>
                <a:lnTo>
                  <a:pt x="894100" y="35686"/>
                </a:lnTo>
                <a:lnTo>
                  <a:pt x="896619" y="34543"/>
                </a:lnTo>
                <a:lnTo>
                  <a:pt x="887750" y="15239"/>
                </a:lnTo>
                <a:close/>
              </a:path>
              <a:path w="915034" h="436879">
                <a:moveTo>
                  <a:pt x="885825" y="11048"/>
                </a:moveTo>
                <a:lnTo>
                  <a:pt x="842243" y="30821"/>
                </a:lnTo>
                <a:lnTo>
                  <a:pt x="867720" y="33422"/>
                </a:lnTo>
                <a:lnTo>
                  <a:pt x="880617" y="15239"/>
                </a:lnTo>
                <a:lnTo>
                  <a:pt x="887750" y="15239"/>
                </a:lnTo>
                <a:lnTo>
                  <a:pt x="885825" y="11048"/>
                </a:lnTo>
                <a:close/>
              </a:path>
              <a:path w="915034" h="436879">
                <a:moveTo>
                  <a:pt x="795908" y="0"/>
                </a:moveTo>
                <a:lnTo>
                  <a:pt x="789558" y="5206"/>
                </a:lnTo>
                <a:lnTo>
                  <a:pt x="788034" y="19430"/>
                </a:lnTo>
                <a:lnTo>
                  <a:pt x="793241" y="25780"/>
                </a:lnTo>
                <a:lnTo>
                  <a:pt x="842243" y="30821"/>
                </a:lnTo>
                <a:lnTo>
                  <a:pt x="885825" y="11048"/>
                </a:lnTo>
                <a:lnTo>
                  <a:pt x="903490" y="11048"/>
                </a:lnTo>
                <a:lnTo>
                  <a:pt x="79590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740146" y="5557824"/>
            <a:ext cx="903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Camera</a:t>
            </a:r>
            <a:r>
              <a:rPr sz="1200" b="1" spc="-9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Bay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732269" y="4305427"/>
            <a:ext cx="936625" cy="120650"/>
          </a:xfrm>
          <a:custGeom>
            <a:avLst/>
            <a:gdLst/>
            <a:ahLst/>
            <a:cxnLst/>
            <a:rect l="l" t="t" r="r" b="b"/>
            <a:pathLst>
              <a:path w="936625" h="120650">
                <a:moveTo>
                  <a:pt x="884827" y="60071"/>
                </a:moveTo>
                <a:lnTo>
                  <a:pt x="826261" y="94234"/>
                </a:lnTo>
                <a:lnTo>
                  <a:pt x="820038" y="97790"/>
                </a:lnTo>
                <a:lnTo>
                  <a:pt x="817879" y="105791"/>
                </a:lnTo>
                <a:lnTo>
                  <a:pt x="821562" y="111887"/>
                </a:lnTo>
                <a:lnTo>
                  <a:pt x="825119" y="118110"/>
                </a:lnTo>
                <a:lnTo>
                  <a:pt x="833120" y="120142"/>
                </a:lnTo>
                <a:lnTo>
                  <a:pt x="913906" y="73025"/>
                </a:lnTo>
                <a:lnTo>
                  <a:pt x="910462" y="73025"/>
                </a:lnTo>
                <a:lnTo>
                  <a:pt x="910462" y="71247"/>
                </a:lnTo>
                <a:lnTo>
                  <a:pt x="903985" y="71247"/>
                </a:lnTo>
                <a:lnTo>
                  <a:pt x="884827" y="60071"/>
                </a:lnTo>
                <a:close/>
              </a:path>
              <a:path w="936625" h="120650">
                <a:moveTo>
                  <a:pt x="862620" y="47117"/>
                </a:moveTo>
                <a:lnTo>
                  <a:pt x="0" y="47117"/>
                </a:lnTo>
                <a:lnTo>
                  <a:pt x="0" y="73025"/>
                </a:lnTo>
                <a:lnTo>
                  <a:pt x="862620" y="73025"/>
                </a:lnTo>
                <a:lnTo>
                  <a:pt x="884827" y="60071"/>
                </a:lnTo>
                <a:lnTo>
                  <a:pt x="862620" y="47117"/>
                </a:lnTo>
                <a:close/>
              </a:path>
              <a:path w="936625" h="120650">
                <a:moveTo>
                  <a:pt x="913905" y="47117"/>
                </a:moveTo>
                <a:lnTo>
                  <a:pt x="910462" y="47117"/>
                </a:lnTo>
                <a:lnTo>
                  <a:pt x="910462" y="73025"/>
                </a:lnTo>
                <a:lnTo>
                  <a:pt x="913906" y="73025"/>
                </a:lnTo>
                <a:lnTo>
                  <a:pt x="936116" y="60071"/>
                </a:lnTo>
                <a:lnTo>
                  <a:pt x="913905" y="47117"/>
                </a:lnTo>
                <a:close/>
              </a:path>
              <a:path w="936625" h="120650">
                <a:moveTo>
                  <a:pt x="903985" y="48895"/>
                </a:moveTo>
                <a:lnTo>
                  <a:pt x="884827" y="60071"/>
                </a:lnTo>
                <a:lnTo>
                  <a:pt x="903985" y="71247"/>
                </a:lnTo>
                <a:lnTo>
                  <a:pt x="903985" y="48895"/>
                </a:lnTo>
                <a:close/>
              </a:path>
              <a:path w="936625" h="120650">
                <a:moveTo>
                  <a:pt x="910462" y="48895"/>
                </a:moveTo>
                <a:lnTo>
                  <a:pt x="903985" y="48895"/>
                </a:lnTo>
                <a:lnTo>
                  <a:pt x="903985" y="71247"/>
                </a:lnTo>
                <a:lnTo>
                  <a:pt x="910462" y="71247"/>
                </a:lnTo>
                <a:lnTo>
                  <a:pt x="910462" y="48895"/>
                </a:lnTo>
                <a:close/>
              </a:path>
              <a:path w="936625" h="120650">
                <a:moveTo>
                  <a:pt x="833120" y="0"/>
                </a:moveTo>
                <a:lnTo>
                  <a:pt x="825119" y="2031"/>
                </a:lnTo>
                <a:lnTo>
                  <a:pt x="821562" y="8255"/>
                </a:lnTo>
                <a:lnTo>
                  <a:pt x="817879" y="14350"/>
                </a:lnTo>
                <a:lnTo>
                  <a:pt x="820038" y="22352"/>
                </a:lnTo>
                <a:lnTo>
                  <a:pt x="826261" y="25908"/>
                </a:lnTo>
                <a:lnTo>
                  <a:pt x="884827" y="60071"/>
                </a:lnTo>
                <a:lnTo>
                  <a:pt x="903985" y="48895"/>
                </a:lnTo>
                <a:lnTo>
                  <a:pt x="910462" y="48895"/>
                </a:lnTo>
                <a:lnTo>
                  <a:pt x="910462" y="47117"/>
                </a:lnTo>
                <a:lnTo>
                  <a:pt x="913905" y="47117"/>
                </a:lnTo>
                <a:lnTo>
                  <a:pt x="83312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659628" y="4117340"/>
            <a:ext cx="1318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Electronics</a:t>
            </a:r>
            <a:r>
              <a:rPr sz="1200" b="1" spc="-7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Cover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843903" y="4489069"/>
            <a:ext cx="1584960" cy="379095"/>
          </a:xfrm>
          <a:custGeom>
            <a:avLst/>
            <a:gdLst/>
            <a:ahLst/>
            <a:cxnLst/>
            <a:rect l="l" t="t" r="r" b="b"/>
            <a:pathLst>
              <a:path w="1584959" h="379095">
                <a:moveTo>
                  <a:pt x="1509687" y="40221"/>
                </a:moveTo>
                <a:lnTo>
                  <a:pt x="0" y="353440"/>
                </a:lnTo>
                <a:lnTo>
                  <a:pt x="5333" y="378840"/>
                </a:lnTo>
                <a:lnTo>
                  <a:pt x="1514938" y="65612"/>
                </a:lnTo>
                <a:lnTo>
                  <a:pt x="1534030" y="48408"/>
                </a:lnTo>
                <a:lnTo>
                  <a:pt x="1509687" y="40221"/>
                </a:lnTo>
                <a:close/>
              </a:path>
              <a:path w="1584959" h="379095">
                <a:moveTo>
                  <a:pt x="1562106" y="30479"/>
                </a:moveTo>
                <a:lnTo>
                  <a:pt x="1556639" y="30479"/>
                </a:lnTo>
                <a:lnTo>
                  <a:pt x="1561846" y="55879"/>
                </a:lnTo>
                <a:lnTo>
                  <a:pt x="1514938" y="65612"/>
                </a:lnTo>
                <a:lnTo>
                  <a:pt x="1478406" y="98551"/>
                </a:lnTo>
                <a:lnTo>
                  <a:pt x="1477899" y="106679"/>
                </a:lnTo>
                <a:lnTo>
                  <a:pt x="1487551" y="117347"/>
                </a:lnTo>
                <a:lnTo>
                  <a:pt x="1495678" y="117728"/>
                </a:lnTo>
                <a:lnTo>
                  <a:pt x="1501013" y="113029"/>
                </a:lnTo>
                <a:lnTo>
                  <a:pt x="1584452" y="37972"/>
                </a:lnTo>
                <a:lnTo>
                  <a:pt x="1562106" y="30479"/>
                </a:lnTo>
                <a:close/>
              </a:path>
              <a:path w="1584959" h="379095">
                <a:moveTo>
                  <a:pt x="1534030" y="48408"/>
                </a:moveTo>
                <a:lnTo>
                  <a:pt x="1514938" y="65612"/>
                </a:lnTo>
                <a:lnTo>
                  <a:pt x="1561846" y="55879"/>
                </a:lnTo>
                <a:lnTo>
                  <a:pt x="1561767" y="55498"/>
                </a:lnTo>
                <a:lnTo>
                  <a:pt x="1555115" y="55498"/>
                </a:lnTo>
                <a:lnTo>
                  <a:pt x="1534030" y="48408"/>
                </a:lnTo>
                <a:close/>
              </a:path>
              <a:path w="1584959" h="379095">
                <a:moveTo>
                  <a:pt x="1550543" y="33527"/>
                </a:moveTo>
                <a:lnTo>
                  <a:pt x="1534030" y="48408"/>
                </a:lnTo>
                <a:lnTo>
                  <a:pt x="1555115" y="55498"/>
                </a:lnTo>
                <a:lnTo>
                  <a:pt x="1550543" y="33527"/>
                </a:lnTo>
                <a:close/>
              </a:path>
              <a:path w="1584959" h="379095">
                <a:moveTo>
                  <a:pt x="1557263" y="33527"/>
                </a:moveTo>
                <a:lnTo>
                  <a:pt x="1550543" y="33527"/>
                </a:lnTo>
                <a:lnTo>
                  <a:pt x="1555115" y="55498"/>
                </a:lnTo>
                <a:lnTo>
                  <a:pt x="1561767" y="55498"/>
                </a:lnTo>
                <a:lnTo>
                  <a:pt x="1557263" y="33527"/>
                </a:lnTo>
                <a:close/>
              </a:path>
              <a:path w="1584959" h="379095">
                <a:moveTo>
                  <a:pt x="1556639" y="30479"/>
                </a:moveTo>
                <a:lnTo>
                  <a:pt x="1509687" y="40221"/>
                </a:lnTo>
                <a:lnTo>
                  <a:pt x="1534030" y="48408"/>
                </a:lnTo>
                <a:lnTo>
                  <a:pt x="1550543" y="33527"/>
                </a:lnTo>
                <a:lnTo>
                  <a:pt x="1557263" y="33527"/>
                </a:lnTo>
                <a:lnTo>
                  <a:pt x="1556639" y="30479"/>
                </a:lnTo>
                <a:close/>
              </a:path>
              <a:path w="1584959" h="379095">
                <a:moveTo>
                  <a:pt x="1471295" y="0"/>
                </a:moveTo>
                <a:lnTo>
                  <a:pt x="1463928" y="3682"/>
                </a:lnTo>
                <a:lnTo>
                  <a:pt x="1461643" y="10413"/>
                </a:lnTo>
                <a:lnTo>
                  <a:pt x="1459356" y="17271"/>
                </a:lnTo>
                <a:lnTo>
                  <a:pt x="1463040" y="24637"/>
                </a:lnTo>
                <a:lnTo>
                  <a:pt x="1469771" y="26796"/>
                </a:lnTo>
                <a:lnTo>
                  <a:pt x="1509687" y="40221"/>
                </a:lnTo>
                <a:lnTo>
                  <a:pt x="1556639" y="30479"/>
                </a:lnTo>
                <a:lnTo>
                  <a:pt x="1562106" y="30479"/>
                </a:lnTo>
                <a:lnTo>
                  <a:pt x="1471295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740146" y="4652898"/>
            <a:ext cx="1111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Egg</a:t>
            </a:r>
            <a:r>
              <a:rPr sz="1200" b="1" spc="-8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Protection  </a:t>
            </a:r>
            <a:r>
              <a:rPr sz="1200" b="1" spc="-5" dirty="0">
                <a:latin typeface="Arial"/>
                <a:cs typeface="Arial"/>
              </a:rPr>
              <a:t>Container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253603" y="1765300"/>
            <a:ext cx="339090" cy="440055"/>
          </a:xfrm>
          <a:custGeom>
            <a:avLst/>
            <a:gdLst/>
            <a:ahLst/>
            <a:cxnLst/>
            <a:rect l="l" t="t" r="r" b="b"/>
            <a:pathLst>
              <a:path w="339090" h="440055">
                <a:moveTo>
                  <a:pt x="238251" y="370332"/>
                </a:moveTo>
                <a:lnTo>
                  <a:pt x="230631" y="373507"/>
                </a:lnTo>
                <a:lnTo>
                  <a:pt x="227965" y="380111"/>
                </a:lnTo>
                <a:lnTo>
                  <a:pt x="225171" y="386714"/>
                </a:lnTo>
                <a:lnTo>
                  <a:pt x="228346" y="394208"/>
                </a:lnTo>
                <a:lnTo>
                  <a:pt x="338581" y="439927"/>
                </a:lnTo>
                <a:lnTo>
                  <a:pt x="337048" y="427354"/>
                </a:lnTo>
                <a:lnTo>
                  <a:pt x="312674" y="427354"/>
                </a:lnTo>
                <a:lnTo>
                  <a:pt x="283709" y="389225"/>
                </a:lnTo>
                <a:lnTo>
                  <a:pt x="238251" y="370332"/>
                </a:lnTo>
                <a:close/>
              </a:path>
              <a:path w="339090" h="440055">
                <a:moveTo>
                  <a:pt x="283709" y="389225"/>
                </a:moveTo>
                <a:lnTo>
                  <a:pt x="312674" y="427354"/>
                </a:lnTo>
                <a:lnTo>
                  <a:pt x="320854" y="421132"/>
                </a:lnTo>
                <a:lnTo>
                  <a:pt x="310133" y="421132"/>
                </a:lnTo>
                <a:lnTo>
                  <a:pt x="307437" y="399058"/>
                </a:lnTo>
                <a:lnTo>
                  <a:pt x="283709" y="389225"/>
                </a:lnTo>
                <a:close/>
              </a:path>
              <a:path w="339090" h="440055">
                <a:moveTo>
                  <a:pt x="317626" y="316484"/>
                </a:moveTo>
                <a:lnTo>
                  <a:pt x="310515" y="317373"/>
                </a:lnTo>
                <a:lnTo>
                  <a:pt x="303402" y="318135"/>
                </a:lnTo>
                <a:lnTo>
                  <a:pt x="298323" y="324612"/>
                </a:lnTo>
                <a:lnTo>
                  <a:pt x="299212" y="331724"/>
                </a:lnTo>
                <a:lnTo>
                  <a:pt x="304296" y="373342"/>
                </a:lnTo>
                <a:lnTo>
                  <a:pt x="333375" y="411607"/>
                </a:lnTo>
                <a:lnTo>
                  <a:pt x="312674" y="427354"/>
                </a:lnTo>
                <a:lnTo>
                  <a:pt x="337048" y="427354"/>
                </a:lnTo>
                <a:lnTo>
                  <a:pt x="324993" y="328549"/>
                </a:lnTo>
                <a:lnTo>
                  <a:pt x="324103" y="321563"/>
                </a:lnTo>
                <a:lnTo>
                  <a:pt x="317626" y="316484"/>
                </a:lnTo>
                <a:close/>
              </a:path>
              <a:path w="339090" h="440055">
                <a:moveTo>
                  <a:pt x="307437" y="399058"/>
                </a:moveTo>
                <a:lnTo>
                  <a:pt x="310133" y="421132"/>
                </a:lnTo>
                <a:lnTo>
                  <a:pt x="327914" y="407542"/>
                </a:lnTo>
                <a:lnTo>
                  <a:pt x="307437" y="399058"/>
                </a:lnTo>
                <a:close/>
              </a:path>
              <a:path w="339090" h="440055">
                <a:moveTo>
                  <a:pt x="304296" y="373342"/>
                </a:moveTo>
                <a:lnTo>
                  <a:pt x="307437" y="399058"/>
                </a:lnTo>
                <a:lnTo>
                  <a:pt x="327914" y="407542"/>
                </a:lnTo>
                <a:lnTo>
                  <a:pt x="310133" y="421132"/>
                </a:lnTo>
                <a:lnTo>
                  <a:pt x="320854" y="421132"/>
                </a:lnTo>
                <a:lnTo>
                  <a:pt x="333375" y="411607"/>
                </a:lnTo>
                <a:lnTo>
                  <a:pt x="304296" y="373342"/>
                </a:lnTo>
                <a:close/>
              </a:path>
              <a:path w="339090" h="440055">
                <a:moveTo>
                  <a:pt x="20574" y="0"/>
                </a:moveTo>
                <a:lnTo>
                  <a:pt x="0" y="15748"/>
                </a:lnTo>
                <a:lnTo>
                  <a:pt x="283709" y="389225"/>
                </a:lnTo>
                <a:lnTo>
                  <a:pt x="307437" y="399058"/>
                </a:lnTo>
                <a:lnTo>
                  <a:pt x="304296" y="373342"/>
                </a:lnTo>
                <a:lnTo>
                  <a:pt x="2057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468616" y="1480184"/>
            <a:ext cx="1398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Carbon Fibre</a:t>
            </a:r>
            <a:r>
              <a:rPr sz="1200" b="1" spc="-8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Rods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16408" y="1917954"/>
            <a:ext cx="0" cy="4261485"/>
          </a:xfrm>
          <a:custGeom>
            <a:avLst/>
            <a:gdLst/>
            <a:ahLst/>
            <a:cxnLst/>
            <a:rect l="l" t="t" r="r" b="b"/>
            <a:pathLst>
              <a:path h="4261485">
                <a:moveTo>
                  <a:pt x="0" y="0"/>
                </a:moveTo>
                <a:lnTo>
                  <a:pt x="0" y="4261104"/>
                </a:lnTo>
              </a:path>
            </a:pathLst>
          </a:custGeom>
          <a:ln w="716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0594" y="1917954"/>
            <a:ext cx="71755" cy="4261485"/>
          </a:xfrm>
          <a:custGeom>
            <a:avLst/>
            <a:gdLst/>
            <a:ahLst/>
            <a:cxnLst/>
            <a:rect l="l" t="t" r="r" b="b"/>
            <a:pathLst>
              <a:path w="71754" h="4261485">
                <a:moveTo>
                  <a:pt x="0" y="4261104"/>
                </a:moveTo>
                <a:lnTo>
                  <a:pt x="71627" y="4261104"/>
                </a:lnTo>
                <a:lnTo>
                  <a:pt x="71627" y="0"/>
                </a:lnTo>
                <a:lnTo>
                  <a:pt x="0" y="0"/>
                </a:lnTo>
                <a:lnTo>
                  <a:pt x="0" y="426110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016251" y="1917954"/>
            <a:ext cx="0" cy="4261485"/>
          </a:xfrm>
          <a:custGeom>
            <a:avLst/>
            <a:gdLst/>
            <a:ahLst/>
            <a:cxnLst/>
            <a:rect l="l" t="t" r="r" b="b"/>
            <a:pathLst>
              <a:path h="4261485">
                <a:moveTo>
                  <a:pt x="0" y="0"/>
                </a:moveTo>
                <a:lnTo>
                  <a:pt x="0" y="4261104"/>
                </a:lnTo>
              </a:path>
            </a:pathLst>
          </a:custGeom>
          <a:ln w="716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80438" y="1917954"/>
            <a:ext cx="71755" cy="4261485"/>
          </a:xfrm>
          <a:custGeom>
            <a:avLst/>
            <a:gdLst/>
            <a:ahLst/>
            <a:cxnLst/>
            <a:rect l="l" t="t" r="r" b="b"/>
            <a:pathLst>
              <a:path w="71755" h="4261485">
                <a:moveTo>
                  <a:pt x="0" y="4261104"/>
                </a:moveTo>
                <a:lnTo>
                  <a:pt x="71627" y="4261104"/>
                </a:lnTo>
                <a:lnTo>
                  <a:pt x="71627" y="0"/>
                </a:lnTo>
                <a:lnTo>
                  <a:pt x="0" y="0"/>
                </a:lnTo>
                <a:lnTo>
                  <a:pt x="0" y="426110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80438" y="2022982"/>
            <a:ext cx="539115" cy="209550"/>
          </a:xfrm>
          <a:custGeom>
            <a:avLst/>
            <a:gdLst/>
            <a:ahLst/>
            <a:cxnLst/>
            <a:rect l="l" t="t" r="r" b="b"/>
            <a:pathLst>
              <a:path w="539114" h="209550">
                <a:moveTo>
                  <a:pt x="88011" y="94106"/>
                </a:moveTo>
                <a:lnTo>
                  <a:pt x="79882" y="94614"/>
                </a:lnTo>
                <a:lnTo>
                  <a:pt x="0" y="183261"/>
                </a:lnTo>
                <a:lnTo>
                  <a:pt x="116459" y="209168"/>
                </a:lnTo>
                <a:lnTo>
                  <a:pt x="123317" y="204724"/>
                </a:lnTo>
                <a:lnTo>
                  <a:pt x="124968" y="197738"/>
                </a:lnTo>
                <a:lnTo>
                  <a:pt x="126492" y="190753"/>
                </a:lnTo>
                <a:lnTo>
                  <a:pt x="124516" y="187705"/>
                </a:lnTo>
                <a:lnTo>
                  <a:pt x="28320" y="187705"/>
                </a:lnTo>
                <a:lnTo>
                  <a:pt x="20447" y="163067"/>
                </a:lnTo>
                <a:lnTo>
                  <a:pt x="66118" y="148480"/>
                </a:lnTo>
                <a:lnTo>
                  <a:pt x="99060" y="111887"/>
                </a:lnTo>
                <a:lnTo>
                  <a:pt x="98679" y="103758"/>
                </a:lnTo>
                <a:lnTo>
                  <a:pt x="88011" y="94106"/>
                </a:lnTo>
                <a:close/>
              </a:path>
              <a:path w="539114" h="209550">
                <a:moveTo>
                  <a:pt x="66118" y="148480"/>
                </a:moveTo>
                <a:lnTo>
                  <a:pt x="20447" y="163067"/>
                </a:lnTo>
                <a:lnTo>
                  <a:pt x="28320" y="187705"/>
                </a:lnTo>
                <a:lnTo>
                  <a:pt x="39454" y="184150"/>
                </a:lnTo>
                <a:lnTo>
                  <a:pt x="34036" y="184150"/>
                </a:lnTo>
                <a:lnTo>
                  <a:pt x="27305" y="162813"/>
                </a:lnTo>
                <a:lnTo>
                  <a:pt x="53226" y="162813"/>
                </a:lnTo>
                <a:lnTo>
                  <a:pt x="66118" y="148480"/>
                </a:lnTo>
                <a:close/>
              </a:path>
              <a:path w="539114" h="209550">
                <a:moveTo>
                  <a:pt x="73806" y="173177"/>
                </a:moveTo>
                <a:lnTo>
                  <a:pt x="28320" y="187705"/>
                </a:lnTo>
                <a:lnTo>
                  <a:pt x="124516" y="187705"/>
                </a:lnTo>
                <a:lnTo>
                  <a:pt x="122047" y="183895"/>
                </a:lnTo>
                <a:lnTo>
                  <a:pt x="73806" y="173177"/>
                </a:lnTo>
                <a:close/>
              </a:path>
              <a:path w="539114" h="209550">
                <a:moveTo>
                  <a:pt x="27305" y="162813"/>
                </a:moveTo>
                <a:lnTo>
                  <a:pt x="34036" y="184150"/>
                </a:lnTo>
                <a:lnTo>
                  <a:pt x="48897" y="167626"/>
                </a:lnTo>
                <a:lnTo>
                  <a:pt x="27305" y="162813"/>
                </a:lnTo>
                <a:close/>
              </a:path>
              <a:path w="539114" h="209550">
                <a:moveTo>
                  <a:pt x="48897" y="167626"/>
                </a:moveTo>
                <a:lnTo>
                  <a:pt x="34036" y="184150"/>
                </a:lnTo>
                <a:lnTo>
                  <a:pt x="39454" y="184150"/>
                </a:lnTo>
                <a:lnTo>
                  <a:pt x="73806" y="173177"/>
                </a:lnTo>
                <a:lnTo>
                  <a:pt x="48897" y="167626"/>
                </a:lnTo>
                <a:close/>
              </a:path>
              <a:path w="539114" h="209550">
                <a:moveTo>
                  <a:pt x="530987" y="0"/>
                </a:moveTo>
                <a:lnTo>
                  <a:pt x="66118" y="148480"/>
                </a:lnTo>
                <a:lnTo>
                  <a:pt x="48897" y="167626"/>
                </a:lnTo>
                <a:lnTo>
                  <a:pt x="73806" y="173177"/>
                </a:lnTo>
                <a:lnTo>
                  <a:pt x="538861" y="24637"/>
                </a:lnTo>
                <a:lnTo>
                  <a:pt x="530987" y="0"/>
                </a:lnTo>
                <a:close/>
              </a:path>
              <a:path w="539114" h="209550">
                <a:moveTo>
                  <a:pt x="53226" y="162813"/>
                </a:moveTo>
                <a:lnTo>
                  <a:pt x="27305" y="162813"/>
                </a:lnTo>
                <a:lnTo>
                  <a:pt x="48897" y="167626"/>
                </a:lnTo>
                <a:lnTo>
                  <a:pt x="53226" y="16281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97913" y="2841370"/>
            <a:ext cx="539115" cy="209550"/>
          </a:xfrm>
          <a:custGeom>
            <a:avLst/>
            <a:gdLst/>
            <a:ahLst/>
            <a:cxnLst/>
            <a:rect l="l" t="t" r="r" b="b"/>
            <a:pathLst>
              <a:path w="539114" h="209550">
                <a:moveTo>
                  <a:pt x="88011" y="94106"/>
                </a:moveTo>
                <a:lnTo>
                  <a:pt x="79883" y="94614"/>
                </a:lnTo>
                <a:lnTo>
                  <a:pt x="0" y="183261"/>
                </a:lnTo>
                <a:lnTo>
                  <a:pt x="116459" y="209168"/>
                </a:lnTo>
                <a:lnTo>
                  <a:pt x="123317" y="204724"/>
                </a:lnTo>
                <a:lnTo>
                  <a:pt x="124968" y="197738"/>
                </a:lnTo>
                <a:lnTo>
                  <a:pt x="126492" y="190753"/>
                </a:lnTo>
                <a:lnTo>
                  <a:pt x="124516" y="187705"/>
                </a:lnTo>
                <a:lnTo>
                  <a:pt x="28321" y="187705"/>
                </a:lnTo>
                <a:lnTo>
                  <a:pt x="20447" y="163067"/>
                </a:lnTo>
                <a:lnTo>
                  <a:pt x="66118" y="148480"/>
                </a:lnTo>
                <a:lnTo>
                  <a:pt x="99060" y="111887"/>
                </a:lnTo>
                <a:lnTo>
                  <a:pt x="98679" y="103758"/>
                </a:lnTo>
                <a:lnTo>
                  <a:pt x="88011" y="94106"/>
                </a:lnTo>
                <a:close/>
              </a:path>
              <a:path w="539114" h="209550">
                <a:moveTo>
                  <a:pt x="66118" y="148480"/>
                </a:moveTo>
                <a:lnTo>
                  <a:pt x="20447" y="163067"/>
                </a:lnTo>
                <a:lnTo>
                  <a:pt x="28321" y="187705"/>
                </a:lnTo>
                <a:lnTo>
                  <a:pt x="39454" y="184150"/>
                </a:lnTo>
                <a:lnTo>
                  <a:pt x="34036" y="184150"/>
                </a:lnTo>
                <a:lnTo>
                  <a:pt x="27305" y="162813"/>
                </a:lnTo>
                <a:lnTo>
                  <a:pt x="53226" y="162813"/>
                </a:lnTo>
                <a:lnTo>
                  <a:pt x="66118" y="148480"/>
                </a:lnTo>
                <a:close/>
              </a:path>
              <a:path w="539114" h="209550">
                <a:moveTo>
                  <a:pt x="73806" y="173177"/>
                </a:moveTo>
                <a:lnTo>
                  <a:pt x="28321" y="187705"/>
                </a:lnTo>
                <a:lnTo>
                  <a:pt x="124516" y="187705"/>
                </a:lnTo>
                <a:lnTo>
                  <a:pt x="122047" y="183895"/>
                </a:lnTo>
                <a:lnTo>
                  <a:pt x="73806" y="173177"/>
                </a:lnTo>
                <a:close/>
              </a:path>
              <a:path w="539114" h="209550">
                <a:moveTo>
                  <a:pt x="27305" y="162813"/>
                </a:moveTo>
                <a:lnTo>
                  <a:pt x="34036" y="184150"/>
                </a:lnTo>
                <a:lnTo>
                  <a:pt x="48897" y="167626"/>
                </a:lnTo>
                <a:lnTo>
                  <a:pt x="27305" y="162813"/>
                </a:lnTo>
                <a:close/>
              </a:path>
              <a:path w="539114" h="209550">
                <a:moveTo>
                  <a:pt x="48897" y="167626"/>
                </a:moveTo>
                <a:lnTo>
                  <a:pt x="34036" y="184150"/>
                </a:lnTo>
                <a:lnTo>
                  <a:pt x="39454" y="184150"/>
                </a:lnTo>
                <a:lnTo>
                  <a:pt x="73806" y="173177"/>
                </a:lnTo>
                <a:lnTo>
                  <a:pt x="48897" y="167626"/>
                </a:lnTo>
                <a:close/>
              </a:path>
              <a:path w="539114" h="209550">
                <a:moveTo>
                  <a:pt x="530987" y="0"/>
                </a:moveTo>
                <a:lnTo>
                  <a:pt x="66118" y="148480"/>
                </a:lnTo>
                <a:lnTo>
                  <a:pt x="48897" y="167626"/>
                </a:lnTo>
                <a:lnTo>
                  <a:pt x="73806" y="173177"/>
                </a:lnTo>
                <a:lnTo>
                  <a:pt x="538861" y="24637"/>
                </a:lnTo>
                <a:lnTo>
                  <a:pt x="530987" y="0"/>
                </a:lnTo>
                <a:close/>
              </a:path>
              <a:path w="539114" h="209550">
                <a:moveTo>
                  <a:pt x="53226" y="162813"/>
                </a:moveTo>
                <a:lnTo>
                  <a:pt x="27305" y="162813"/>
                </a:lnTo>
                <a:lnTo>
                  <a:pt x="48897" y="167626"/>
                </a:lnTo>
                <a:lnTo>
                  <a:pt x="53226" y="16281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668136" y="3356609"/>
            <a:ext cx="1219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Heat Shield  </a:t>
            </a:r>
            <a:r>
              <a:rPr sz="1200" b="1" spc="-5" dirty="0">
                <a:latin typeface="Arial"/>
                <a:cs typeface="Arial"/>
              </a:rPr>
              <a:t>Deployment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Bay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691503" y="3070351"/>
            <a:ext cx="1605280" cy="384175"/>
          </a:xfrm>
          <a:custGeom>
            <a:avLst/>
            <a:gdLst/>
            <a:ahLst/>
            <a:cxnLst/>
            <a:rect l="l" t="t" r="r" b="b"/>
            <a:pathLst>
              <a:path w="1605279" h="384175">
                <a:moveTo>
                  <a:pt x="1530368" y="40117"/>
                </a:moveTo>
                <a:lnTo>
                  <a:pt x="0" y="358267"/>
                </a:lnTo>
                <a:lnTo>
                  <a:pt x="5333" y="383667"/>
                </a:lnTo>
                <a:lnTo>
                  <a:pt x="1535651" y="65528"/>
                </a:lnTo>
                <a:lnTo>
                  <a:pt x="1554808" y="48297"/>
                </a:lnTo>
                <a:lnTo>
                  <a:pt x="1530368" y="40117"/>
                </a:lnTo>
                <a:close/>
              </a:path>
              <a:path w="1605279" h="384175">
                <a:moveTo>
                  <a:pt x="1582833" y="30352"/>
                </a:moveTo>
                <a:lnTo>
                  <a:pt x="1577340" y="30352"/>
                </a:lnTo>
                <a:lnTo>
                  <a:pt x="1582674" y="55752"/>
                </a:lnTo>
                <a:lnTo>
                  <a:pt x="1535651" y="65528"/>
                </a:lnTo>
                <a:lnTo>
                  <a:pt x="1499107" y="98425"/>
                </a:lnTo>
                <a:lnTo>
                  <a:pt x="1498727" y="106680"/>
                </a:lnTo>
                <a:lnTo>
                  <a:pt x="1503552" y="111887"/>
                </a:lnTo>
                <a:lnTo>
                  <a:pt x="1508252" y="117221"/>
                </a:lnTo>
                <a:lnTo>
                  <a:pt x="1516506" y="117728"/>
                </a:lnTo>
                <a:lnTo>
                  <a:pt x="1605152" y="37846"/>
                </a:lnTo>
                <a:lnTo>
                  <a:pt x="1582833" y="30352"/>
                </a:lnTo>
                <a:close/>
              </a:path>
              <a:path w="1605279" h="384175">
                <a:moveTo>
                  <a:pt x="1554808" y="48297"/>
                </a:moveTo>
                <a:lnTo>
                  <a:pt x="1535651" y="65528"/>
                </a:lnTo>
                <a:lnTo>
                  <a:pt x="1582674" y="55752"/>
                </a:lnTo>
                <a:lnTo>
                  <a:pt x="1582593" y="55372"/>
                </a:lnTo>
                <a:lnTo>
                  <a:pt x="1575943" y="55372"/>
                </a:lnTo>
                <a:lnTo>
                  <a:pt x="1554808" y="48297"/>
                </a:lnTo>
                <a:close/>
              </a:path>
              <a:path w="1605279" h="384175">
                <a:moveTo>
                  <a:pt x="1571371" y="33400"/>
                </a:moveTo>
                <a:lnTo>
                  <a:pt x="1554808" y="48297"/>
                </a:lnTo>
                <a:lnTo>
                  <a:pt x="1575943" y="55372"/>
                </a:lnTo>
                <a:lnTo>
                  <a:pt x="1571371" y="33400"/>
                </a:lnTo>
                <a:close/>
              </a:path>
              <a:path w="1605279" h="384175">
                <a:moveTo>
                  <a:pt x="1577980" y="33400"/>
                </a:moveTo>
                <a:lnTo>
                  <a:pt x="1571371" y="33400"/>
                </a:lnTo>
                <a:lnTo>
                  <a:pt x="1575943" y="55372"/>
                </a:lnTo>
                <a:lnTo>
                  <a:pt x="1582593" y="55372"/>
                </a:lnTo>
                <a:lnTo>
                  <a:pt x="1577980" y="33400"/>
                </a:lnTo>
                <a:close/>
              </a:path>
              <a:path w="1605279" h="384175">
                <a:moveTo>
                  <a:pt x="1577340" y="30352"/>
                </a:moveTo>
                <a:lnTo>
                  <a:pt x="1530368" y="40117"/>
                </a:lnTo>
                <a:lnTo>
                  <a:pt x="1554808" y="48297"/>
                </a:lnTo>
                <a:lnTo>
                  <a:pt x="1571371" y="33400"/>
                </a:lnTo>
                <a:lnTo>
                  <a:pt x="1577980" y="33400"/>
                </a:lnTo>
                <a:lnTo>
                  <a:pt x="1577340" y="30352"/>
                </a:lnTo>
                <a:close/>
              </a:path>
              <a:path w="1605279" h="384175">
                <a:moveTo>
                  <a:pt x="1491996" y="0"/>
                </a:moveTo>
                <a:lnTo>
                  <a:pt x="1484629" y="3556"/>
                </a:lnTo>
                <a:lnTo>
                  <a:pt x="1482344" y="10413"/>
                </a:lnTo>
                <a:lnTo>
                  <a:pt x="1480185" y="17145"/>
                </a:lnTo>
                <a:lnTo>
                  <a:pt x="1483741" y="24511"/>
                </a:lnTo>
                <a:lnTo>
                  <a:pt x="1530368" y="40117"/>
                </a:lnTo>
                <a:lnTo>
                  <a:pt x="1577340" y="30352"/>
                </a:lnTo>
                <a:lnTo>
                  <a:pt x="1582833" y="30352"/>
                </a:lnTo>
                <a:lnTo>
                  <a:pt x="1498853" y="2159"/>
                </a:lnTo>
                <a:lnTo>
                  <a:pt x="1491996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47</a:t>
            </a:fld>
            <a:endParaRPr spc="-5" dirty="0"/>
          </a:p>
        </p:txBody>
      </p:sp>
      <p:sp>
        <p:nvSpPr>
          <p:cNvPr id="54" name="object 54"/>
          <p:cNvSpPr txBox="1"/>
          <p:nvPr/>
        </p:nvSpPr>
        <p:spPr>
          <a:xfrm>
            <a:off x="307340" y="6520173"/>
            <a:ext cx="16116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</a:t>
            </a:r>
            <a:r>
              <a:rPr sz="1000" dirty="0">
                <a:latin typeface="Arial"/>
                <a:cs typeface="Arial"/>
              </a:rPr>
              <a:t>Name </a:t>
            </a:r>
            <a:r>
              <a:rPr sz="1000" spc="-5" dirty="0">
                <a:latin typeface="Arial"/>
                <a:cs typeface="Arial"/>
              </a:rPr>
              <a:t>goes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here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928366" y="6520173"/>
            <a:ext cx="3284854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CanSat 2017 PDR: Team ### (Team </a:t>
            </a:r>
            <a:r>
              <a:rPr sz="1000" dirty="0">
                <a:latin typeface="Arial"/>
                <a:cs typeface="Arial"/>
              </a:rPr>
              <a:t>Number </a:t>
            </a:r>
            <a:r>
              <a:rPr sz="1000" spc="-5" dirty="0">
                <a:latin typeface="Arial"/>
                <a:cs typeface="Arial"/>
              </a:rPr>
              <a:t>and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Name)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1856" y="2013204"/>
            <a:ext cx="2796540" cy="1112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Mechanical </a:t>
            </a:r>
            <a:r>
              <a:rPr spc="-10" dirty="0"/>
              <a:t>Layout </a:t>
            </a:r>
            <a:r>
              <a:rPr dirty="0"/>
              <a:t>of  </a:t>
            </a:r>
            <a:r>
              <a:rPr spc="-5" dirty="0"/>
              <a:t>Components </a:t>
            </a:r>
            <a:r>
              <a:rPr dirty="0"/>
              <a:t>Trade </a:t>
            </a:r>
            <a:r>
              <a:rPr spc="-5" dirty="0"/>
              <a:t>&amp;</a:t>
            </a:r>
            <a:r>
              <a:rPr spc="-70" dirty="0"/>
              <a:t> </a:t>
            </a:r>
            <a:r>
              <a:rPr dirty="0"/>
              <a:t>Selection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4548" y="4213859"/>
            <a:ext cx="2522220" cy="1834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46547" y="1985772"/>
            <a:ext cx="3540252" cy="1376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768596" y="4451603"/>
            <a:ext cx="4124325" cy="178625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40"/>
              </a:spcBef>
            </a:pPr>
            <a:r>
              <a:rPr sz="1100" b="1" spc="-5" dirty="0">
                <a:latin typeface="Arial"/>
                <a:cs typeface="Arial"/>
              </a:rPr>
              <a:t>Key </a:t>
            </a:r>
            <a:r>
              <a:rPr sz="1100" b="1" dirty="0">
                <a:latin typeface="Arial"/>
                <a:cs typeface="Arial"/>
              </a:rPr>
              <a:t>Features</a:t>
            </a:r>
            <a:r>
              <a:rPr sz="1100" dirty="0"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379095" marR="348615" indent="-286385">
              <a:lnSpc>
                <a:spcPct val="100000"/>
              </a:lnSpc>
              <a:buChar char="•"/>
              <a:tabLst>
                <a:tab pos="379095" algn="l"/>
                <a:tab pos="379730" algn="l"/>
              </a:tabLst>
            </a:pPr>
            <a:r>
              <a:rPr sz="1100" dirty="0">
                <a:latin typeface="Arial"/>
                <a:cs typeface="Arial"/>
              </a:rPr>
              <a:t>Compression springs ensure smooth </a:t>
            </a:r>
            <a:r>
              <a:rPr sz="1100" spc="-5" dirty="0">
                <a:latin typeface="Arial"/>
                <a:cs typeface="Arial"/>
              </a:rPr>
              <a:t>transition </a:t>
            </a:r>
            <a:r>
              <a:rPr sz="1100" spc="5" dirty="0">
                <a:latin typeface="Arial"/>
                <a:cs typeface="Arial"/>
              </a:rPr>
              <a:t>for</a:t>
            </a:r>
            <a:r>
              <a:rPr sz="1100" spc="-17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heat  </a:t>
            </a:r>
            <a:r>
              <a:rPr sz="1100" spc="-5" dirty="0">
                <a:latin typeface="Arial"/>
                <a:cs typeface="Arial"/>
              </a:rPr>
              <a:t>shield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release</a:t>
            </a:r>
            <a:endParaRPr sz="1100">
              <a:latin typeface="Arial"/>
              <a:cs typeface="Arial"/>
            </a:endParaRPr>
          </a:p>
          <a:p>
            <a:pPr marL="379095" indent="-286385">
              <a:lnSpc>
                <a:spcPct val="100000"/>
              </a:lnSpc>
              <a:buChar char="•"/>
              <a:tabLst>
                <a:tab pos="379095" algn="l"/>
                <a:tab pos="379730" algn="l"/>
              </a:tabLst>
            </a:pPr>
            <a:r>
              <a:rPr sz="1100" dirty="0">
                <a:latin typeface="Arial"/>
                <a:cs typeface="Arial"/>
              </a:rPr>
              <a:t>Very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compact</a:t>
            </a:r>
            <a:endParaRPr sz="1100">
              <a:latin typeface="Arial"/>
              <a:cs typeface="Arial"/>
            </a:endParaRPr>
          </a:p>
          <a:p>
            <a:pPr marL="92710">
              <a:lnSpc>
                <a:spcPct val="100000"/>
              </a:lnSpc>
            </a:pPr>
            <a:r>
              <a:rPr sz="1100" b="1" spc="-10" dirty="0">
                <a:latin typeface="Arial"/>
                <a:cs typeface="Arial"/>
              </a:rPr>
              <a:t>Advantages</a:t>
            </a:r>
            <a:r>
              <a:rPr sz="1100" spc="-10" dirty="0"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264795" indent="-172085">
              <a:lnSpc>
                <a:spcPct val="100000"/>
              </a:lnSpc>
              <a:buChar char="•"/>
              <a:tabLst>
                <a:tab pos="265430" algn="l"/>
              </a:tabLst>
            </a:pPr>
            <a:r>
              <a:rPr sz="1100" dirty="0">
                <a:latin typeface="Arial"/>
                <a:cs typeface="Arial"/>
              </a:rPr>
              <a:t>Easy access to egg, battery and</a:t>
            </a:r>
            <a:r>
              <a:rPr sz="1100" spc="-13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electronics</a:t>
            </a:r>
            <a:endParaRPr sz="1100">
              <a:latin typeface="Arial"/>
              <a:cs typeface="Arial"/>
            </a:endParaRPr>
          </a:p>
          <a:p>
            <a:pPr marL="264795" indent="-172085">
              <a:lnSpc>
                <a:spcPct val="100000"/>
              </a:lnSpc>
              <a:buChar char="•"/>
              <a:tabLst>
                <a:tab pos="265430" algn="l"/>
              </a:tabLst>
            </a:pPr>
            <a:r>
              <a:rPr sz="1100" dirty="0">
                <a:latin typeface="Arial"/>
                <a:cs typeface="Arial"/>
              </a:rPr>
              <a:t>Egg has a </a:t>
            </a:r>
            <a:r>
              <a:rPr sz="1100" spc="-5" dirty="0">
                <a:latin typeface="Arial"/>
                <a:cs typeface="Arial"/>
              </a:rPr>
              <a:t>lot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protection</a:t>
            </a:r>
            <a:endParaRPr sz="1100">
              <a:latin typeface="Arial"/>
              <a:cs typeface="Arial"/>
            </a:endParaRPr>
          </a:p>
          <a:p>
            <a:pPr marL="92710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Disadvantages</a:t>
            </a:r>
            <a:r>
              <a:rPr sz="1100" spc="-5" dirty="0"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  <a:p>
            <a:pPr marL="264795" indent="-172085">
              <a:lnSpc>
                <a:spcPct val="100000"/>
              </a:lnSpc>
              <a:buChar char="•"/>
              <a:tabLst>
                <a:tab pos="265430" algn="l"/>
              </a:tabLst>
            </a:pPr>
            <a:r>
              <a:rPr sz="1100" spc="-5" dirty="0">
                <a:latin typeface="Arial"/>
                <a:cs typeface="Arial"/>
              </a:rPr>
              <a:t>Close </a:t>
            </a:r>
            <a:r>
              <a:rPr sz="1100" dirty="0">
                <a:latin typeface="Arial"/>
                <a:cs typeface="Arial"/>
              </a:rPr>
              <a:t>to mass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budget</a:t>
            </a:r>
            <a:endParaRPr sz="1100">
              <a:latin typeface="Arial"/>
              <a:cs typeface="Arial"/>
            </a:endParaRPr>
          </a:p>
          <a:p>
            <a:pPr marL="264795" indent="-172085">
              <a:lnSpc>
                <a:spcPct val="100000"/>
              </a:lnSpc>
              <a:buChar char="•"/>
              <a:tabLst>
                <a:tab pos="265430" algn="l"/>
              </a:tabLst>
            </a:pPr>
            <a:r>
              <a:rPr sz="1100" spc="-5" dirty="0">
                <a:latin typeface="Arial"/>
                <a:cs typeface="Arial"/>
              </a:rPr>
              <a:t>Has </a:t>
            </a:r>
            <a:r>
              <a:rPr sz="1100" dirty="0">
                <a:latin typeface="Arial"/>
                <a:cs typeface="Arial"/>
              </a:rPr>
              <a:t>many </a:t>
            </a:r>
            <a:r>
              <a:rPr sz="1100" spc="-5" dirty="0">
                <a:latin typeface="Arial"/>
                <a:cs typeface="Arial"/>
              </a:rPr>
              <a:t>delicate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7340" y="1095502"/>
            <a:ext cx="84181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The </a:t>
            </a:r>
            <a:r>
              <a:rPr sz="1600" spc="-10" dirty="0">
                <a:latin typeface="Arial"/>
                <a:cs typeface="Arial"/>
              </a:rPr>
              <a:t>two </a:t>
            </a:r>
            <a:r>
              <a:rPr sz="1600" spc="-5" dirty="0">
                <a:latin typeface="Arial"/>
                <a:cs typeface="Arial"/>
              </a:rPr>
              <a:t>following pages discusses the </a:t>
            </a:r>
            <a:r>
              <a:rPr sz="1600" spc="-10" dirty="0">
                <a:latin typeface="Arial"/>
                <a:cs typeface="Arial"/>
              </a:rPr>
              <a:t>two </a:t>
            </a:r>
            <a:r>
              <a:rPr sz="1600" spc="-5" dirty="0">
                <a:latin typeface="Arial"/>
                <a:cs typeface="Arial"/>
              </a:rPr>
              <a:t>methods conceptualised for the mechanical </a:t>
            </a:r>
            <a:r>
              <a:rPr sz="1600" spc="-10" dirty="0">
                <a:latin typeface="Arial"/>
                <a:cs typeface="Arial"/>
              </a:rPr>
              <a:t>layout  </a:t>
            </a:r>
            <a:r>
              <a:rPr sz="1600" spc="-5" dirty="0">
                <a:latin typeface="Arial"/>
                <a:cs typeface="Arial"/>
              </a:rPr>
              <a:t>of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components.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7340" y="1585722"/>
            <a:ext cx="8604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Layout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51938" y="2543048"/>
            <a:ext cx="833119" cy="78105"/>
          </a:xfrm>
          <a:custGeom>
            <a:avLst/>
            <a:gdLst/>
            <a:ahLst/>
            <a:cxnLst/>
            <a:rect l="l" t="t" r="r" b="b"/>
            <a:pathLst>
              <a:path w="833120" h="78105">
                <a:moveTo>
                  <a:pt x="77469" y="0"/>
                </a:moveTo>
                <a:lnTo>
                  <a:pt x="0" y="39369"/>
                </a:lnTo>
                <a:lnTo>
                  <a:pt x="77978" y="77724"/>
                </a:lnTo>
                <a:lnTo>
                  <a:pt x="77809" y="51942"/>
                </a:lnTo>
                <a:lnTo>
                  <a:pt x="64897" y="51942"/>
                </a:lnTo>
                <a:lnTo>
                  <a:pt x="64643" y="26035"/>
                </a:lnTo>
                <a:lnTo>
                  <a:pt x="77639" y="25964"/>
                </a:lnTo>
                <a:lnTo>
                  <a:pt x="77469" y="0"/>
                </a:lnTo>
                <a:close/>
              </a:path>
              <a:path w="833120" h="78105">
                <a:moveTo>
                  <a:pt x="77639" y="25964"/>
                </a:moveTo>
                <a:lnTo>
                  <a:pt x="64643" y="26035"/>
                </a:lnTo>
                <a:lnTo>
                  <a:pt x="64897" y="51942"/>
                </a:lnTo>
                <a:lnTo>
                  <a:pt x="77809" y="51872"/>
                </a:lnTo>
                <a:lnTo>
                  <a:pt x="77639" y="25964"/>
                </a:lnTo>
                <a:close/>
              </a:path>
              <a:path w="833120" h="78105">
                <a:moveTo>
                  <a:pt x="77809" y="51872"/>
                </a:moveTo>
                <a:lnTo>
                  <a:pt x="64897" y="51942"/>
                </a:lnTo>
                <a:lnTo>
                  <a:pt x="77809" y="51942"/>
                </a:lnTo>
                <a:close/>
              </a:path>
              <a:path w="833120" h="78105">
                <a:moveTo>
                  <a:pt x="832865" y="21843"/>
                </a:moveTo>
                <a:lnTo>
                  <a:pt x="77639" y="25964"/>
                </a:lnTo>
                <a:lnTo>
                  <a:pt x="77809" y="51872"/>
                </a:lnTo>
                <a:lnTo>
                  <a:pt x="832992" y="47751"/>
                </a:lnTo>
                <a:lnTo>
                  <a:pt x="832865" y="2184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63797" y="2375408"/>
            <a:ext cx="1347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Parachute</a:t>
            </a:r>
            <a:r>
              <a:rPr sz="1200" b="1" spc="-7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Stowed  by </a:t>
            </a:r>
            <a:r>
              <a:rPr sz="1200" b="1" spc="-5" dirty="0">
                <a:latin typeface="Arial"/>
                <a:cs typeface="Arial"/>
              </a:rPr>
              <a:t>folding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0230" y="2582417"/>
            <a:ext cx="198755" cy="922655"/>
          </a:xfrm>
          <a:custGeom>
            <a:avLst/>
            <a:gdLst/>
            <a:ahLst/>
            <a:cxnLst/>
            <a:rect l="l" t="t" r="r" b="b"/>
            <a:pathLst>
              <a:path w="198754" h="922654">
                <a:moveTo>
                  <a:pt x="51034" y="74337"/>
                </a:moveTo>
                <a:lnTo>
                  <a:pt x="25526" y="78823"/>
                </a:lnTo>
                <a:lnTo>
                  <a:pt x="173037" y="922528"/>
                </a:lnTo>
                <a:lnTo>
                  <a:pt x="198564" y="918083"/>
                </a:lnTo>
                <a:lnTo>
                  <a:pt x="51034" y="74337"/>
                </a:lnTo>
                <a:close/>
              </a:path>
              <a:path w="198754" h="922654">
                <a:moveTo>
                  <a:pt x="24892" y="0"/>
                </a:moveTo>
                <a:lnTo>
                  <a:pt x="0" y="83312"/>
                </a:lnTo>
                <a:lnTo>
                  <a:pt x="25526" y="78823"/>
                </a:lnTo>
                <a:lnTo>
                  <a:pt x="23291" y="66040"/>
                </a:lnTo>
                <a:lnTo>
                  <a:pt x="48806" y="61595"/>
                </a:lnTo>
                <a:lnTo>
                  <a:pt x="70449" y="61595"/>
                </a:lnTo>
                <a:lnTo>
                  <a:pt x="24892" y="0"/>
                </a:lnTo>
                <a:close/>
              </a:path>
              <a:path w="198754" h="922654">
                <a:moveTo>
                  <a:pt x="48806" y="61595"/>
                </a:moveTo>
                <a:lnTo>
                  <a:pt x="23291" y="66040"/>
                </a:lnTo>
                <a:lnTo>
                  <a:pt x="25526" y="78823"/>
                </a:lnTo>
                <a:lnTo>
                  <a:pt x="51034" y="74337"/>
                </a:lnTo>
                <a:lnTo>
                  <a:pt x="48806" y="61595"/>
                </a:lnTo>
                <a:close/>
              </a:path>
              <a:path w="198754" h="922654">
                <a:moveTo>
                  <a:pt x="70449" y="61595"/>
                </a:moveTo>
                <a:lnTo>
                  <a:pt x="48806" y="61595"/>
                </a:lnTo>
                <a:lnTo>
                  <a:pt x="51034" y="74337"/>
                </a:lnTo>
                <a:lnTo>
                  <a:pt x="76555" y="69850"/>
                </a:lnTo>
                <a:lnTo>
                  <a:pt x="70449" y="61595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90473" y="3531234"/>
            <a:ext cx="1060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Control Rod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&amp;  Control Horn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32510" y="2753105"/>
            <a:ext cx="1173480" cy="1041400"/>
          </a:xfrm>
          <a:custGeom>
            <a:avLst/>
            <a:gdLst/>
            <a:ahLst/>
            <a:cxnLst/>
            <a:rect l="l" t="t" r="r" b="b"/>
            <a:pathLst>
              <a:path w="1173480" h="1041400">
                <a:moveTo>
                  <a:pt x="66782" y="41870"/>
                </a:moveTo>
                <a:lnTo>
                  <a:pt x="49651" y="61209"/>
                </a:lnTo>
                <a:lnTo>
                  <a:pt x="1156081" y="1040892"/>
                </a:lnTo>
                <a:lnTo>
                  <a:pt x="1173226" y="1021461"/>
                </a:lnTo>
                <a:lnTo>
                  <a:pt x="66782" y="41870"/>
                </a:lnTo>
                <a:close/>
              </a:path>
              <a:path w="1173480" h="1041400">
                <a:moveTo>
                  <a:pt x="0" y="0"/>
                </a:moveTo>
                <a:lnTo>
                  <a:pt x="32435" y="80645"/>
                </a:lnTo>
                <a:lnTo>
                  <a:pt x="49651" y="61209"/>
                </a:lnTo>
                <a:lnTo>
                  <a:pt x="39903" y="52578"/>
                </a:lnTo>
                <a:lnTo>
                  <a:pt x="57073" y="33274"/>
                </a:lnTo>
                <a:lnTo>
                  <a:pt x="74397" y="33274"/>
                </a:lnTo>
                <a:lnTo>
                  <a:pt x="83959" y="22479"/>
                </a:lnTo>
                <a:lnTo>
                  <a:pt x="0" y="0"/>
                </a:lnTo>
                <a:close/>
              </a:path>
              <a:path w="1173480" h="1041400">
                <a:moveTo>
                  <a:pt x="57073" y="33274"/>
                </a:moveTo>
                <a:lnTo>
                  <a:pt x="39903" y="52578"/>
                </a:lnTo>
                <a:lnTo>
                  <a:pt x="49651" y="61209"/>
                </a:lnTo>
                <a:lnTo>
                  <a:pt x="66782" y="41870"/>
                </a:lnTo>
                <a:lnTo>
                  <a:pt x="57073" y="33274"/>
                </a:lnTo>
                <a:close/>
              </a:path>
              <a:path w="1173480" h="1041400">
                <a:moveTo>
                  <a:pt x="74397" y="33274"/>
                </a:moveTo>
                <a:lnTo>
                  <a:pt x="57073" y="33274"/>
                </a:lnTo>
                <a:lnTo>
                  <a:pt x="66782" y="41870"/>
                </a:lnTo>
                <a:lnTo>
                  <a:pt x="74397" y="33274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274823" y="3674109"/>
            <a:ext cx="447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S</a:t>
            </a:r>
            <a:r>
              <a:rPr sz="1200" b="1" spc="-5" dirty="0">
                <a:latin typeface="Arial"/>
                <a:cs typeface="Arial"/>
              </a:rPr>
              <a:t>er</a:t>
            </a:r>
            <a:r>
              <a:rPr sz="1200" b="1" spc="-25" dirty="0">
                <a:latin typeface="Arial"/>
                <a:cs typeface="Arial"/>
              </a:rPr>
              <a:t>v</a:t>
            </a:r>
            <a:r>
              <a:rPr sz="1200" b="1" dirty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98389" y="1684527"/>
            <a:ext cx="1767205" cy="506095"/>
          </a:xfrm>
          <a:custGeom>
            <a:avLst/>
            <a:gdLst/>
            <a:ahLst/>
            <a:cxnLst/>
            <a:rect l="l" t="t" r="r" b="b"/>
            <a:pathLst>
              <a:path w="1767204" h="506094">
                <a:moveTo>
                  <a:pt x="1688352" y="480893"/>
                </a:moveTo>
                <a:lnTo>
                  <a:pt x="1681607" y="505968"/>
                </a:lnTo>
                <a:lnTo>
                  <a:pt x="1766696" y="488696"/>
                </a:lnTo>
                <a:lnTo>
                  <a:pt x="1761704" y="484250"/>
                </a:lnTo>
                <a:lnTo>
                  <a:pt x="1700784" y="484250"/>
                </a:lnTo>
                <a:lnTo>
                  <a:pt x="1688352" y="480893"/>
                </a:lnTo>
                <a:close/>
              </a:path>
              <a:path w="1767204" h="506094">
                <a:moveTo>
                  <a:pt x="1695092" y="455843"/>
                </a:moveTo>
                <a:lnTo>
                  <a:pt x="1688352" y="480893"/>
                </a:lnTo>
                <a:lnTo>
                  <a:pt x="1700784" y="484250"/>
                </a:lnTo>
                <a:lnTo>
                  <a:pt x="1707641" y="459232"/>
                </a:lnTo>
                <a:lnTo>
                  <a:pt x="1695092" y="455843"/>
                </a:lnTo>
                <a:close/>
              </a:path>
              <a:path w="1767204" h="506094">
                <a:moveTo>
                  <a:pt x="1701800" y="430911"/>
                </a:moveTo>
                <a:lnTo>
                  <a:pt x="1695092" y="455843"/>
                </a:lnTo>
                <a:lnTo>
                  <a:pt x="1707641" y="459232"/>
                </a:lnTo>
                <a:lnTo>
                  <a:pt x="1700784" y="484250"/>
                </a:lnTo>
                <a:lnTo>
                  <a:pt x="1761704" y="484250"/>
                </a:lnTo>
                <a:lnTo>
                  <a:pt x="1701800" y="430911"/>
                </a:lnTo>
                <a:close/>
              </a:path>
              <a:path w="1767204" h="506094">
                <a:moveTo>
                  <a:pt x="6858" y="0"/>
                </a:moveTo>
                <a:lnTo>
                  <a:pt x="0" y="24892"/>
                </a:lnTo>
                <a:lnTo>
                  <a:pt x="1688352" y="480893"/>
                </a:lnTo>
                <a:lnTo>
                  <a:pt x="1695092" y="455843"/>
                </a:lnTo>
                <a:lnTo>
                  <a:pt x="685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659884" y="1570482"/>
            <a:ext cx="585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Cam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-5" dirty="0">
                <a:latin typeface="Arial"/>
                <a:cs typeface="Arial"/>
              </a:rPr>
              <a:t>ra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143371" y="2925317"/>
            <a:ext cx="167640" cy="920750"/>
          </a:xfrm>
          <a:custGeom>
            <a:avLst/>
            <a:gdLst/>
            <a:ahLst/>
            <a:cxnLst/>
            <a:rect l="l" t="t" r="r" b="b"/>
            <a:pathLst>
              <a:path w="167639" h="920750">
                <a:moveTo>
                  <a:pt x="115825" y="75268"/>
                </a:moveTo>
                <a:lnTo>
                  <a:pt x="0" y="917194"/>
                </a:lnTo>
                <a:lnTo>
                  <a:pt x="25653" y="920750"/>
                </a:lnTo>
                <a:lnTo>
                  <a:pt x="141485" y="78783"/>
                </a:lnTo>
                <a:lnTo>
                  <a:pt x="115825" y="75268"/>
                </a:lnTo>
                <a:close/>
              </a:path>
              <a:path w="167639" h="920750">
                <a:moveTo>
                  <a:pt x="160393" y="62357"/>
                </a:moveTo>
                <a:lnTo>
                  <a:pt x="117601" y="62357"/>
                </a:lnTo>
                <a:lnTo>
                  <a:pt x="143255" y="65912"/>
                </a:lnTo>
                <a:lnTo>
                  <a:pt x="141485" y="78783"/>
                </a:lnTo>
                <a:lnTo>
                  <a:pt x="167131" y="82296"/>
                </a:lnTo>
                <a:lnTo>
                  <a:pt x="160393" y="62357"/>
                </a:lnTo>
                <a:close/>
              </a:path>
              <a:path w="167639" h="920750">
                <a:moveTo>
                  <a:pt x="117601" y="62357"/>
                </a:moveTo>
                <a:lnTo>
                  <a:pt x="115825" y="75268"/>
                </a:lnTo>
                <a:lnTo>
                  <a:pt x="141485" y="78783"/>
                </a:lnTo>
                <a:lnTo>
                  <a:pt x="143255" y="65912"/>
                </a:lnTo>
                <a:lnTo>
                  <a:pt x="117601" y="62357"/>
                </a:lnTo>
                <a:close/>
              </a:path>
              <a:path w="167639" h="920750">
                <a:moveTo>
                  <a:pt x="139318" y="0"/>
                </a:moveTo>
                <a:lnTo>
                  <a:pt x="90169" y="71755"/>
                </a:lnTo>
                <a:lnTo>
                  <a:pt x="115825" y="75268"/>
                </a:lnTo>
                <a:lnTo>
                  <a:pt x="117601" y="62357"/>
                </a:lnTo>
                <a:lnTo>
                  <a:pt x="160393" y="62357"/>
                </a:lnTo>
                <a:lnTo>
                  <a:pt x="13931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668136" y="3881373"/>
            <a:ext cx="6699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Solenoid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831330" y="2925317"/>
            <a:ext cx="718820" cy="934085"/>
          </a:xfrm>
          <a:custGeom>
            <a:avLst/>
            <a:gdLst/>
            <a:ahLst/>
            <a:cxnLst/>
            <a:rect l="l" t="t" r="r" b="b"/>
            <a:pathLst>
              <a:path w="718820" h="934085">
                <a:moveTo>
                  <a:pt x="57526" y="53851"/>
                </a:moveTo>
                <a:lnTo>
                  <a:pt x="36952" y="69599"/>
                </a:lnTo>
                <a:lnTo>
                  <a:pt x="697738" y="933704"/>
                </a:lnTo>
                <a:lnTo>
                  <a:pt x="718312" y="917956"/>
                </a:lnTo>
                <a:lnTo>
                  <a:pt x="57526" y="53851"/>
                </a:lnTo>
                <a:close/>
              </a:path>
              <a:path w="718820" h="934085">
                <a:moveTo>
                  <a:pt x="0" y="0"/>
                </a:moveTo>
                <a:lnTo>
                  <a:pt x="16383" y="85344"/>
                </a:lnTo>
                <a:lnTo>
                  <a:pt x="36952" y="69599"/>
                </a:lnTo>
                <a:lnTo>
                  <a:pt x="29083" y="59309"/>
                </a:lnTo>
                <a:lnTo>
                  <a:pt x="49656" y="43561"/>
                </a:lnTo>
                <a:lnTo>
                  <a:pt x="70970" y="43561"/>
                </a:lnTo>
                <a:lnTo>
                  <a:pt x="78104" y="38100"/>
                </a:lnTo>
                <a:lnTo>
                  <a:pt x="0" y="0"/>
                </a:lnTo>
                <a:close/>
              </a:path>
              <a:path w="718820" h="934085">
                <a:moveTo>
                  <a:pt x="49656" y="43561"/>
                </a:moveTo>
                <a:lnTo>
                  <a:pt x="29083" y="59309"/>
                </a:lnTo>
                <a:lnTo>
                  <a:pt x="36952" y="69599"/>
                </a:lnTo>
                <a:lnTo>
                  <a:pt x="57526" y="53851"/>
                </a:lnTo>
                <a:lnTo>
                  <a:pt x="49656" y="43561"/>
                </a:lnTo>
                <a:close/>
              </a:path>
              <a:path w="718820" h="934085">
                <a:moveTo>
                  <a:pt x="70970" y="43561"/>
                </a:moveTo>
                <a:lnTo>
                  <a:pt x="49656" y="43561"/>
                </a:lnTo>
                <a:lnTo>
                  <a:pt x="57526" y="53851"/>
                </a:lnTo>
                <a:lnTo>
                  <a:pt x="70970" y="4356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176261" y="3888104"/>
            <a:ext cx="1285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Heat Shield  </a:t>
            </a:r>
            <a:r>
              <a:rPr sz="1200" b="1" spc="-10" dirty="0">
                <a:latin typeface="Arial"/>
                <a:cs typeface="Arial"/>
              </a:rPr>
              <a:t>Attachment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Point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52066" y="4959858"/>
            <a:ext cx="1118870" cy="1014094"/>
          </a:xfrm>
          <a:custGeom>
            <a:avLst/>
            <a:gdLst/>
            <a:ahLst/>
            <a:cxnLst/>
            <a:rect l="l" t="t" r="r" b="b"/>
            <a:pathLst>
              <a:path w="1118870" h="1014095">
                <a:moveTo>
                  <a:pt x="38050" y="34409"/>
                </a:moveTo>
                <a:lnTo>
                  <a:pt x="45832" y="58955"/>
                </a:lnTo>
                <a:lnTo>
                  <a:pt x="1101344" y="1013891"/>
                </a:lnTo>
                <a:lnTo>
                  <a:pt x="1118742" y="994689"/>
                </a:lnTo>
                <a:lnTo>
                  <a:pt x="63141" y="39695"/>
                </a:lnTo>
                <a:lnTo>
                  <a:pt x="38050" y="34409"/>
                </a:lnTo>
                <a:close/>
              </a:path>
              <a:path w="1118870" h="1014095">
                <a:moveTo>
                  <a:pt x="0" y="0"/>
                </a:moveTo>
                <a:lnTo>
                  <a:pt x="33908" y="106934"/>
                </a:lnTo>
                <a:lnTo>
                  <a:pt x="36067" y="113665"/>
                </a:lnTo>
                <a:lnTo>
                  <a:pt x="43306" y="117475"/>
                </a:lnTo>
                <a:lnTo>
                  <a:pt x="57022" y="113157"/>
                </a:lnTo>
                <a:lnTo>
                  <a:pt x="60706" y="105918"/>
                </a:lnTo>
                <a:lnTo>
                  <a:pt x="45832" y="58955"/>
                </a:lnTo>
                <a:lnTo>
                  <a:pt x="10286" y="26797"/>
                </a:lnTo>
                <a:lnTo>
                  <a:pt x="27685" y="7620"/>
                </a:lnTo>
                <a:lnTo>
                  <a:pt x="36174" y="7620"/>
                </a:lnTo>
                <a:lnTo>
                  <a:pt x="0" y="0"/>
                </a:lnTo>
                <a:close/>
              </a:path>
              <a:path w="1118870" h="1014095">
                <a:moveTo>
                  <a:pt x="27685" y="7620"/>
                </a:moveTo>
                <a:lnTo>
                  <a:pt x="10286" y="26797"/>
                </a:lnTo>
                <a:lnTo>
                  <a:pt x="45832" y="58955"/>
                </a:lnTo>
                <a:lnTo>
                  <a:pt x="38050" y="34409"/>
                </a:lnTo>
                <a:lnTo>
                  <a:pt x="16382" y="29845"/>
                </a:lnTo>
                <a:lnTo>
                  <a:pt x="31368" y="13335"/>
                </a:lnTo>
                <a:lnTo>
                  <a:pt x="34003" y="13335"/>
                </a:lnTo>
                <a:lnTo>
                  <a:pt x="27685" y="7620"/>
                </a:lnTo>
                <a:close/>
              </a:path>
              <a:path w="1118870" h="1014095">
                <a:moveTo>
                  <a:pt x="36174" y="7620"/>
                </a:moveTo>
                <a:lnTo>
                  <a:pt x="27685" y="7620"/>
                </a:lnTo>
                <a:lnTo>
                  <a:pt x="63141" y="39695"/>
                </a:lnTo>
                <a:lnTo>
                  <a:pt x="111378" y="49911"/>
                </a:lnTo>
                <a:lnTo>
                  <a:pt x="118236" y="45339"/>
                </a:lnTo>
                <a:lnTo>
                  <a:pt x="121284" y="31369"/>
                </a:lnTo>
                <a:lnTo>
                  <a:pt x="116712" y="24511"/>
                </a:lnTo>
                <a:lnTo>
                  <a:pt x="109727" y="23114"/>
                </a:lnTo>
                <a:lnTo>
                  <a:pt x="36174" y="7620"/>
                </a:lnTo>
                <a:close/>
              </a:path>
              <a:path w="1118870" h="1014095">
                <a:moveTo>
                  <a:pt x="34003" y="13335"/>
                </a:moveTo>
                <a:lnTo>
                  <a:pt x="31368" y="13335"/>
                </a:lnTo>
                <a:lnTo>
                  <a:pt x="38050" y="34409"/>
                </a:lnTo>
                <a:lnTo>
                  <a:pt x="63141" y="39695"/>
                </a:lnTo>
                <a:lnTo>
                  <a:pt x="34003" y="13335"/>
                </a:lnTo>
                <a:close/>
              </a:path>
              <a:path w="1118870" h="1014095">
                <a:moveTo>
                  <a:pt x="31368" y="13335"/>
                </a:moveTo>
                <a:lnTo>
                  <a:pt x="16382" y="29845"/>
                </a:lnTo>
                <a:lnTo>
                  <a:pt x="38050" y="34409"/>
                </a:lnTo>
                <a:lnTo>
                  <a:pt x="31368" y="1333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274821" y="5742533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C</a:t>
            </a:r>
            <a:r>
              <a:rPr sz="1200" b="1" spc="-5" dirty="0">
                <a:latin typeface="Arial"/>
                <a:cs typeface="Arial"/>
              </a:rPr>
              <a:t>ompress</a:t>
            </a:r>
            <a:r>
              <a:rPr sz="1200" b="1" dirty="0">
                <a:latin typeface="Arial"/>
                <a:cs typeface="Arial"/>
              </a:rPr>
              <a:t>ion  Springs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743961" y="4910454"/>
            <a:ext cx="519430" cy="140970"/>
          </a:xfrm>
          <a:custGeom>
            <a:avLst/>
            <a:gdLst/>
            <a:ahLst/>
            <a:cxnLst/>
            <a:rect l="l" t="t" r="r" b="b"/>
            <a:pathLst>
              <a:path w="519429" h="140970">
                <a:moveTo>
                  <a:pt x="91820" y="21971"/>
                </a:moveTo>
                <a:lnTo>
                  <a:pt x="0" y="98171"/>
                </a:lnTo>
                <a:lnTo>
                  <a:pt x="111379" y="140716"/>
                </a:lnTo>
                <a:lnTo>
                  <a:pt x="118871" y="137287"/>
                </a:lnTo>
                <a:lnTo>
                  <a:pt x="121412" y="130683"/>
                </a:lnTo>
                <a:lnTo>
                  <a:pt x="124079" y="123952"/>
                </a:lnTo>
                <a:lnTo>
                  <a:pt x="120650" y="116459"/>
                </a:lnTo>
                <a:lnTo>
                  <a:pt x="95104" y="106680"/>
                </a:lnTo>
                <a:lnTo>
                  <a:pt x="27431" y="106680"/>
                </a:lnTo>
                <a:lnTo>
                  <a:pt x="23240" y="81153"/>
                </a:lnTo>
                <a:lnTo>
                  <a:pt x="70384" y="73374"/>
                </a:lnTo>
                <a:lnTo>
                  <a:pt x="108331" y="41910"/>
                </a:lnTo>
                <a:lnTo>
                  <a:pt x="109219" y="33782"/>
                </a:lnTo>
                <a:lnTo>
                  <a:pt x="104648" y="28321"/>
                </a:lnTo>
                <a:lnTo>
                  <a:pt x="100075" y="22733"/>
                </a:lnTo>
                <a:lnTo>
                  <a:pt x="91820" y="21971"/>
                </a:lnTo>
                <a:close/>
              </a:path>
              <a:path w="519429" h="140970">
                <a:moveTo>
                  <a:pt x="70384" y="73374"/>
                </a:moveTo>
                <a:lnTo>
                  <a:pt x="23240" y="81153"/>
                </a:lnTo>
                <a:lnTo>
                  <a:pt x="27431" y="106680"/>
                </a:lnTo>
                <a:lnTo>
                  <a:pt x="44393" y="103886"/>
                </a:lnTo>
                <a:lnTo>
                  <a:pt x="33527" y="103886"/>
                </a:lnTo>
                <a:lnTo>
                  <a:pt x="29971" y="81788"/>
                </a:lnTo>
                <a:lnTo>
                  <a:pt x="60221" y="81788"/>
                </a:lnTo>
                <a:lnTo>
                  <a:pt x="70384" y="73374"/>
                </a:lnTo>
                <a:close/>
              </a:path>
              <a:path w="519429" h="140970">
                <a:moveTo>
                  <a:pt x="74721" y="98890"/>
                </a:moveTo>
                <a:lnTo>
                  <a:pt x="27431" y="106680"/>
                </a:lnTo>
                <a:lnTo>
                  <a:pt x="95104" y="106680"/>
                </a:lnTo>
                <a:lnTo>
                  <a:pt x="74721" y="98890"/>
                </a:lnTo>
                <a:close/>
              </a:path>
              <a:path w="519429" h="140970">
                <a:moveTo>
                  <a:pt x="29971" y="81788"/>
                </a:moveTo>
                <a:lnTo>
                  <a:pt x="33527" y="103886"/>
                </a:lnTo>
                <a:lnTo>
                  <a:pt x="50667" y="89697"/>
                </a:lnTo>
                <a:lnTo>
                  <a:pt x="29971" y="81788"/>
                </a:lnTo>
                <a:close/>
              </a:path>
              <a:path w="519429" h="140970">
                <a:moveTo>
                  <a:pt x="50667" y="89697"/>
                </a:moveTo>
                <a:lnTo>
                  <a:pt x="33527" y="103886"/>
                </a:lnTo>
                <a:lnTo>
                  <a:pt x="44393" y="103886"/>
                </a:lnTo>
                <a:lnTo>
                  <a:pt x="74721" y="98890"/>
                </a:lnTo>
                <a:lnTo>
                  <a:pt x="50667" y="89697"/>
                </a:lnTo>
                <a:close/>
              </a:path>
              <a:path w="519429" h="140970">
                <a:moveTo>
                  <a:pt x="515112" y="0"/>
                </a:moveTo>
                <a:lnTo>
                  <a:pt x="70384" y="73374"/>
                </a:lnTo>
                <a:lnTo>
                  <a:pt x="50667" y="89697"/>
                </a:lnTo>
                <a:lnTo>
                  <a:pt x="74721" y="98890"/>
                </a:lnTo>
                <a:lnTo>
                  <a:pt x="519302" y="25654"/>
                </a:lnTo>
                <a:lnTo>
                  <a:pt x="515112" y="0"/>
                </a:lnTo>
                <a:close/>
              </a:path>
              <a:path w="519429" h="140970">
                <a:moveTo>
                  <a:pt x="60221" y="81788"/>
                </a:moveTo>
                <a:lnTo>
                  <a:pt x="29971" y="81788"/>
                </a:lnTo>
                <a:lnTo>
                  <a:pt x="50667" y="89697"/>
                </a:lnTo>
                <a:lnTo>
                  <a:pt x="60221" y="8178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339846" y="4721479"/>
            <a:ext cx="1210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Arial"/>
                <a:cs typeface="Arial"/>
              </a:rPr>
              <a:t>Tension</a:t>
            </a:r>
            <a:r>
              <a:rPr sz="1200" b="1" spc="-6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Springs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48205" y="3052317"/>
            <a:ext cx="1390650" cy="370840"/>
          </a:xfrm>
          <a:custGeom>
            <a:avLst/>
            <a:gdLst/>
            <a:ahLst/>
            <a:cxnLst/>
            <a:rect l="l" t="t" r="r" b="b"/>
            <a:pathLst>
              <a:path w="1390650" h="370839">
                <a:moveTo>
                  <a:pt x="78567" y="25157"/>
                </a:moveTo>
                <a:lnTo>
                  <a:pt x="72424" y="50323"/>
                </a:lnTo>
                <a:lnTo>
                  <a:pt x="1384173" y="370713"/>
                </a:lnTo>
                <a:lnTo>
                  <a:pt x="1390395" y="345567"/>
                </a:lnTo>
                <a:lnTo>
                  <a:pt x="78567" y="25157"/>
                </a:lnTo>
                <a:close/>
              </a:path>
              <a:path w="1390650" h="370839">
                <a:moveTo>
                  <a:pt x="84708" y="0"/>
                </a:moveTo>
                <a:lnTo>
                  <a:pt x="0" y="19304"/>
                </a:lnTo>
                <a:lnTo>
                  <a:pt x="66293" y="75437"/>
                </a:lnTo>
                <a:lnTo>
                  <a:pt x="72424" y="50323"/>
                </a:lnTo>
                <a:lnTo>
                  <a:pt x="59817" y="47244"/>
                </a:lnTo>
                <a:lnTo>
                  <a:pt x="66039" y="22098"/>
                </a:lnTo>
                <a:lnTo>
                  <a:pt x="79314" y="22098"/>
                </a:lnTo>
                <a:lnTo>
                  <a:pt x="84708" y="0"/>
                </a:lnTo>
                <a:close/>
              </a:path>
              <a:path w="1390650" h="370839">
                <a:moveTo>
                  <a:pt x="66039" y="22098"/>
                </a:moveTo>
                <a:lnTo>
                  <a:pt x="59817" y="47244"/>
                </a:lnTo>
                <a:lnTo>
                  <a:pt x="72424" y="50323"/>
                </a:lnTo>
                <a:lnTo>
                  <a:pt x="78567" y="25157"/>
                </a:lnTo>
                <a:lnTo>
                  <a:pt x="66039" y="22098"/>
                </a:lnTo>
                <a:close/>
              </a:path>
              <a:path w="1390650" h="370839">
                <a:moveTo>
                  <a:pt x="79314" y="22098"/>
                </a:moveTo>
                <a:lnTo>
                  <a:pt x="66039" y="22098"/>
                </a:lnTo>
                <a:lnTo>
                  <a:pt x="78567" y="25157"/>
                </a:lnTo>
                <a:lnTo>
                  <a:pt x="79314" y="2209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130676" y="3240404"/>
            <a:ext cx="1369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Parachute </a:t>
            </a:r>
            <a:r>
              <a:rPr sz="1200" b="1" dirty="0">
                <a:latin typeface="Arial"/>
                <a:cs typeface="Arial"/>
              </a:rPr>
              <a:t>held</a:t>
            </a:r>
            <a:r>
              <a:rPr sz="1200" b="1" spc="-7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via  </a:t>
            </a:r>
            <a:r>
              <a:rPr sz="1200" b="1" dirty="0">
                <a:latin typeface="Arial"/>
                <a:cs typeface="Arial"/>
              </a:rPr>
              <a:t>rope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48</a:t>
            </a:fld>
            <a:endParaRPr spc="-5" dirty="0"/>
          </a:p>
        </p:txBody>
      </p:sp>
      <p:sp>
        <p:nvSpPr>
          <p:cNvPr id="36" name="object 36"/>
          <p:cNvSpPr txBox="1"/>
          <p:nvPr/>
        </p:nvSpPr>
        <p:spPr>
          <a:xfrm>
            <a:off x="307340" y="6520173"/>
            <a:ext cx="16116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</a:t>
            </a:r>
            <a:r>
              <a:rPr sz="1000" dirty="0">
                <a:latin typeface="Arial"/>
                <a:cs typeface="Arial"/>
              </a:rPr>
              <a:t>Name </a:t>
            </a:r>
            <a:r>
              <a:rPr sz="1000" spc="-5" dirty="0">
                <a:latin typeface="Arial"/>
                <a:cs typeface="Arial"/>
              </a:rPr>
              <a:t>goes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here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28366" y="6520173"/>
            <a:ext cx="3284854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CanSat 2017 PDR: Team ### (Team </a:t>
            </a:r>
            <a:r>
              <a:rPr sz="1000" dirty="0">
                <a:latin typeface="Arial"/>
                <a:cs typeface="Arial"/>
              </a:rPr>
              <a:t>Number </a:t>
            </a:r>
            <a:r>
              <a:rPr sz="1000" spc="-5" dirty="0">
                <a:latin typeface="Arial"/>
                <a:cs typeface="Arial"/>
              </a:rPr>
              <a:t>and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Name)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44084" y="1702307"/>
            <a:ext cx="1319566" cy="43508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Mechanical </a:t>
            </a:r>
            <a:r>
              <a:rPr spc="-10" dirty="0"/>
              <a:t>Layout </a:t>
            </a:r>
            <a:r>
              <a:rPr dirty="0"/>
              <a:t>of  </a:t>
            </a:r>
            <a:r>
              <a:rPr spc="-5" dirty="0"/>
              <a:t>Components </a:t>
            </a:r>
            <a:r>
              <a:rPr dirty="0"/>
              <a:t>Trade </a:t>
            </a:r>
            <a:r>
              <a:rPr spc="-5" dirty="0"/>
              <a:t>&amp;</a:t>
            </a:r>
            <a:r>
              <a:rPr spc="-70" dirty="0"/>
              <a:t> </a:t>
            </a:r>
            <a:r>
              <a:rPr dirty="0"/>
              <a:t>Selection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6408" y="1917954"/>
            <a:ext cx="0" cy="4261485"/>
          </a:xfrm>
          <a:custGeom>
            <a:avLst/>
            <a:gdLst/>
            <a:ahLst/>
            <a:cxnLst/>
            <a:rect l="l" t="t" r="r" b="b"/>
            <a:pathLst>
              <a:path h="4261485">
                <a:moveTo>
                  <a:pt x="0" y="0"/>
                </a:moveTo>
                <a:lnTo>
                  <a:pt x="0" y="4261104"/>
                </a:lnTo>
              </a:path>
            </a:pathLst>
          </a:custGeom>
          <a:ln w="716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594" y="1917954"/>
            <a:ext cx="71755" cy="4261485"/>
          </a:xfrm>
          <a:custGeom>
            <a:avLst/>
            <a:gdLst/>
            <a:ahLst/>
            <a:cxnLst/>
            <a:rect l="l" t="t" r="r" b="b"/>
            <a:pathLst>
              <a:path w="71754" h="4261485">
                <a:moveTo>
                  <a:pt x="0" y="4261104"/>
                </a:moveTo>
                <a:lnTo>
                  <a:pt x="71627" y="4261104"/>
                </a:lnTo>
                <a:lnTo>
                  <a:pt x="71627" y="0"/>
                </a:lnTo>
                <a:lnTo>
                  <a:pt x="0" y="0"/>
                </a:lnTo>
                <a:lnTo>
                  <a:pt x="0" y="426110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98320" y="1917954"/>
            <a:ext cx="0" cy="4261485"/>
          </a:xfrm>
          <a:custGeom>
            <a:avLst/>
            <a:gdLst/>
            <a:ahLst/>
            <a:cxnLst/>
            <a:rect l="l" t="t" r="r" b="b"/>
            <a:pathLst>
              <a:path h="4261485">
                <a:moveTo>
                  <a:pt x="0" y="0"/>
                </a:moveTo>
                <a:lnTo>
                  <a:pt x="0" y="4261104"/>
                </a:lnTo>
              </a:path>
            </a:pathLst>
          </a:custGeom>
          <a:ln w="716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62505" y="1917954"/>
            <a:ext cx="71755" cy="4261485"/>
          </a:xfrm>
          <a:custGeom>
            <a:avLst/>
            <a:gdLst/>
            <a:ahLst/>
            <a:cxnLst/>
            <a:rect l="l" t="t" r="r" b="b"/>
            <a:pathLst>
              <a:path w="71755" h="4261485">
                <a:moveTo>
                  <a:pt x="0" y="4261104"/>
                </a:moveTo>
                <a:lnTo>
                  <a:pt x="71627" y="4261104"/>
                </a:lnTo>
                <a:lnTo>
                  <a:pt x="71627" y="0"/>
                </a:lnTo>
                <a:lnTo>
                  <a:pt x="0" y="0"/>
                </a:lnTo>
                <a:lnTo>
                  <a:pt x="0" y="426110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99082" y="2022729"/>
            <a:ext cx="720090" cy="218440"/>
          </a:xfrm>
          <a:custGeom>
            <a:avLst/>
            <a:gdLst/>
            <a:ahLst/>
            <a:cxnLst/>
            <a:rect l="l" t="t" r="r" b="b"/>
            <a:pathLst>
              <a:path w="720089" h="218439">
                <a:moveTo>
                  <a:pt x="86232" y="101092"/>
                </a:moveTo>
                <a:lnTo>
                  <a:pt x="81153" y="106045"/>
                </a:lnTo>
                <a:lnTo>
                  <a:pt x="0" y="183515"/>
                </a:lnTo>
                <a:lnTo>
                  <a:pt x="114173" y="218059"/>
                </a:lnTo>
                <a:lnTo>
                  <a:pt x="121412" y="214249"/>
                </a:lnTo>
                <a:lnTo>
                  <a:pt x="123443" y="207391"/>
                </a:lnTo>
                <a:lnTo>
                  <a:pt x="125603" y="200533"/>
                </a:lnTo>
                <a:lnTo>
                  <a:pt x="121666" y="193294"/>
                </a:lnTo>
                <a:lnTo>
                  <a:pt x="111046" y="190119"/>
                </a:lnTo>
                <a:lnTo>
                  <a:pt x="27940" y="190119"/>
                </a:lnTo>
                <a:lnTo>
                  <a:pt x="21970" y="164973"/>
                </a:lnTo>
                <a:lnTo>
                  <a:pt x="68450" y="153886"/>
                </a:lnTo>
                <a:lnTo>
                  <a:pt x="98932" y="124713"/>
                </a:lnTo>
                <a:lnTo>
                  <a:pt x="104140" y="119887"/>
                </a:lnTo>
                <a:lnTo>
                  <a:pt x="104393" y="111633"/>
                </a:lnTo>
                <a:lnTo>
                  <a:pt x="99441" y="106425"/>
                </a:lnTo>
                <a:lnTo>
                  <a:pt x="94487" y="101346"/>
                </a:lnTo>
                <a:lnTo>
                  <a:pt x="86232" y="101092"/>
                </a:lnTo>
                <a:close/>
              </a:path>
              <a:path w="720089" h="218439">
                <a:moveTo>
                  <a:pt x="68450" y="153886"/>
                </a:moveTo>
                <a:lnTo>
                  <a:pt x="21970" y="164973"/>
                </a:lnTo>
                <a:lnTo>
                  <a:pt x="27940" y="190119"/>
                </a:lnTo>
                <a:lnTo>
                  <a:pt x="41253" y="186944"/>
                </a:lnTo>
                <a:lnTo>
                  <a:pt x="33909" y="186944"/>
                </a:lnTo>
                <a:lnTo>
                  <a:pt x="28701" y="165100"/>
                </a:lnTo>
                <a:lnTo>
                  <a:pt x="56733" y="165100"/>
                </a:lnTo>
                <a:lnTo>
                  <a:pt x="68450" y="153886"/>
                </a:lnTo>
                <a:close/>
              </a:path>
              <a:path w="720089" h="218439">
                <a:moveTo>
                  <a:pt x="74500" y="179015"/>
                </a:moveTo>
                <a:lnTo>
                  <a:pt x="27940" y="190119"/>
                </a:lnTo>
                <a:lnTo>
                  <a:pt x="111046" y="190119"/>
                </a:lnTo>
                <a:lnTo>
                  <a:pt x="74500" y="179015"/>
                </a:lnTo>
                <a:close/>
              </a:path>
              <a:path w="720089" h="218439">
                <a:moveTo>
                  <a:pt x="28701" y="165100"/>
                </a:moveTo>
                <a:lnTo>
                  <a:pt x="33909" y="186944"/>
                </a:lnTo>
                <a:lnTo>
                  <a:pt x="49978" y="171564"/>
                </a:lnTo>
                <a:lnTo>
                  <a:pt x="28701" y="165100"/>
                </a:lnTo>
                <a:close/>
              </a:path>
              <a:path w="720089" h="218439">
                <a:moveTo>
                  <a:pt x="49978" y="171564"/>
                </a:moveTo>
                <a:lnTo>
                  <a:pt x="33909" y="186944"/>
                </a:lnTo>
                <a:lnTo>
                  <a:pt x="41253" y="186944"/>
                </a:lnTo>
                <a:lnTo>
                  <a:pt x="74500" y="179015"/>
                </a:lnTo>
                <a:lnTo>
                  <a:pt x="49978" y="171564"/>
                </a:lnTo>
                <a:close/>
              </a:path>
              <a:path w="720089" h="218439">
                <a:moveTo>
                  <a:pt x="713613" y="0"/>
                </a:moveTo>
                <a:lnTo>
                  <a:pt x="68450" y="153886"/>
                </a:lnTo>
                <a:lnTo>
                  <a:pt x="49978" y="171564"/>
                </a:lnTo>
                <a:lnTo>
                  <a:pt x="74500" y="179015"/>
                </a:lnTo>
                <a:lnTo>
                  <a:pt x="719709" y="25146"/>
                </a:lnTo>
                <a:lnTo>
                  <a:pt x="713613" y="0"/>
                </a:lnTo>
                <a:close/>
              </a:path>
              <a:path w="720089" h="218439">
                <a:moveTo>
                  <a:pt x="56733" y="165100"/>
                </a:moveTo>
                <a:lnTo>
                  <a:pt x="28701" y="165100"/>
                </a:lnTo>
                <a:lnTo>
                  <a:pt x="49978" y="171564"/>
                </a:lnTo>
                <a:lnTo>
                  <a:pt x="56733" y="16510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7340" y="1095502"/>
            <a:ext cx="8208645" cy="1297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The three following pages discusses the second method conceptualised for the mechanical  </a:t>
            </a:r>
            <a:r>
              <a:rPr sz="1600" spc="-10" dirty="0">
                <a:latin typeface="Arial"/>
                <a:cs typeface="Arial"/>
              </a:rPr>
              <a:t>layout </a:t>
            </a:r>
            <a:r>
              <a:rPr sz="1600" spc="-5" dirty="0">
                <a:latin typeface="Arial"/>
                <a:cs typeface="Arial"/>
              </a:rPr>
              <a:t>of components. This method </a:t>
            </a:r>
            <a:r>
              <a:rPr sz="1600" spc="-10" dirty="0">
                <a:latin typeface="Arial"/>
                <a:cs typeface="Arial"/>
              </a:rPr>
              <a:t>works </a:t>
            </a:r>
            <a:r>
              <a:rPr sz="1600" spc="-5" dirty="0">
                <a:latin typeface="Arial"/>
                <a:cs typeface="Arial"/>
              </a:rPr>
              <a:t>through the design depicted on slide</a:t>
            </a:r>
            <a:r>
              <a:rPr sz="1600" spc="1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32.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10"/>
              </a:lnSpc>
              <a:spcBef>
                <a:spcPts val="20"/>
              </a:spcBef>
            </a:pPr>
            <a:r>
              <a:rPr sz="16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Layout</a:t>
            </a:r>
            <a:r>
              <a:rPr sz="1600" b="1" u="heavy" spc="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  <a:p>
            <a:pPr marL="2298700">
              <a:lnSpc>
                <a:spcPts val="1330"/>
              </a:lnSpc>
            </a:pPr>
            <a:r>
              <a:rPr sz="1200" b="1" spc="-5" dirty="0">
                <a:latin typeface="Arial"/>
                <a:cs typeface="Arial"/>
              </a:rPr>
              <a:t>Rocket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Body</a:t>
            </a:r>
            <a:endParaRPr sz="1200">
              <a:latin typeface="Arial"/>
              <a:cs typeface="Arial"/>
            </a:endParaRPr>
          </a:p>
          <a:p>
            <a:pPr marL="2298700">
              <a:lnSpc>
                <a:spcPct val="100000"/>
              </a:lnSpc>
            </a:pPr>
            <a:r>
              <a:rPr sz="1200" b="1" spc="-25" dirty="0">
                <a:latin typeface="Arial"/>
                <a:cs typeface="Arial"/>
              </a:rPr>
              <a:t>Tube</a:t>
            </a:r>
            <a:endParaRPr sz="1200">
              <a:latin typeface="Arial"/>
              <a:cs typeface="Arial"/>
            </a:endParaRPr>
          </a:p>
          <a:p>
            <a:pPr marR="57785" algn="r">
              <a:lnSpc>
                <a:spcPct val="100000"/>
              </a:lnSpc>
              <a:spcBef>
                <a:spcPts val="140"/>
              </a:spcBef>
            </a:pPr>
            <a:r>
              <a:rPr sz="1200" b="1" spc="-5" dirty="0">
                <a:latin typeface="Arial"/>
                <a:cs typeface="Arial"/>
              </a:rPr>
              <a:t>Parachute</a:t>
            </a:r>
            <a:r>
              <a:rPr sz="1200" b="1" spc="-8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Bay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79641" y="2249804"/>
            <a:ext cx="956944" cy="120650"/>
          </a:xfrm>
          <a:custGeom>
            <a:avLst/>
            <a:gdLst/>
            <a:ahLst/>
            <a:cxnLst/>
            <a:rect l="l" t="t" r="r" b="b"/>
            <a:pathLst>
              <a:path w="956945" h="120650">
                <a:moveTo>
                  <a:pt x="101981" y="0"/>
                </a:moveTo>
                <a:lnTo>
                  <a:pt x="0" y="61849"/>
                </a:lnTo>
                <a:lnTo>
                  <a:pt x="97790" y="116712"/>
                </a:lnTo>
                <a:lnTo>
                  <a:pt x="104012" y="120269"/>
                </a:lnTo>
                <a:lnTo>
                  <a:pt x="111887" y="117983"/>
                </a:lnTo>
                <a:lnTo>
                  <a:pt x="115443" y="111760"/>
                </a:lnTo>
                <a:lnTo>
                  <a:pt x="118872" y="105537"/>
                </a:lnTo>
                <a:lnTo>
                  <a:pt x="116712" y="97662"/>
                </a:lnTo>
                <a:lnTo>
                  <a:pt x="110490" y="94107"/>
                </a:lnTo>
                <a:lnTo>
                  <a:pt x="75330" y="74422"/>
                </a:lnTo>
                <a:lnTo>
                  <a:pt x="25908" y="74422"/>
                </a:lnTo>
                <a:lnTo>
                  <a:pt x="25400" y="48514"/>
                </a:lnTo>
                <a:lnTo>
                  <a:pt x="73333" y="47722"/>
                </a:lnTo>
                <a:lnTo>
                  <a:pt x="115443" y="22225"/>
                </a:lnTo>
                <a:lnTo>
                  <a:pt x="117348" y="14224"/>
                </a:lnTo>
                <a:lnTo>
                  <a:pt x="113665" y="8128"/>
                </a:lnTo>
                <a:lnTo>
                  <a:pt x="109982" y="1905"/>
                </a:lnTo>
                <a:lnTo>
                  <a:pt x="101981" y="0"/>
                </a:lnTo>
                <a:close/>
              </a:path>
              <a:path w="956945" h="120650">
                <a:moveTo>
                  <a:pt x="73333" y="47722"/>
                </a:moveTo>
                <a:lnTo>
                  <a:pt x="25400" y="48514"/>
                </a:lnTo>
                <a:lnTo>
                  <a:pt x="25908" y="74422"/>
                </a:lnTo>
                <a:lnTo>
                  <a:pt x="73914" y="73629"/>
                </a:lnTo>
                <a:lnTo>
                  <a:pt x="71927" y="72517"/>
                </a:lnTo>
                <a:lnTo>
                  <a:pt x="32385" y="72517"/>
                </a:lnTo>
                <a:lnTo>
                  <a:pt x="32004" y="50165"/>
                </a:lnTo>
                <a:lnTo>
                  <a:pt x="69299" y="50165"/>
                </a:lnTo>
                <a:lnTo>
                  <a:pt x="73333" y="47722"/>
                </a:lnTo>
                <a:close/>
              </a:path>
              <a:path w="956945" h="120650">
                <a:moveTo>
                  <a:pt x="73914" y="73629"/>
                </a:moveTo>
                <a:lnTo>
                  <a:pt x="25908" y="74422"/>
                </a:lnTo>
                <a:lnTo>
                  <a:pt x="75330" y="74422"/>
                </a:lnTo>
                <a:lnTo>
                  <a:pt x="73914" y="73629"/>
                </a:lnTo>
                <a:close/>
              </a:path>
              <a:path w="956945" h="120650">
                <a:moveTo>
                  <a:pt x="956183" y="33147"/>
                </a:moveTo>
                <a:lnTo>
                  <a:pt x="73333" y="47722"/>
                </a:lnTo>
                <a:lnTo>
                  <a:pt x="51382" y="61014"/>
                </a:lnTo>
                <a:lnTo>
                  <a:pt x="73914" y="73629"/>
                </a:lnTo>
                <a:lnTo>
                  <a:pt x="956563" y="59055"/>
                </a:lnTo>
                <a:lnTo>
                  <a:pt x="956183" y="33147"/>
                </a:lnTo>
                <a:close/>
              </a:path>
              <a:path w="956945" h="120650">
                <a:moveTo>
                  <a:pt x="32004" y="50165"/>
                </a:moveTo>
                <a:lnTo>
                  <a:pt x="32385" y="72517"/>
                </a:lnTo>
                <a:lnTo>
                  <a:pt x="51382" y="61014"/>
                </a:lnTo>
                <a:lnTo>
                  <a:pt x="32004" y="50165"/>
                </a:lnTo>
                <a:close/>
              </a:path>
              <a:path w="956945" h="120650">
                <a:moveTo>
                  <a:pt x="51382" y="61014"/>
                </a:moveTo>
                <a:lnTo>
                  <a:pt x="32385" y="72517"/>
                </a:lnTo>
                <a:lnTo>
                  <a:pt x="71927" y="72517"/>
                </a:lnTo>
                <a:lnTo>
                  <a:pt x="51382" y="61014"/>
                </a:lnTo>
                <a:close/>
              </a:path>
              <a:path w="956945" h="120650">
                <a:moveTo>
                  <a:pt x="69299" y="50165"/>
                </a:moveTo>
                <a:lnTo>
                  <a:pt x="32004" y="50165"/>
                </a:lnTo>
                <a:lnTo>
                  <a:pt x="51382" y="61014"/>
                </a:lnTo>
                <a:lnTo>
                  <a:pt x="69299" y="5016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314945" y="2541778"/>
            <a:ext cx="1168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Electronics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Bay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16802" y="2592451"/>
            <a:ext cx="818515" cy="120650"/>
          </a:xfrm>
          <a:custGeom>
            <a:avLst/>
            <a:gdLst/>
            <a:ahLst/>
            <a:cxnLst/>
            <a:rect l="l" t="t" r="r" b="b"/>
            <a:pathLst>
              <a:path w="818515" h="120650">
                <a:moveTo>
                  <a:pt x="102997" y="0"/>
                </a:moveTo>
                <a:lnTo>
                  <a:pt x="0" y="60071"/>
                </a:lnTo>
                <a:lnTo>
                  <a:pt x="102997" y="120141"/>
                </a:lnTo>
                <a:lnTo>
                  <a:pt x="110998" y="118110"/>
                </a:lnTo>
                <a:lnTo>
                  <a:pt x="114553" y="111887"/>
                </a:lnTo>
                <a:lnTo>
                  <a:pt x="118109" y="105790"/>
                </a:lnTo>
                <a:lnTo>
                  <a:pt x="116077" y="97789"/>
                </a:lnTo>
                <a:lnTo>
                  <a:pt x="109854" y="94234"/>
                </a:lnTo>
                <a:lnTo>
                  <a:pt x="73496" y="73025"/>
                </a:lnTo>
                <a:lnTo>
                  <a:pt x="25653" y="73025"/>
                </a:lnTo>
                <a:lnTo>
                  <a:pt x="25653" y="47116"/>
                </a:lnTo>
                <a:lnTo>
                  <a:pt x="73496" y="47116"/>
                </a:lnTo>
                <a:lnTo>
                  <a:pt x="109854" y="25908"/>
                </a:lnTo>
                <a:lnTo>
                  <a:pt x="116077" y="22351"/>
                </a:lnTo>
                <a:lnTo>
                  <a:pt x="118109" y="14350"/>
                </a:lnTo>
                <a:lnTo>
                  <a:pt x="114553" y="8254"/>
                </a:lnTo>
                <a:lnTo>
                  <a:pt x="110998" y="2032"/>
                </a:lnTo>
                <a:lnTo>
                  <a:pt x="102997" y="0"/>
                </a:lnTo>
                <a:close/>
              </a:path>
              <a:path w="818515" h="120650">
                <a:moveTo>
                  <a:pt x="73496" y="47116"/>
                </a:moveTo>
                <a:lnTo>
                  <a:pt x="25653" y="47116"/>
                </a:lnTo>
                <a:lnTo>
                  <a:pt x="25653" y="73025"/>
                </a:lnTo>
                <a:lnTo>
                  <a:pt x="73496" y="73025"/>
                </a:lnTo>
                <a:lnTo>
                  <a:pt x="70448" y="71247"/>
                </a:lnTo>
                <a:lnTo>
                  <a:pt x="32131" y="71247"/>
                </a:lnTo>
                <a:lnTo>
                  <a:pt x="32131" y="48895"/>
                </a:lnTo>
                <a:lnTo>
                  <a:pt x="70448" y="48895"/>
                </a:lnTo>
                <a:lnTo>
                  <a:pt x="73496" y="47116"/>
                </a:lnTo>
                <a:close/>
              </a:path>
              <a:path w="818515" h="120650">
                <a:moveTo>
                  <a:pt x="818515" y="47116"/>
                </a:moveTo>
                <a:lnTo>
                  <a:pt x="73496" y="47116"/>
                </a:lnTo>
                <a:lnTo>
                  <a:pt x="51289" y="60071"/>
                </a:lnTo>
                <a:lnTo>
                  <a:pt x="73496" y="73025"/>
                </a:lnTo>
                <a:lnTo>
                  <a:pt x="818515" y="73025"/>
                </a:lnTo>
                <a:lnTo>
                  <a:pt x="818515" y="47116"/>
                </a:lnTo>
                <a:close/>
              </a:path>
              <a:path w="818515" h="120650">
                <a:moveTo>
                  <a:pt x="32131" y="48895"/>
                </a:moveTo>
                <a:lnTo>
                  <a:pt x="32131" y="71247"/>
                </a:lnTo>
                <a:lnTo>
                  <a:pt x="51289" y="60071"/>
                </a:lnTo>
                <a:lnTo>
                  <a:pt x="32131" y="48895"/>
                </a:lnTo>
                <a:close/>
              </a:path>
              <a:path w="818515" h="120650">
                <a:moveTo>
                  <a:pt x="51289" y="60071"/>
                </a:moveTo>
                <a:lnTo>
                  <a:pt x="32131" y="71247"/>
                </a:lnTo>
                <a:lnTo>
                  <a:pt x="70448" y="71247"/>
                </a:lnTo>
                <a:lnTo>
                  <a:pt x="51289" y="60071"/>
                </a:lnTo>
                <a:close/>
              </a:path>
              <a:path w="818515" h="120650">
                <a:moveTo>
                  <a:pt x="70448" y="48895"/>
                </a:moveTo>
                <a:lnTo>
                  <a:pt x="32131" y="48895"/>
                </a:lnTo>
                <a:lnTo>
                  <a:pt x="51289" y="60071"/>
                </a:lnTo>
                <a:lnTo>
                  <a:pt x="70448" y="4889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376921" y="3242309"/>
            <a:ext cx="930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Payload</a:t>
            </a:r>
            <a:r>
              <a:rPr sz="1200" b="1" spc="-5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Bay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999226" y="3462654"/>
            <a:ext cx="1300480" cy="219075"/>
          </a:xfrm>
          <a:custGeom>
            <a:avLst/>
            <a:gdLst/>
            <a:ahLst/>
            <a:cxnLst/>
            <a:rect l="l" t="t" r="r" b="b"/>
            <a:pathLst>
              <a:path w="1300479" h="219075">
                <a:moveTo>
                  <a:pt x="94996" y="99314"/>
                </a:moveTo>
                <a:lnTo>
                  <a:pt x="0" y="171450"/>
                </a:lnTo>
                <a:lnTo>
                  <a:pt x="102997" y="215773"/>
                </a:lnTo>
                <a:lnTo>
                  <a:pt x="109600" y="218694"/>
                </a:lnTo>
                <a:lnTo>
                  <a:pt x="117221" y="215646"/>
                </a:lnTo>
                <a:lnTo>
                  <a:pt x="122809" y="202438"/>
                </a:lnTo>
                <a:lnTo>
                  <a:pt x="119761" y="194818"/>
                </a:lnTo>
                <a:lnTo>
                  <a:pt x="88173" y="181229"/>
                </a:lnTo>
                <a:lnTo>
                  <a:pt x="27050" y="181229"/>
                </a:lnTo>
                <a:lnTo>
                  <a:pt x="23875" y="155448"/>
                </a:lnTo>
                <a:lnTo>
                  <a:pt x="71469" y="149635"/>
                </a:lnTo>
                <a:lnTo>
                  <a:pt x="110616" y="119887"/>
                </a:lnTo>
                <a:lnTo>
                  <a:pt x="111760" y="111760"/>
                </a:lnTo>
                <a:lnTo>
                  <a:pt x="103124" y="100330"/>
                </a:lnTo>
                <a:lnTo>
                  <a:pt x="94996" y="99314"/>
                </a:lnTo>
                <a:close/>
              </a:path>
              <a:path w="1300479" h="219075">
                <a:moveTo>
                  <a:pt x="71469" y="149635"/>
                </a:moveTo>
                <a:lnTo>
                  <a:pt x="23875" y="155448"/>
                </a:lnTo>
                <a:lnTo>
                  <a:pt x="27050" y="181229"/>
                </a:lnTo>
                <a:lnTo>
                  <a:pt x="47833" y="178689"/>
                </a:lnTo>
                <a:lnTo>
                  <a:pt x="33274" y="178689"/>
                </a:lnTo>
                <a:lnTo>
                  <a:pt x="30607" y="156464"/>
                </a:lnTo>
                <a:lnTo>
                  <a:pt x="62492" y="156464"/>
                </a:lnTo>
                <a:lnTo>
                  <a:pt x="71469" y="149635"/>
                </a:lnTo>
                <a:close/>
              </a:path>
              <a:path w="1300479" h="219075">
                <a:moveTo>
                  <a:pt x="74650" y="175411"/>
                </a:moveTo>
                <a:lnTo>
                  <a:pt x="27050" y="181229"/>
                </a:lnTo>
                <a:lnTo>
                  <a:pt x="88173" y="181229"/>
                </a:lnTo>
                <a:lnTo>
                  <a:pt x="74650" y="175411"/>
                </a:lnTo>
                <a:close/>
              </a:path>
              <a:path w="1300479" h="219075">
                <a:moveTo>
                  <a:pt x="30607" y="156464"/>
                </a:moveTo>
                <a:lnTo>
                  <a:pt x="33274" y="178689"/>
                </a:lnTo>
                <a:lnTo>
                  <a:pt x="50973" y="165225"/>
                </a:lnTo>
                <a:lnTo>
                  <a:pt x="30607" y="156464"/>
                </a:lnTo>
                <a:close/>
              </a:path>
              <a:path w="1300479" h="219075">
                <a:moveTo>
                  <a:pt x="50973" y="165225"/>
                </a:moveTo>
                <a:lnTo>
                  <a:pt x="33274" y="178689"/>
                </a:lnTo>
                <a:lnTo>
                  <a:pt x="47833" y="178689"/>
                </a:lnTo>
                <a:lnTo>
                  <a:pt x="74650" y="175411"/>
                </a:lnTo>
                <a:lnTo>
                  <a:pt x="50973" y="165225"/>
                </a:lnTo>
                <a:close/>
              </a:path>
              <a:path w="1300479" h="219075">
                <a:moveTo>
                  <a:pt x="1296797" y="0"/>
                </a:moveTo>
                <a:lnTo>
                  <a:pt x="71469" y="149635"/>
                </a:lnTo>
                <a:lnTo>
                  <a:pt x="50973" y="165225"/>
                </a:lnTo>
                <a:lnTo>
                  <a:pt x="74650" y="175411"/>
                </a:lnTo>
                <a:lnTo>
                  <a:pt x="1299972" y="25654"/>
                </a:lnTo>
                <a:lnTo>
                  <a:pt x="1296797" y="0"/>
                </a:lnTo>
                <a:close/>
              </a:path>
              <a:path w="1300479" h="219075">
                <a:moveTo>
                  <a:pt x="62492" y="156464"/>
                </a:moveTo>
                <a:lnTo>
                  <a:pt x="30607" y="156464"/>
                </a:lnTo>
                <a:lnTo>
                  <a:pt x="50973" y="165225"/>
                </a:lnTo>
                <a:lnTo>
                  <a:pt x="62492" y="15646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208145" y="4047490"/>
            <a:ext cx="870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Battery</a:t>
            </a:r>
            <a:r>
              <a:rPr sz="1200" b="1" spc="-6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Bay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659248" y="4284217"/>
            <a:ext cx="805180" cy="471170"/>
          </a:xfrm>
          <a:custGeom>
            <a:avLst/>
            <a:gdLst/>
            <a:ahLst/>
            <a:cxnLst/>
            <a:rect l="l" t="t" r="r" b="b"/>
            <a:pathLst>
              <a:path w="805179" h="471170">
                <a:moveTo>
                  <a:pt x="734615" y="444897"/>
                </a:moveTo>
                <a:lnTo>
                  <a:pt x="692530" y="445134"/>
                </a:lnTo>
                <a:lnTo>
                  <a:pt x="685291" y="445134"/>
                </a:lnTo>
                <a:lnTo>
                  <a:pt x="679576" y="450976"/>
                </a:lnTo>
                <a:lnTo>
                  <a:pt x="679576" y="465327"/>
                </a:lnTo>
                <a:lnTo>
                  <a:pt x="685418" y="471042"/>
                </a:lnTo>
                <a:lnTo>
                  <a:pt x="692658" y="471042"/>
                </a:lnTo>
                <a:lnTo>
                  <a:pt x="804799" y="470407"/>
                </a:lnTo>
                <a:lnTo>
                  <a:pt x="803854" y="468756"/>
                </a:lnTo>
                <a:lnTo>
                  <a:pt x="776097" y="468756"/>
                </a:lnTo>
                <a:lnTo>
                  <a:pt x="734615" y="444897"/>
                </a:lnTo>
                <a:close/>
              </a:path>
              <a:path w="805179" h="471170">
                <a:moveTo>
                  <a:pt x="760222" y="444752"/>
                </a:moveTo>
                <a:lnTo>
                  <a:pt x="734615" y="444897"/>
                </a:lnTo>
                <a:lnTo>
                  <a:pt x="776097" y="468756"/>
                </a:lnTo>
                <a:lnTo>
                  <a:pt x="778804" y="464057"/>
                </a:lnTo>
                <a:lnTo>
                  <a:pt x="771271" y="464057"/>
                </a:lnTo>
                <a:lnTo>
                  <a:pt x="760222" y="444752"/>
                </a:lnTo>
                <a:close/>
              </a:path>
              <a:path w="805179" h="471170">
                <a:moveTo>
                  <a:pt x="737488" y="364743"/>
                </a:moveTo>
                <a:lnTo>
                  <a:pt x="731265" y="368299"/>
                </a:lnTo>
                <a:lnTo>
                  <a:pt x="725170" y="371855"/>
                </a:lnTo>
                <a:lnTo>
                  <a:pt x="723011" y="379729"/>
                </a:lnTo>
                <a:lnTo>
                  <a:pt x="747383" y="422318"/>
                </a:lnTo>
                <a:lnTo>
                  <a:pt x="789051" y="446277"/>
                </a:lnTo>
                <a:lnTo>
                  <a:pt x="776097" y="468756"/>
                </a:lnTo>
                <a:lnTo>
                  <a:pt x="803854" y="468756"/>
                </a:lnTo>
                <a:lnTo>
                  <a:pt x="749046" y="372998"/>
                </a:lnTo>
                <a:lnTo>
                  <a:pt x="745489" y="366902"/>
                </a:lnTo>
                <a:lnTo>
                  <a:pt x="737488" y="364743"/>
                </a:lnTo>
                <a:close/>
              </a:path>
              <a:path w="805179" h="471170">
                <a:moveTo>
                  <a:pt x="782447" y="444626"/>
                </a:moveTo>
                <a:lnTo>
                  <a:pt x="760222" y="444752"/>
                </a:lnTo>
                <a:lnTo>
                  <a:pt x="771271" y="464057"/>
                </a:lnTo>
                <a:lnTo>
                  <a:pt x="782447" y="444626"/>
                </a:lnTo>
                <a:close/>
              </a:path>
              <a:path w="805179" h="471170">
                <a:moveTo>
                  <a:pt x="786179" y="444626"/>
                </a:moveTo>
                <a:lnTo>
                  <a:pt x="782447" y="444626"/>
                </a:lnTo>
                <a:lnTo>
                  <a:pt x="771271" y="464057"/>
                </a:lnTo>
                <a:lnTo>
                  <a:pt x="778804" y="464057"/>
                </a:lnTo>
                <a:lnTo>
                  <a:pt x="789051" y="446277"/>
                </a:lnTo>
                <a:lnTo>
                  <a:pt x="786179" y="444626"/>
                </a:lnTo>
                <a:close/>
              </a:path>
              <a:path w="805179" h="471170">
                <a:moveTo>
                  <a:pt x="12953" y="0"/>
                </a:moveTo>
                <a:lnTo>
                  <a:pt x="0" y="22351"/>
                </a:lnTo>
                <a:lnTo>
                  <a:pt x="734615" y="444897"/>
                </a:lnTo>
                <a:lnTo>
                  <a:pt x="760222" y="444752"/>
                </a:lnTo>
                <a:lnTo>
                  <a:pt x="747383" y="422318"/>
                </a:lnTo>
                <a:lnTo>
                  <a:pt x="12953" y="0"/>
                </a:lnTo>
                <a:close/>
              </a:path>
              <a:path w="805179" h="471170">
                <a:moveTo>
                  <a:pt x="747383" y="422318"/>
                </a:moveTo>
                <a:lnTo>
                  <a:pt x="760222" y="444752"/>
                </a:lnTo>
                <a:lnTo>
                  <a:pt x="786179" y="444626"/>
                </a:lnTo>
                <a:lnTo>
                  <a:pt x="747383" y="42231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199382" y="5028438"/>
            <a:ext cx="550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Bat</a:t>
            </a:r>
            <a:r>
              <a:rPr sz="1200" b="1" spc="-10" dirty="0">
                <a:latin typeface="Arial"/>
                <a:cs typeface="Arial"/>
              </a:rPr>
              <a:t>t</a:t>
            </a:r>
            <a:r>
              <a:rPr sz="1200" b="1" spc="-5" dirty="0">
                <a:latin typeface="Arial"/>
                <a:cs typeface="Arial"/>
              </a:rPr>
              <a:t>ery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56093" y="4141089"/>
            <a:ext cx="974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Carbon</a:t>
            </a:r>
            <a:r>
              <a:rPr sz="1200" b="1" spc="-10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Fibre  Plates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416802" y="4330065"/>
            <a:ext cx="863600" cy="274955"/>
          </a:xfrm>
          <a:custGeom>
            <a:avLst/>
            <a:gdLst/>
            <a:ahLst/>
            <a:cxnLst/>
            <a:rect l="l" t="t" r="r" b="b"/>
            <a:pathLst>
              <a:path w="863600" h="274954">
                <a:moveTo>
                  <a:pt x="92075" y="158623"/>
                </a:moveTo>
                <a:lnTo>
                  <a:pt x="83947" y="158623"/>
                </a:lnTo>
                <a:lnTo>
                  <a:pt x="78867" y="163703"/>
                </a:lnTo>
                <a:lnTo>
                  <a:pt x="0" y="243459"/>
                </a:lnTo>
                <a:lnTo>
                  <a:pt x="108203" y="272923"/>
                </a:lnTo>
                <a:lnTo>
                  <a:pt x="115062" y="274701"/>
                </a:lnTo>
                <a:lnTo>
                  <a:pt x="122174" y="270637"/>
                </a:lnTo>
                <a:lnTo>
                  <a:pt x="125983" y="256921"/>
                </a:lnTo>
                <a:lnTo>
                  <a:pt x="121920" y="249809"/>
                </a:lnTo>
                <a:lnTo>
                  <a:pt x="120054" y="249301"/>
                </a:lnTo>
                <a:lnTo>
                  <a:pt x="28067" y="249301"/>
                </a:lnTo>
                <a:lnTo>
                  <a:pt x="21462" y="224282"/>
                </a:lnTo>
                <a:lnTo>
                  <a:pt x="67620" y="211882"/>
                </a:lnTo>
                <a:lnTo>
                  <a:pt x="97281" y="181864"/>
                </a:lnTo>
                <a:lnTo>
                  <a:pt x="102362" y="176784"/>
                </a:lnTo>
                <a:lnTo>
                  <a:pt x="102234" y="168656"/>
                </a:lnTo>
                <a:lnTo>
                  <a:pt x="97154" y="163576"/>
                </a:lnTo>
                <a:lnTo>
                  <a:pt x="92075" y="158623"/>
                </a:lnTo>
                <a:close/>
              </a:path>
              <a:path w="863600" h="274954">
                <a:moveTo>
                  <a:pt x="67620" y="211882"/>
                </a:moveTo>
                <a:lnTo>
                  <a:pt x="21462" y="224282"/>
                </a:lnTo>
                <a:lnTo>
                  <a:pt x="28067" y="249301"/>
                </a:lnTo>
                <a:lnTo>
                  <a:pt x="40840" y="245872"/>
                </a:lnTo>
                <a:lnTo>
                  <a:pt x="34036" y="245872"/>
                </a:lnTo>
                <a:lnTo>
                  <a:pt x="28194" y="224282"/>
                </a:lnTo>
                <a:lnTo>
                  <a:pt x="55368" y="224282"/>
                </a:lnTo>
                <a:lnTo>
                  <a:pt x="67620" y="211882"/>
                </a:lnTo>
                <a:close/>
              </a:path>
              <a:path w="863600" h="274954">
                <a:moveTo>
                  <a:pt x="74394" y="236864"/>
                </a:moveTo>
                <a:lnTo>
                  <a:pt x="28067" y="249301"/>
                </a:lnTo>
                <a:lnTo>
                  <a:pt x="120054" y="249301"/>
                </a:lnTo>
                <a:lnTo>
                  <a:pt x="74394" y="236864"/>
                </a:lnTo>
                <a:close/>
              </a:path>
              <a:path w="863600" h="274954">
                <a:moveTo>
                  <a:pt x="28194" y="224282"/>
                </a:moveTo>
                <a:lnTo>
                  <a:pt x="34036" y="245872"/>
                </a:lnTo>
                <a:lnTo>
                  <a:pt x="49606" y="230113"/>
                </a:lnTo>
                <a:lnTo>
                  <a:pt x="28194" y="224282"/>
                </a:lnTo>
                <a:close/>
              </a:path>
              <a:path w="863600" h="274954">
                <a:moveTo>
                  <a:pt x="49606" y="230113"/>
                </a:moveTo>
                <a:lnTo>
                  <a:pt x="34036" y="245872"/>
                </a:lnTo>
                <a:lnTo>
                  <a:pt x="40840" y="245872"/>
                </a:lnTo>
                <a:lnTo>
                  <a:pt x="74394" y="236864"/>
                </a:lnTo>
                <a:lnTo>
                  <a:pt x="49606" y="230113"/>
                </a:lnTo>
                <a:close/>
              </a:path>
              <a:path w="863600" h="274954">
                <a:moveTo>
                  <a:pt x="856361" y="0"/>
                </a:moveTo>
                <a:lnTo>
                  <a:pt x="67620" y="211882"/>
                </a:lnTo>
                <a:lnTo>
                  <a:pt x="49606" y="230113"/>
                </a:lnTo>
                <a:lnTo>
                  <a:pt x="74394" y="236864"/>
                </a:lnTo>
                <a:lnTo>
                  <a:pt x="863092" y="25146"/>
                </a:lnTo>
                <a:lnTo>
                  <a:pt x="856361" y="0"/>
                </a:lnTo>
                <a:close/>
              </a:path>
              <a:path w="863600" h="274954">
                <a:moveTo>
                  <a:pt x="55368" y="224282"/>
                </a:moveTo>
                <a:lnTo>
                  <a:pt x="28194" y="224282"/>
                </a:lnTo>
                <a:lnTo>
                  <a:pt x="49606" y="230113"/>
                </a:lnTo>
                <a:lnTo>
                  <a:pt x="55368" y="224282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140067" y="5321046"/>
            <a:ext cx="936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Heat Shield  Deplo</a:t>
            </a:r>
            <a:r>
              <a:rPr sz="1200" b="1" spc="-35" dirty="0">
                <a:latin typeface="Arial"/>
                <a:cs typeface="Arial"/>
              </a:rPr>
              <a:t>y</a:t>
            </a:r>
            <a:r>
              <a:rPr sz="1200" b="1" spc="-5" dirty="0">
                <a:latin typeface="Arial"/>
                <a:cs typeface="Arial"/>
              </a:rPr>
              <a:t>m</a:t>
            </a:r>
            <a:r>
              <a:rPr sz="1200" b="1" dirty="0">
                <a:latin typeface="Arial"/>
                <a:cs typeface="Arial"/>
              </a:rPr>
              <a:t>en</a:t>
            </a:r>
            <a:r>
              <a:rPr sz="1200" b="1" spc="-5" dirty="0">
                <a:latin typeface="Arial"/>
                <a:cs typeface="Arial"/>
              </a:rPr>
              <a:t>t</a:t>
            </a:r>
            <a:r>
              <a:rPr sz="1200" b="1" dirty="0">
                <a:latin typeface="Arial"/>
                <a:cs typeface="Arial"/>
              </a:rPr>
              <a:t>/  </a:t>
            </a:r>
            <a:r>
              <a:rPr sz="1200" b="1" spc="-5" dirty="0">
                <a:latin typeface="Arial"/>
                <a:cs typeface="Arial"/>
              </a:rPr>
              <a:t>Release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Bay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249161" y="5243829"/>
            <a:ext cx="775970" cy="148590"/>
          </a:xfrm>
          <a:custGeom>
            <a:avLst/>
            <a:gdLst/>
            <a:ahLst/>
            <a:cxnLst/>
            <a:rect l="l" t="t" r="r" b="b"/>
            <a:pathLst>
              <a:path w="775970" h="148589">
                <a:moveTo>
                  <a:pt x="74657" y="43602"/>
                </a:moveTo>
                <a:lnTo>
                  <a:pt x="51065" y="54016"/>
                </a:lnTo>
                <a:lnTo>
                  <a:pt x="71693" y="69378"/>
                </a:lnTo>
                <a:lnTo>
                  <a:pt x="772794" y="148336"/>
                </a:lnTo>
                <a:lnTo>
                  <a:pt x="775715" y="122555"/>
                </a:lnTo>
                <a:lnTo>
                  <a:pt x="74657" y="43602"/>
                </a:lnTo>
                <a:close/>
              </a:path>
              <a:path w="775970" h="148589">
                <a:moveTo>
                  <a:pt x="109092" y="0"/>
                </a:moveTo>
                <a:lnTo>
                  <a:pt x="0" y="48260"/>
                </a:lnTo>
                <a:lnTo>
                  <a:pt x="89915" y="115316"/>
                </a:lnTo>
                <a:lnTo>
                  <a:pt x="95630" y="119507"/>
                </a:lnTo>
                <a:lnTo>
                  <a:pt x="103759" y="118364"/>
                </a:lnTo>
                <a:lnTo>
                  <a:pt x="108076" y="112649"/>
                </a:lnTo>
                <a:lnTo>
                  <a:pt x="112267" y="106934"/>
                </a:lnTo>
                <a:lnTo>
                  <a:pt x="111125" y="98806"/>
                </a:lnTo>
                <a:lnTo>
                  <a:pt x="105410" y="94488"/>
                </a:lnTo>
                <a:lnTo>
                  <a:pt x="71693" y="69378"/>
                </a:lnTo>
                <a:lnTo>
                  <a:pt x="24002" y="64008"/>
                </a:lnTo>
                <a:lnTo>
                  <a:pt x="26924" y="38227"/>
                </a:lnTo>
                <a:lnTo>
                  <a:pt x="86835" y="38227"/>
                </a:lnTo>
                <a:lnTo>
                  <a:pt x="119634" y="23749"/>
                </a:lnTo>
                <a:lnTo>
                  <a:pt x="122554" y="16129"/>
                </a:lnTo>
                <a:lnTo>
                  <a:pt x="119634" y="9525"/>
                </a:lnTo>
                <a:lnTo>
                  <a:pt x="116712" y="3048"/>
                </a:lnTo>
                <a:lnTo>
                  <a:pt x="109092" y="0"/>
                </a:lnTo>
                <a:close/>
              </a:path>
              <a:path w="775970" h="148589">
                <a:moveTo>
                  <a:pt x="26924" y="38227"/>
                </a:moveTo>
                <a:lnTo>
                  <a:pt x="24002" y="64008"/>
                </a:lnTo>
                <a:lnTo>
                  <a:pt x="71693" y="69378"/>
                </a:lnTo>
                <a:lnTo>
                  <a:pt x="63117" y="62992"/>
                </a:lnTo>
                <a:lnTo>
                  <a:pt x="30734" y="62992"/>
                </a:lnTo>
                <a:lnTo>
                  <a:pt x="33274" y="40767"/>
                </a:lnTo>
                <a:lnTo>
                  <a:pt x="49477" y="40767"/>
                </a:lnTo>
                <a:lnTo>
                  <a:pt x="26924" y="38227"/>
                </a:lnTo>
                <a:close/>
              </a:path>
              <a:path w="775970" h="148589">
                <a:moveTo>
                  <a:pt x="33274" y="40767"/>
                </a:moveTo>
                <a:lnTo>
                  <a:pt x="30734" y="62992"/>
                </a:lnTo>
                <a:lnTo>
                  <a:pt x="51065" y="54016"/>
                </a:lnTo>
                <a:lnTo>
                  <a:pt x="33274" y="40767"/>
                </a:lnTo>
                <a:close/>
              </a:path>
              <a:path w="775970" h="148589">
                <a:moveTo>
                  <a:pt x="51065" y="54016"/>
                </a:moveTo>
                <a:lnTo>
                  <a:pt x="30734" y="62992"/>
                </a:lnTo>
                <a:lnTo>
                  <a:pt x="63117" y="62992"/>
                </a:lnTo>
                <a:lnTo>
                  <a:pt x="51065" y="54016"/>
                </a:lnTo>
                <a:close/>
              </a:path>
              <a:path w="775970" h="148589">
                <a:moveTo>
                  <a:pt x="49477" y="40767"/>
                </a:moveTo>
                <a:lnTo>
                  <a:pt x="33274" y="40767"/>
                </a:lnTo>
                <a:lnTo>
                  <a:pt x="51065" y="54016"/>
                </a:lnTo>
                <a:lnTo>
                  <a:pt x="74657" y="43602"/>
                </a:lnTo>
                <a:lnTo>
                  <a:pt x="49477" y="40767"/>
                </a:lnTo>
                <a:close/>
              </a:path>
              <a:path w="775970" h="148589">
                <a:moveTo>
                  <a:pt x="86835" y="38227"/>
                </a:moveTo>
                <a:lnTo>
                  <a:pt x="26924" y="38227"/>
                </a:lnTo>
                <a:lnTo>
                  <a:pt x="74657" y="43602"/>
                </a:lnTo>
                <a:lnTo>
                  <a:pt x="86835" y="38227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5468" y="1895855"/>
            <a:ext cx="1367027" cy="43037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77003" y="4888484"/>
            <a:ext cx="676275" cy="262255"/>
          </a:xfrm>
          <a:custGeom>
            <a:avLst/>
            <a:gdLst/>
            <a:ahLst/>
            <a:cxnLst/>
            <a:rect l="l" t="t" r="r" b="b"/>
            <a:pathLst>
              <a:path w="676275" h="262254">
                <a:moveTo>
                  <a:pt x="602104" y="35301"/>
                </a:moveTo>
                <a:lnTo>
                  <a:pt x="0" y="237617"/>
                </a:lnTo>
                <a:lnTo>
                  <a:pt x="8255" y="262128"/>
                </a:lnTo>
                <a:lnTo>
                  <a:pt x="610302" y="59831"/>
                </a:lnTo>
                <a:lnTo>
                  <a:pt x="627227" y="40478"/>
                </a:lnTo>
                <a:lnTo>
                  <a:pt x="602104" y="35301"/>
                </a:lnTo>
                <a:close/>
              </a:path>
              <a:path w="676275" h="262254">
                <a:moveTo>
                  <a:pt x="656255" y="20066"/>
                </a:moveTo>
                <a:lnTo>
                  <a:pt x="647446" y="20066"/>
                </a:lnTo>
                <a:lnTo>
                  <a:pt x="655701" y="44577"/>
                </a:lnTo>
                <a:lnTo>
                  <a:pt x="610302" y="59831"/>
                </a:lnTo>
                <a:lnTo>
                  <a:pt x="577850" y="96901"/>
                </a:lnTo>
                <a:lnTo>
                  <a:pt x="578358" y="105029"/>
                </a:lnTo>
                <a:lnTo>
                  <a:pt x="583819" y="109728"/>
                </a:lnTo>
                <a:lnTo>
                  <a:pt x="589152" y="114554"/>
                </a:lnTo>
                <a:lnTo>
                  <a:pt x="597408" y="113919"/>
                </a:lnTo>
                <a:lnTo>
                  <a:pt x="675894" y="24130"/>
                </a:lnTo>
                <a:lnTo>
                  <a:pt x="656255" y="20066"/>
                </a:lnTo>
                <a:close/>
              </a:path>
              <a:path w="676275" h="262254">
                <a:moveTo>
                  <a:pt x="627227" y="40478"/>
                </a:moveTo>
                <a:lnTo>
                  <a:pt x="610302" y="59831"/>
                </a:lnTo>
                <a:lnTo>
                  <a:pt x="654567" y="44958"/>
                </a:lnTo>
                <a:lnTo>
                  <a:pt x="648970" y="44958"/>
                </a:lnTo>
                <a:lnTo>
                  <a:pt x="627227" y="40478"/>
                </a:lnTo>
                <a:close/>
              </a:path>
              <a:path w="676275" h="262254">
                <a:moveTo>
                  <a:pt x="641858" y="23749"/>
                </a:moveTo>
                <a:lnTo>
                  <a:pt x="627227" y="40478"/>
                </a:lnTo>
                <a:lnTo>
                  <a:pt x="648970" y="44958"/>
                </a:lnTo>
                <a:lnTo>
                  <a:pt x="641858" y="23749"/>
                </a:lnTo>
                <a:close/>
              </a:path>
              <a:path w="676275" h="262254">
                <a:moveTo>
                  <a:pt x="648686" y="23749"/>
                </a:moveTo>
                <a:lnTo>
                  <a:pt x="641858" y="23749"/>
                </a:lnTo>
                <a:lnTo>
                  <a:pt x="648970" y="44958"/>
                </a:lnTo>
                <a:lnTo>
                  <a:pt x="654567" y="44958"/>
                </a:lnTo>
                <a:lnTo>
                  <a:pt x="655701" y="44577"/>
                </a:lnTo>
                <a:lnTo>
                  <a:pt x="648686" y="23749"/>
                </a:lnTo>
                <a:close/>
              </a:path>
              <a:path w="676275" h="262254">
                <a:moveTo>
                  <a:pt x="647446" y="20066"/>
                </a:moveTo>
                <a:lnTo>
                  <a:pt x="602104" y="35301"/>
                </a:lnTo>
                <a:lnTo>
                  <a:pt x="627227" y="40478"/>
                </a:lnTo>
                <a:lnTo>
                  <a:pt x="641858" y="23749"/>
                </a:lnTo>
                <a:lnTo>
                  <a:pt x="648686" y="23749"/>
                </a:lnTo>
                <a:lnTo>
                  <a:pt x="647446" y="20066"/>
                </a:lnTo>
                <a:close/>
              </a:path>
              <a:path w="676275" h="262254">
                <a:moveTo>
                  <a:pt x="559054" y="0"/>
                </a:moveTo>
                <a:lnTo>
                  <a:pt x="552196" y="4445"/>
                </a:lnTo>
                <a:lnTo>
                  <a:pt x="550799" y="11430"/>
                </a:lnTo>
                <a:lnTo>
                  <a:pt x="549275" y="18415"/>
                </a:lnTo>
                <a:lnTo>
                  <a:pt x="553847" y="25273"/>
                </a:lnTo>
                <a:lnTo>
                  <a:pt x="560832" y="26797"/>
                </a:lnTo>
                <a:lnTo>
                  <a:pt x="602104" y="35301"/>
                </a:lnTo>
                <a:lnTo>
                  <a:pt x="647446" y="20066"/>
                </a:lnTo>
                <a:lnTo>
                  <a:pt x="656255" y="20066"/>
                </a:lnTo>
                <a:lnTo>
                  <a:pt x="55905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4251" y="2785698"/>
            <a:ext cx="1336782" cy="26170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25317" y="3339972"/>
            <a:ext cx="897255" cy="389890"/>
          </a:xfrm>
          <a:custGeom>
            <a:avLst/>
            <a:gdLst/>
            <a:ahLst/>
            <a:cxnLst/>
            <a:rect l="l" t="t" r="r" b="b"/>
            <a:pathLst>
              <a:path w="897254" h="389889">
                <a:moveTo>
                  <a:pt x="81152" y="277240"/>
                </a:moveTo>
                <a:lnTo>
                  <a:pt x="73025" y="278256"/>
                </a:lnTo>
                <a:lnTo>
                  <a:pt x="0" y="372618"/>
                </a:lnTo>
                <a:lnTo>
                  <a:pt x="118109" y="389763"/>
                </a:lnTo>
                <a:lnTo>
                  <a:pt x="124587" y="384937"/>
                </a:lnTo>
                <a:lnTo>
                  <a:pt x="126002" y="375031"/>
                </a:lnTo>
                <a:lnTo>
                  <a:pt x="28575" y="375031"/>
                </a:lnTo>
                <a:lnTo>
                  <a:pt x="18923" y="351027"/>
                </a:lnTo>
                <a:lnTo>
                  <a:pt x="63437" y="333029"/>
                </a:lnTo>
                <a:lnTo>
                  <a:pt x="89154" y="299846"/>
                </a:lnTo>
                <a:lnTo>
                  <a:pt x="93471" y="294131"/>
                </a:lnTo>
                <a:lnTo>
                  <a:pt x="92456" y="286003"/>
                </a:lnTo>
                <a:lnTo>
                  <a:pt x="86740" y="281685"/>
                </a:lnTo>
                <a:lnTo>
                  <a:pt x="81152" y="277240"/>
                </a:lnTo>
                <a:close/>
              </a:path>
              <a:path w="897254" h="389889">
                <a:moveTo>
                  <a:pt x="63437" y="333029"/>
                </a:moveTo>
                <a:lnTo>
                  <a:pt x="18923" y="351027"/>
                </a:lnTo>
                <a:lnTo>
                  <a:pt x="28575" y="375031"/>
                </a:lnTo>
                <a:lnTo>
                  <a:pt x="38631" y="370966"/>
                </a:lnTo>
                <a:lnTo>
                  <a:pt x="34036" y="370966"/>
                </a:lnTo>
                <a:lnTo>
                  <a:pt x="25654" y="350265"/>
                </a:lnTo>
                <a:lnTo>
                  <a:pt x="50079" y="350265"/>
                </a:lnTo>
                <a:lnTo>
                  <a:pt x="63437" y="333029"/>
                </a:lnTo>
                <a:close/>
              </a:path>
              <a:path w="897254" h="389889">
                <a:moveTo>
                  <a:pt x="72989" y="357081"/>
                </a:moveTo>
                <a:lnTo>
                  <a:pt x="28575" y="375031"/>
                </a:lnTo>
                <a:lnTo>
                  <a:pt x="126002" y="375031"/>
                </a:lnTo>
                <a:lnTo>
                  <a:pt x="126618" y="370713"/>
                </a:lnTo>
                <a:lnTo>
                  <a:pt x="121793" y="364108"/>
                </a:lnTo>
                <a:lnTo>
                  <a:pt x="72989" y="357081"/>
                </a:lnTo>
                <a:close/>
              </a:path>
              <a:path w="897254" h="389889">
                <a:moveTo>
                  <a:pt x="25654" y="350265"/>
                </a:moveTo>
                <a:lnTo>
                  <a:pt x="34036" y="370966"/>
                </a:lnTo>
                <a:lnTo>
                  <a:pt x="47627" y="353429"/>
                </a:lnTo>
                <a:lnTo>
                  <a:pt x="25654" y="350265"/>
                </a:lnTo>
                <a:close/>
              </a:path>
              <a:path w="897254" h="389889">
                <a:moveTo>
                  <a:pt x="47627" y="353429"/>
                </a:moveTo>
                <a:lnTo>
                  <a:pt x="34036" y="370966"/>
                </a:lnTo>
                <a:lnTo>
                  <a:pt x="38631" y="370966"/>
                </a:lnTo>
                <a:lnTo>
                  <a:pt x="72989" y="357081"/>
                </a:lnTo>
                <a:lnTo>
                  <a:pt x="47627" y="353429"/>
                </a:lnTo>
                <a:close/>
              </a:path>
              <a:path w="897254" h="389889">
                <a:moveTo>
                  <a:pt x="887094" y="0"/>
                </a:moveTo>
                <a:lnTo>
                  <a:pt x="63437" y="333029"/>
                </a:lnTo>
                <a:lnTo>
                  <a:pt x="47627" y="353429"/>
                </a:lnTo>
                <a:lnTo>
                  <a:pt x="72989" y="357081"/>
                </a:lnTo>
                <a:lnTo>
                  <a:pt x="896873" y="24129"/>
                </a:lnTo>
                <a:lnTo>
                  <a:pt x="887094" y="0"/>
                </a:lnTo>
                <a:close/>
              </a:path>
              <a:path w="897254" h="389889">
                <a:moveTo>
                  <a:pt x="50079" y="350265"/>
                </a:moveTo>
                <a:lnTo>
                  <a:pt x="25654" y="350265"/>
                </a:lnTo>
                <a:lnTo>
                  <a:pt x="47627" y="353429"/>
                </a:lnTo>
                <a:lnTo>
                  <a:pt x="50079" y="35026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25317" y="5170170"/>
            <a:ext cx="581660" cy="300355"/>
          </a:xfrm>
          <a:custGeom>
            <a:avLst/>
            <a:gdLst/>
            <a:ahLst/>
            <a:cxnLst/>
            <a:rect l="l" t="t" r="r" b="b"/>
            <a:pathLst>
              <a:path w="581660" h="300354">
                <a:moveTo>
                  <a:pt x="71910" y="29614"/>
                </a:moveTo>
                <a:lnTo>
                  <a:pt x="46187" y="31579"/>
                </a:lnTo>
                <a:lnTo>
                  <a:pt x="60499" y="52920"/>
                </a:lnTo>
                <a:lnTo>
                  <a:pt x="570357" y="300354"/>
                </a:lnTo>
                <a:lnTo>
                  <a:pt x="581659" y="277113"/>
                </a:lnTo>
                <a:lnTo>
                  <a:pt x="71910" y="29614"/>
                </a:lnTo>
                <a:close/>
              </a:path>
              <a:path w="581660" h="300354">
                <a:moveTo>
                  <a:pt x="118999" y="0"/>
                </a:moveTo>
                <a:lnTo>
                  <a:pt x="111759" y="634"/>
                </a:lnTo>
                <a:lnTo>
                  <a:pt x="0" y="9143"/>
                </a:lnTo>
                <a:lnTo>
                  <a:pt x="62483" y="102234"/>
                </a:lnTo>
                <a:lnTo>
                  <a:pt x="66420" y="108203"/>
                </a:lnTo>
                <a:lnTo>
                  <a:pt x="74421" y="109854"/>
                </a:lnTo>
                <a:lnTo>
                  <a:pt x="80390" y="105790"/>
                </a:lnTo>
                <a:lnTo>
                  <a:pt x="86359" y="101853"/>
                </a:lnTo>
                <a:lnTo>
                  <a:pt x="87883" y="93852"/>
                </a:lnTo>
                <a:lnTo>
                  <a:pt x="83946" y="87883"/>
                </a:lnTo>
                <a:lnTo>
                  <a:pt x="60499" y="52920"/>
                </a:lnTo>
                <a:lnTo>
                  <a:pt x="17399" y="32003"/>
                </a:lnTo>
                <a:lnTo>
                  <a:pt x="28701" y="8635"/>
                </a:lnTo>
                <a:lnTo>
                  <a:pt x="125455" y="8635"/>
                </a:lnTo>
                <a:lnTo>
                  <a:pt x="125221" y="5333"/>
                </a:lnTo>
                <a:lnTo>
                  <a:pt x="118999" y="0"/>
                </a:lnTo>
                <a:close/>
              </a:path>
              <a:path w="581660" h="300354">
                <a:moveTo>
                  <a:pt x="28701" y="8635"/>
                </a:moveTo>
                <a:lnTo>
                  <a:pt x="17399" y="32003"/>
                </a:lnTo>
                <a:lnTo>
                  <a:pt x="60499" y="52920"/>
                </a:lnTo>
                <a:lnTo>
                  <a:pt x="47323" y="33273"/>
                </a:lnTo>
                <a:lnTo>
                  <a:pt x="24002" y="33273"/>
                </a:lnTo>
                <a:lnTo>
                  <a:pt x="33781" y="13080"/>
                </a:lnTo>
                <a:lnTo>
                  <a:pt x="37856" y="13080"/>
                </a:lnTo>
                <a:lnTo>
                  <a:pt x="28701" y="8635"/>
                </a:lnTo>
                <a:close/>
              </a:path>
              <a:path w="581660" h="300354">
                <a:moveTo>
                  <a:pt x="33781" y="13080"/>
                </a:moveTo>
                <a:lnTo>
                  <a:pt x="24002" y="33273"/>
                </a:lnTo>
                <a:lnTo>
                  <a:pt x="46187" y="31579"/>
                </a:lnTo>
                <a:lnTo>
                  <a:pt x="33781" y="13080"/>
                </a:lnTo>
                <a:close/>
              </a:path>
              <a:path w="581660" h="300354">
                <a:moveTo>
                  <a:pt x="46187" y="31579"/>
                </a:moveTo>
                <a:lnTo>
                  <a:pt x="24002" y="33273"/>
                </a:lnTo>
                <a:lnTo>
                  <a:pt x="47323" y="33273"/>
                </a:lnTo>
                <a:lnTo>
                  <a:pt x="46187" y="31579"/>
                </a:lnTo>
                <a:close/>
              </a:path>
              <a:path w="581660" h="300354">
                <a:moveTo>
                  <a:pt x="37856" y="13080"/>
                </a:moveTo>
                <a:lnTo>
                  <a:pt x="33781" y="13080"/>
                </a:lnTo>
                <a:lnTo>
                  <a:pt x="46187" y="31579"/>
                </a:lnTo>
                <a:lnTo>
                  <a:pt x="71910" y="29614"/>
                </a:lnTo>
                <a:lnTo>
                  <a:pt x="37856" y="13080"/>
                </a:lnTo>
                <a:close/>
              </a:path>
              <a:path w="581660" h="300354">
                <a:moveTo>
                  <a:pt x="125455" y="8635"/>
                </a:moveTo>
                <a:lnTo>
                  <a:pt x="28701" y="8635"/>
                </a:lnTo>
                <a:lnTo>
                  <a:pt x="71910" y="29614"/>
                </a:lnTo>
                <a:lnTo>
                  <a:pt x="120904" y="25907"/>
                </a:lnTo>
                <a:lnTo>
                  <a:pt x="126237" y="19684"/>
                </a:lnTo>
                <a:lnTo>
                  <a:pt x="125455" y="863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30829" y="2640329"/>
            <a:ext cx="882015" cy="350520"/>
          </a:xfrm>
          <a:custGeom>
            <a:avLst/>
            <a:gdLst/>
            <a:ahLst/>
            <a:cxnLst/>
            <a:rect l="l" t="t" r="r" b="b"/>
            <a:pathLst>
              <a:path w="882014" h="350519">
                <a:moveTo>
                  <a:pt x="84708" y="236347"/>
                </a:moveTo>
                <a:lnTo>
                  <a:pt x="76581" y="236982"/>
                </a:lnTo>
                <a:lnTo>
                  <a:pt x="0" y="328549"/>
                </a:lnTo>
                <a:lnTo>
                  <a:pt x="117347" y="350139"/>
                </a:lnTo>
                <a:lnTo>
                  <a:pt x="124078" y="345567"/>
                </a:lnTo>
                <a:lnTo>
                  <a:pt x="126504" y="332105"/>
                </a:lnTo>
                <a:lnTo>
                  <a:pt x="28575" y="332105"/>
                </a:lnTo>
                <a:lnTo>
                  <a:pt x="19684" y="307721"/>
                </a:lnTo>
                <a:lnTo>
                  <a:pt x="64797" y="291457"/>
                </a:lnTo>
                <a:lnTo>
                  <a:pt x="91820" y="259207"/>
                </a:lnTo>
                <a:lnTo>
                  <a:pt x="96393" y="253619"/>
                </a:lnTo>
                <a:lnTo>
                  <a:pt x="95631" y="245491"/>
                </a:lnTo>
                <a:lnTo>
                  <a:pt x="84708" y="236347"/>
                </a:lnTo>
                <a:close/>
              </a:path>
              <a:path w="882014" h="350519">
                <a:moveTo>
                  <a:pt x="64797" y="291457"/>
                </a:moveTo>
                <a:lnTo>
                  <a:pt x="19684" y="307721"/>
                </a:lnTo>
                <a:lnTo>
                  <a:pt x="28575" y="332105"/>
                </a:lnTo>
                <a:lnTo>
                  <a:pt x="39493" y="328168"/>
                </a:lnTo>
                <a:lnTo>
                  <a:pt x="34036" y="328168"/>
                </a:lnTo>
                <a:lnTo>
                  <a:pt x="26415" y="307086"/>
                </a:lnTo>
                <a:lnTo>
                  <a:pt x="51701" y="307086"/>
                </a:lnTo>
                <a:lnTo>
                  <a:pt x="64797" y="291457"/>
                </a:lnTo>
                <a:close/>
              </a:path>
              <a:path w="882014" h="350519">
                <a:moveTo>
                  <a:pt x="73694" y="315836"/>
                </a:moveTo>
                <a:lnTo>
                  <a:pt x="28575" y="332105"/>
                </a:lnTo>
                <a:lnTo>
                  <a:pt x="126504" y="332105"/>
                </a:lnTo>
                <a:lnTo>
                  <a:pt x="126618" y="331470"/>
                </a:lnTo>
                <a:lnTo>
                  <a:pt x="122046" y="324739"/>
                </a:lnTo>
                <a:lnTo>
                  <a:pt x="73694" y="315836"/>
                </a:lnTo>
                <a:close/>
              </a:path>
              <a:path w="882014" h="350519">
                <a:moveTo>
                  <a:pt x="26415" y="307086"/>
                </a:moveTo>
                <a:lnTo>
                  <a:pt x="34036" y="328168"/>
                </a:lnTo>
                <a:lnTo>
                  <a:pt x="48306" y="311137"/>
                </a:lnTo>
                <a:lnTo>
                  <a:pt x="26415" y="307086"/>
                </a:lnTo>
                <a:close/>
              </a:path>
              <a:path w="882014" h="350519">
                <a:moveTo>
                  <a:pt x="48306" y="311137"/>
                </a:moveTo>
                <a:lnTo>
                  <a:pt x="34036" y="328168"/>
                </a:lnTo>
                <a:lnTo>
                  <a:pt x="39493" y="328168"/>
                </a:lnTo>
                <a:lnTo>
                  <a:pt x="73694" y="315836"/>
                </a:lnTo>
                <a:lnTo>
                  <a:pt x="48306" y="311137"/>
                </a:lnTo>
                <a:close/>
              </a:path>
              <a:path w="882014" h="350519">
                <a:moveTo>
                  <a:pt x="873252" y="0"/>
                </a:moveTo>
                <a:lnTo>
                  <a:pt x="64797" y="291457"/>
                </a:lnTo>
                <a:lnTo>
                  <a:pt x="48306" y="311137"/>
                </a:lnTo>
                <a:lnTo>
                  <a:pt x="73694" y="315836"/>
                </a:lnTo>
                <a:lnTo>
                  <a:pt x="882015" y="24384"/>
                </a:lnTo>
                <a:lnTo>
                  <a:pt x="873252" y="0"/>
                </a:lnTo>
                <a:close/>
              </a:path>
              <a:path w="882014" h="350519">
                <a:moveTo>
                  <a:pt x="51701" y="307086"/>
                </a:moveTo>
                <a:lnTo>
                  <a:pt x="26415" y="307086"/>
                </a:lnTo>
                <a:lnTo>
                  <a:pt x="48306" y="311137"/>
                </a:lnTo>
                <a:lnTo>
                  <a:pt x="51701" y="30708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697351" y="2532379"/>
            <a:ext cx="890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Locking</a:t>
            </a:r>
            <a:r>
              <a:rPr sz="1200" b="1" spc="-7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920744" y="3153917"/>
            <a:ext cx="313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Egg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21202" y="5347461"/>
            <a:ext cx="11163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Protection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Arial"/>
                <a:cs typeface="Arial"/>
              </a:rPr>
              <a:t>Structure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Pivot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01317" y="5727496"/>
            <a:ext cx="761365" cy="344170"/>
          </a:xfrm>
          <a:custGeom>
            <a:avLst/>
            <a:gdLst/>
            <a:ahLst/>
            <a:cxnLst/>
            <a:rect l="l" t="t" r="r" b="b"/>
            <a:pathLst>
              <a:path w="761364" h="344170">
                <a:moveTo>
                  <a:pt x="72890" y="32146"/>
                </a:moveTo>
                <a:lnTo>
                  <a:pt x="47395" y="35526"/>
                </a:lnTo>
                <a:lnTo>
                  <a:pt x="62837" y="56024"/>
                </a:lnTo>
                <a:lnTo>
                  <a:pt x="751332" y="344131"/>
                </a:lnTo>
                <a:lnTo>
                  <a:pt x="761238" y="320230"/>
                </a:lnTo>
                <a:lnTo>
                  <a:pt x="72890" y="32146"/>
                </a:lnTo>
                <a:close/>
              </a:path>
              <a:path w="761364" h="344170">
                <a:moveTo>
                  <a:pt x="118237" y="0"/>
                </a:moveTo>
                <a:lnTo>
                  <a:pt x="0" y="15671"/>
                </a:lnTo>
                <a:lnTo>
                  <a:pt x="71881" y="110934"/>
                </a:lnTo>
                <a:lnTo>
                  <a:pt x="80009" y="112077"/>
                </a:lnTo>
                <a:lnTo>
                  <a:pt x="85597" y="107772"/>
                </a:lnTo>
                <a:lnTo>
                  <a:pt x="91312" y="103454"/>
                </a:lnTo>
                <a:lnTo>
                  <a:pt x="92456" y="95338"/>
                </a:lnTo>
                <a:lnTo>
                  <a:pt x="62837" y="56024"/>
                </a:lnTo>
                <a:lnTo>
                  <a:pt x="18668" y="37541"/>
                </a:lnTo>
                <a:lnTo>
                  <a:pt x="28701" y="13652"/>
                </a:lnTo>
                <a:lnTo>
                  <a:pt x="125927" y="13652"/>
                </a:lnTo>
                <a:lnTo>
                  <a:pt x="125729" y="12077"/>
                </a:lnTo>
                <a:lnTo>
                  <a:pt x="124713" y="4978"/>
                </a:lnTo>
                <a:lnTo>
                  <a:pt x="118237" y="0"/>
                </a:lnTo>
                <a:close/>
              </a:path>
              <a:path w="761364" h="344170">
                <a:moveTo>
                  <a:pt x="28701" y="13652"/>
                </a:moveTo>
                <a:lnTo>
                  <a:pt x="18668" y="37541"/>
                </a:lnTo>
                <a:lnTo>
                  <a:pt x="62837" y="56024"/>
                </a:lnTo>
                <a:lnTo>
                  <a:pt x="49592" y="38442"/>
                </a:lnTo>
                <a:lnTo>
                  <a:pt x="25400" y="38442"/>
                </a:lnTo>
                <a:lnTo>
                  <a:pt x="34035" y="17792"/>
                </a:lnTo>
                <a:lnTo>
                  <a:pt x="38594" y="17792"/>
                </a:lnTo>
                <a:lnTo>
                  <a:pt x="28701" y="13652"/>
                </a:lnTo>
                <a:close/>
              </a:path>
              <a:path w="761364" h="344170">
                <a:moveTo>
                  <a:pt x="34035" y="17792"/>
                </a:moveTo>
                <a:lnTo>
                  <a:pt x="25400" y="38442"/>
                </a:lnTo>
                <a:lnTo>
                  <a:pt x="47395" y="35526"/>
                </a:lnTo>
                <a:lnTo>
                  <a:pt x="34035" y="17792"/>
                </a:lnTo>
                <a:close/>
              </a:path>
              <a:path w="761364" h="344170">
                <a:moveTo>
                  <a:pt x="47395" y="35526"/>
                </a:moveTo>
                <a:lnTo>
                  <a:pt x="25400" y="38442"/>
                </a:lnTo>
                <a:lnTo>
                  <a:pt x="49592" y="38442"/>
                </a:lnTo>
                <a:lnTo>
                  <a:pt x="47395" y="35526"/>
                </a:lnTo>
                <a:close/>
              </a:path>
              <a:path w="761364" h="344170">
                <a:moveTo>
                  <a:pt x="38594" y="17792"/>
                </a:moveTo>
                <a:lnTo>
                  <a:pt x="34035" y="17792"/>
                </a:lnTo>
                <a:lnTo>
                  <a:pt x="47395" y="35526"/>
                </a:lnTo>
                <a:lnTo>
                  <a:pt x="72890" y="32146"/>
                </a:lnTo>
                <a:lnTo>
                  <a:pt x="38594" y="17792"/>
                </a:lnTo>
                <a:close/>
              </a:path>
              <a:path w="761364" h="344170">
                <a:moveTo>
                  <a:pt x="125927" y="13652"/>
                </a:moveTo>
                <a:lnTo>
                  <a:pt x="28701" y="13652"/>
                </a:lnTo>
                <a:lnTo>
                  <a:pt x="72890" y="32146"/>
                </a:lnTo>
                <a:lnTo>
                  <a:pt x="121665" y="25679"/>
                </a:lnTo>
                <a:lnTo>
                  <a:pt x="126618" y="19164"/>
                </a:lnTo>
                <a:lnTo>
                  <a:pt x="125927" y="13652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319020" y="5872683"/>
            <a:ext cx="1550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Origami spiral</a:t>
            </a:r>
            <a:r>
              <a:rPr sz="1200" b="1" spc="-9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folded  </a:t>
            </a:r>
            <a:r>
              <a:rPr sz="1200" b="1" dirty="0">
                <a:latin typeface="Arial"/>
                <a:cs typeface="Arial"/>
              </a:rPr>
              <a:t>heat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shield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49</a:t>
            </a:fld>
            <a:endParaRPr spc="-5" dirty="0"/>
          </a:p>
        </p:txBody>
      </p:sp>
      <p:sp>
        <p:nvSpPr>
          <p:cNvPr id="42" name="object 42"/>
          <p:cNvSpPr txBox="1"/>
          <p:nvPr/>
        </p:nvSpPr>
        <p:spPr>
          <a:xfrm>
            <a:off x="307340" y="6520173"/>
            <a:ext cx="16116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</a:t>
            </a:r>
            <a:r>
              <a:rPr sz="1000" dirty="0">
                <a:latin typeface="Arial"/>
                <a:cs typeface="Arial"/>
              </a:rPr>
              <a:t>Name </a:t>
            </a:r>
            <a:r>
              <a:rPr sz="1000" spc="-5" dirty="0">
                <a:latin typeface="Arial"/>
                <a:cs typeface="Arial"/>
              </a:rPr>
              <a:t>goes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here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28366" y="6520173"/>
            <a:ext cx="3284854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CanSat 2017 PDR: Team ### (Team </a:t>
            </a:r>
            <a:r>
              <a:rPr sz="1000" dirty="0">
                <a:latin typeface="Arial"/>
                <a:cs typeface="Arial"/>
              </a:rPr>
              <a:t>Number </a:t>
            </a:r>
            <a:r>
              <a:rPr sz="1000" spc="-5" dirty="0">
                <a:latin typeface="Arial"/>
                <a:cs typeface="Arial"/>
              </a:rPr>
              <a:t>and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Name)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3613" y="131784"/>
            <a:ext cx="769620" cy="353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763392" y="2597276"/>
            <a:ext cx="36201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Systems</a:t>
            </a:r>
            <a:r>
              <a:rPr sz="3200" spc="-80" dirty="0"/>
              <a:t> </a:t>
            </a:r>
            <a:r>
              <a:rPr sz="3200" dirty="0"/>
              <a:t>Overview</a:t>
            </a:r>
            <a:endParaRPr sz="320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499602" y="6520173"/>
            <a:ext cx="12128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99894" y="3419932"/>
            <a:ext cx="502158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Presenter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latin typeface="Arial"/>
                <a:cs typeface="Arial"/>
              </a:rPr>
              <a:t>Lawrence Allegranza </a:t>
            </a:r>
            <a:r>
              <a:rPr sz="2400" b="1" spc="-5" dirty="0">
                <a:latin typeface="Arial"/>
                <a:cs typeface="Arial"/>
              </a:rPr>
              <a:t>France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(LAF)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24148" y="1328643"/>
            <a:ext cx="3334199" cy="2297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75494" y="4207097"/>
            <a:ext cx="1718268" cy="19132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2984" y="2302764"/>
            <a:ext cx="3774948" cy="2453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Mechanical </a:t>
            </a:r>
            <a:r>
              <a:rPr spc="-10" dirty="0"/>
              <a:t>Layout </a:t>
            </a:r>
            <a:r>
              <a:rPr dirty="0"/>
              <a:t>of  </a:t>
            </a:r>
            <a:r>
              <a:rPr spc="-5" dirty="0"/>
              <a:t>Components </a:t>
            </a:r>
            <a:r>
              <a:rPr dirty="0"/>
              <a:t>Trade </a:t>
            </a:r>
            <a:r>
              <a:rPr spc="-5" dirty="0"/>
              <a:t>&amp;</a:t>
            </a:r>
            <a:r>
              <a:rPr spc="-70" dirty="0"/>
              <a:t> </a:t>
            </a:r>
            <a:r>
              <a:rPr dirty="0"/>
              <a:t>Selection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7340" y="1217167"/>
            <a:ext cx="8604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Layout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56906" y="2215895"/>
            <a:ext cx="139700" cy="581025"/>
          </a:xfrm>
          <a:custGeom>
            <a:avLst/>
            <a:gdLst/>
            <a:ahLst/>
            <a:cxnLst/>
            <a:rect l="l" t="t" r="r" b="b"/>
            <a:pathLst>
              <a:path w="139700" h="581025">
                <a:moveTo>
                  <a:pt x="88023" y="506608"/>
                </a:moveTo>
                <a:lnTo>
                  <a:pt x="62522" y="511048"/>
                </a:lnTo>
                <a:lnTo>
                  <a:pt x="114236" y="580898"/>
                </a:lnTo>
                <a:lnTo>
                  <a:pt x="132629" y="519429"/>
                </a:lnTo>
                <a:lnTo>
                  <a:pt x="90271" y="519429"/>
                </a:lnTo>
                <a:lnTo>
                  <a:pt x="88023" y="506608"/>
                </a:lnTo>
                <a:close/>
              </a:path>
              <a:path w="139700" h="581025">
                <a:moveTo>
                  <a:pt x="113536" y="502167"/>
                </a:moveTo>
                <a:lnTo>
                  <a:pt x="88023" y="506608"/>
                </a:lnTo>
                <a:lnTo>
                  <a:pt x="90271" y="519429"/>
                </a:lnTo>
                <a:lnTo>
                  <a:pt x="115760" y="514857"/>
                </a:lnTo>
                <a:lnTo>
                  <a:pt x="113536" y="502167"/>
                </a:lnTo>
                <a:close/>
              </a:path>
              <a:path w="139700" h="581025">
                <a:moveTo>
                  <a:pt x="139128" y="497713"/>
                </a:moveTo>
                <a:lnTo>
                  <a:pt x="113536" y="502167"/>
                </a:lnTo>
                <a:lnTo>
                  <a:pt x="115760" y="514857"/>
                </a:lnTo>
                <a:lnTo>
                  <a:pt x="90271" y="519429"/>
                </a:lnTo>
                <a:lnTo>
                  <a:pt x="132629" y="519429"/>
                </a:lnTo>
                <a:lnTo>
                  <a:pt x="139128" y="497713"/>
                </a:lnTo>
                <a:close/>
              </a:path>
              <a:path w="139700" h="581025">
                <a:moveTo>
                  <a:pt x="25527" y="0"/>
                </a:moveTo>
                <a:lnTo>
                  <a:pt x="0" y="4571"/>
                </a:lnTo>
                <a:lnTo>
                  <a:pt x="88023" y="506608"/>
                </a:lnTo>
                <a:lnTo>
                  <a:pt x="113536" y="502167"/>
                </a:lnTo>
                <a:lnTo>
                  <a:pt x="25527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0588" y="1809699"/>
            <a:ext cx="13481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Parachute</a:t>
            </a:r>
            <a:r>
              <a:rPr sz="1200" b="1" spc="-9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Stowed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dirty="0">
                <a:latin typeface="Arial"/>
                <a:cs typeface="Arial"/>
              </a:rPr>
              <a:t>by </a:t>
            </a:r>
            <a:r>
              <a:rPr sz="1200" b="1" spc="-5" dirty="0">
                <a:latin typeface="Arial"/>
                <a:cs typeface="Arial"/>
              </a:rPr>
              <a:t>folding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55570" y="2385314"/>
            <a:ext cx="876935" cy="518159"/>
          </a:xfrm>
          <a:custGeom>
            <a:avLst/>
            <a:gdLst/>
            <a:ahLst/>
            <a:cxnLst/>
            <a:rect l="l" t="t" r="r" b="b"/>
            <a:pathLst>
              <a:path w="876935" h="518160">
                <a:moveTo>
                  <a:pt x="47625" y="445262"/>
                </a:moveTo>
                <a:lnTo>
                  <a:pt x="0" y="517906"/>
                </a:lnTo>
                <a:lnTo>
                  <a:pt x="86741" y="512318"/>
                </a:lnTo>
                <a:lnTo>
                  <a:pt x="77480" y="496443"/>
                </a:lnTo>
                <a:lnTo>
                  <a:pt x="62484" y="496443"/>
                </a:lnTo>
                <a:lnTo>
                  <a:pt x="49403" y="474090"/>
                </a:lnTo>
                <a:lnTo>
                  <a:pt x="60628" y="467554"/>
                </a:lnTo>
                <a:lnTo>
                  <a:pt x="47625" y="445262"/>
                </a:lnTo>
                <a:close/>
              </a:path>
              <a:path w="876935" h="518160">
                <a:moveTo>
                  <a:pt x="60628" y="467554"/>
                </a:moveTo>
                <a:lnTo>
                  <a:pt x="49403" y="474090"/>
                </a:lnTo>
                <a:lnTo>
                  <a:pt x="62484" y="496443"/>
                </a:lnTo>
                <a:lnTo>
                  <a:pt x="73677" y="489924"/>
                </a:lnTo>
                <a:lnTo>
                  <a:pt x="60628" y="467554"/>
                </a:lnTo>
                <a:close/>
              </a:path>
              <a:path w="876935" h="518160">
                <a:moveTo>
                  <a:pt x="73677" y="489924"/>
                </a:moveTo>
                <a:lnTo>
                  <a:pt x="62484" y="496443"/>
                </a:lnTo>
                <a:lnTo>
                  <a:pt x="77480" y="496443"/>
                </a:lnTo>
                <a:lnTo>
                  <a:pt x="73677" y="489924"/>
                </a:lnTo>
                <a:close/>
              </a:path>
              <a:path w="876935" h="518160">
                <a:moveTo>
                  <a:pt x="863600" y="0"/>
                </a:moveTo>
                <a:lnTo>
                  <a:pt x="60628" y="467554"/>
                </a:lnTo>
                <a:lnTo>
                  <a:pt x="73677" y="489924"/>
                </a:lnTo>
                <a:lnTo>
                  <a:pt x="876554" y="22351"/>
                </a:lnTo>
                <a:lnTo>
                  <a:pt x="86360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95802" y="2112645"/>
            <a:ext cx="6699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Solenoid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1993" y="3376421"/>
            <a:ext cx="167640" cy="1282700"/>
          </a:xfrm>
          <a:custGeom>
            <a:avLst/>
            <a:gdLst/>
            <a:ahLst/>
            <a:cxnLst/>
            <a:rect l="l" t="t" r="r" b="b"/>
            <a:pathLst>
              <a:path w="167640" h="1282700">
                <a:moveTo>
                  <a:pt x="55779" y="51194"/>
                </a:moveTo>
                <a:lnTo>
                  <a:pt x="44671" y="74337"/>
                </a:lnTo>
                <a:lnTo>
                  <a:pt x="141770" y="1282700"/>
                </a:lnTo>
                <a:lnTo>
                  <a:pt x="167589" y="1280667"/>
                </a:lnTo>
                <a:lnTo>
                  <a:pt x="70490" y="72309"/>
                </a:lnTo>
                <a:lnTo>
                  <a:pt x="55779" y="51194"/>
                </a:lnTo>
                <a:close/>
              </a:path>
              <a:path w="167640" h="1282700">
                <a:moveTo>
                  <a:pt x="51688" y="0"/>
                </a:moveTo>
                <a:lnTo>
                  <a:pt x="0" y="107568"/>
                </a:lnTo>
                <a:lnTo>
                  <a:pt x="2717" y="115188"/>
                </a:lnTo>
                <a:lnTo>
                  <a:pt x="9169" y="118363"/>
                </a:lnTo>
                <a:lnTo>
                  <a:pt x="15620" y="121412"/>
                </a:lnTo>
                <a:lnTo>
                  <a:pt x="23355" y="118744"/>
                </a:lnTo>
                <a:lnTo>
                  <a:pt x="44671" y="74337"/>
                </a:lnTo>
                <a:lnTo>
                  <a:pt x="40830" y="26542"/>
                </a:lnTo>
                <a:lnTo>
                  <a:pt x="66649" y="24511"/>
                </a:lnTo>
                <a:lnTo>
                  <a:pt x="68778" y="24511"/>
                </a:lnTo>
                <a:lnTo>
                  <a:pt x="51688" y="0"/>
                </a:lnTo>
                <a:close/>
              </a:path>
              <a:path w="167640" h="1282700">
                <a:moveTo>
                  <a:pt x="68778" y="24511"/>
                </a:moveTo>
                <a:lnTo>
                  <a:pt x="66649" y="24511"/>
                </a:lnTo>
                <a:lnTo>
                  <a:pt x="70490" y="72309"/>
                </a:lnTo>
                <a:lnTo>
                  <a:pt x="98615" y="112649"/>
                </a:lnTo>
                <a:lnTo>
                  <a:pt x="106692" y="114173"/>
                </a:lnTo>
                <a:lnTo>
                  <a:pt x="112560" y="109981"/>
                </a:lnTo>
                <a:lnTo>
                  <a:pt x="118440" y="105917"/>
                </a:lnTo>
                <a:lnTo>
                  <a:pt x="119875" y="97916"/>
                </a:lnTo>
                <a:lnTo>
                  <a:pt x="115798" y="91948"/>
                </a:lnTo>
                <a:lnTo>
                  <a:pt x="68778" y="24511"/>
                </a:lnTo>
                <a:close/>
              </a:path>
              <a:path w="167640" h="1282700">
                <a:moveTo>
                  <a:pt x="66649" y="24511"/>
                </a:moveTo>
                <a:lnTo>
                  <a:pt x="40830" y="26542"/>
                </a:lnTo>
                <a:lnTo>
                  <a:pt x="44671" y="74337"/>
                </a:lnTo>
                <a:lnTo>
                  <a:pt x="55779" y="51194"/>
                </a:lnTo>
                <a:lnTo>
                  <a:pt x="43116" y="33019"/>
                </a:lnTo>
                <a:lnTo>
                  <a:pt x="65417" y="31114"/>
                </a:lnTo>
                <a:lnTo>
                  <a:pt x="67180" y="31114"/>
                </a:lnTo>
                <a:lnTo>
                  <a:pt x="66649" y="24511"/>
                </a:lnTo>
                <a:close/>
              </a:path>
              <a:path w="167640" h="1282700">
                <a:moveTo>
                  <a:pt x="67180" y="31114"/>
                </a:moveTo>
                <a:lnTo>
                  <a:pt x="65417" y="31114"/>
                </a:lnTo>
                <a:lnTo>
                  <a:pt x="55779" y="51194"/>
                </a:lnTo>
                <a:lnTo>
                  <a:pt x="70490" y="72309"/>
                </a:lnTo>
                <a:lnTo>
                  <a:pt x="67180" y="31114"/>
                </a:lnTo>
                <a:close/>
              </a:path>
              <a:path w="167640" h="1282700">
                <a:moveTo>
                  <a:pt x="65417" y="31114"/>
                </a:moveTo>
                <a:lnTo>
                  <a:pt x="43116" y="33019"/>
                </a:lnTo>
                <a:lnTo>
                  <a:pt x="55779" y="51194"/>
                </a:lnTo>
                <a:lnTo>
                  <a:pt x="65417" y="3111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40232" y="4818126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C</a:t>
            </a:r>
            <a:r>
              <a:rPr sz="1200" b="1" spc="-5" dirty="0">
                <a:latin typeface="Arial"/>
                <a:cs typeface="Arial"/>
              </a:rPr>
              <a:t>ompress</a:t>
            </a:r>
            <a:r>
              <a:rPr sz="1200" b="1" dirty="0">
                <a:latin typeface="Arial"/>
                <a:cs typeface="Arial"/>
              </a:rPr>
              <a:t>ion  Springs </a:t>
            </a:r>
            <a:r>
              <a:rPr sz="1200" b="1" spc="-5" dirty="0">
                <a:latin typeface="Arial"/>
                <a:cs typeface="Arial"/>
              </a:rPr>
              <a:t>x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81047" y="2243835"/>
            <a:ext cx="331470" cy="428625"/>
          </a:xfrm>
          <a:custGeom>
            <a:avLst/>
            <a:gdLst/>
            <a:ahLst/>
            <a:cxnLst/>
            <a:rect l="l" t="t" r="r" b="b"/>
            <a:pathLst>
              <a:path w="331469" h="428625">
                <a:moveTo>
                  <a:pt x="231012" y="358775"/>
                </a:moveTo>
                <a:lnTo>
                  <a:pt x="223392" y="361950"/>
                </a:lnTo>
                <a:lnTo>
                  <a:pt x="220725" y="368553"/>
                </a:lnTo>
                <a:lnTo>
                  <a:pt x="217931" y="375158"/>
                </a:lnTo>
                <a:lnTo>
                  <a:pt x="221106" y="382777"/>
                </a:lnTo>
                <a:lnTo>
                  <a:pt x="331469" y="428116"/>
                </a:lnTo>
                <a:lnTo>
                  <a:pt x="329905" y="415543"/>
                </a:lnTo>
                <a:lnTo>
                  <a:pt x="305561" y="415543"/>
                </a:lnTo>
                <a:lnTo>
                  <a:pt x="276520" y="377546"/>
                </a:lnTo>
                <a:lnTo>
                  <a:pt x="237616" y="361568"/>
                </a:lnTo>
                <a:lnTo>
                  <a:pt x="231012" y="358775"/>
                </a:lnTo>
                <a:close/>
              </a:path>
              <a:path w="331469" h="428625">
                <a:moveTo>
                  <a:pt x="276520" y="377546"/>
                </a:moveTo>
                <a:lnTo>
                  <a:pt x="305561" y="415543"/>
                </a:lnTo>
                <a:lnTo>
                  <a:pt x="313808" y="409321"/>
                </a:lnTo>
                <a:lnTo>
                  <a:pt x="303021" y="409321"/>
                </a:lnTo>
                <a:lnTo>
                  <a:pt x="300265" y="387297"/>
                </a:lnTo>
                <a:lnTo>
                  <a:pt x="276520" y="377546"/>
                </a:lnTo>
                <a:close/>
              </a:path>
              <a:path w="331469" h="428625">
                <a:moveTo>
                  <a:pt x="310260" y="304673"/>
                </a:moveTo>
                <a:lnTo>
                  <a:pt x="296036" y="306450"/>
                </a:lnTo>
                <a:lnTo>
                  <a:pt x="290956" y="312927"/>
                </a:lnTo>
                <a:lnTo>
                  <a:pt x="297064" y="361723"/>
                </a:lnTo>
                <a:lnTo>
                  <a:pt x="326263" y="399923"/>
                </a:lnTo>
                <a:lnTo>
                  <a:pt x="305561" y="415543"/>
                </a:lnTo>
                <a:lnTo>
                  <a:pt x="329905" y="415543"/>
                </a:lnTo>
                <a:lnTo>
                  <a:pt x="316738" y="309752"/>
                </a:lnTo>
                <a:lnTo>
                  <a:pt x="310260" y="304673"/>
                </a:lnTo>
                <a:close/>
              </a:path>
              <a:path w="331469" h="428625">
                <a:moveTo>
                  <a:pt x="300265" y="387297"/>
                </a:moveTo>
                <a:lnTo>
                  <a:pt x="303021" y="409321"/>
                </a:lnTo>
                <a:lnTo>
                  <a:pt x="320801" y="395731"/>
                </a:lnTo>
                <a:lnTo>
                  <a:pt x="300265" y="387297"/>
                </a:lnTo>
                <a:close/>
              </a:path>
              <a:path w="331469" h="428625">
                <a:moveTo>
                  <a:pt x="297064" y="361723"/>
                </a:moveTo>
                <a:lnTo>
                  <a:pt x="300265" y="387297"/>
                </a:lnTo>
                <a:lnTo>
                  <a:pt x="320801" y="395731"/>
                </a:lnTo>
                <a:lnTo>
                  <a:pt x="303021" y="409321"/>
                </a:lnTo>
                <a:lnTo>
                  <a:pt x="313808" y="409321"/>
                </a:lnTo>
                <a:lnTo>
                  <a:pt x="326263" y="399923"/>
                </a:lnTo>
                <a:lnTo>
                  <a:pt x="297064" y="361723"/>
                </a:lnTo>
                <a:close/>
              </a:path>
              <a:path w="331469" h="428625">
                <a:moveTo>
                  <a:pt x="20573" y="0"/>
                </a:moveTo>
                <a:lnTo>
                  <a:pt x="0" y="15748"/>
                </a:lnTo>
                <a:lnTo>
                  <a:pt x="276520" y="377546"/>
                </a:lnTo>
                <a:lnTo>
                  <a:pt x="300265" y="387297"/>
                </a:lnTo>
                <a:lnTo>
                  <a:pt x="297064" y="361723"/>
                </a:lnTo>
                <a:lnTo>
                  <a:pt x="20573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045970" y="2006346"/>
            <a:ext cx="1009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Double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doors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36979" y="2216276"/>
            <a:ext cx="281305" cy="477520"/>
          </a:xfrm>
          <a:custGeom>
            <a:avLst/>
            <a:gdLst/>
            <a:ahLst/>
            <a:cxnLst/>
            <a:rect l="l" t="t" r="r" b="b"/>
            <a:pathLst>
              <a:path w="281305" h="477519">
                <a:moveTo>
                  <a:pt x="19938" y="352044"/>
                </a:moveTo>
                <a:lnTo>
                  <a:pt x="12826" y="352171"/>
                </a:lnTo>
                <a:lnTo>
                  <a:pt x="5714" y="352171"/>
                </a:lnTo>
                <a:lnTo>
                  <a:pt x="0" y="358013"/>
                </a:lnTo>
                <a:lnTo>
                  <a:pt x="0" y="365251"/>
                </a:lnTo>
                <a:lnTo>
                  <a:pt x="1143" y="477393"/>
                </a:lnTo>
                <a:lnTo>
                  <a:pt x="28583" y="461518"/>
                </a:lnTo>
                <a:lnTo>
                  <a:pt x="25145" y="461518"/>
                </a:lnTo>
                <a:lnTo>
                  <a:pt x="2539" y="448690"/>
                </a:lnTo>
                <a:lnTo>
                  <a:pt x="26323" y="406990"/>
                </a:lnTo>
                <a:lnTo>
                  <a:pt x="25910" y="365251"/>
                </a:lnTo>
                <a:lnTo>
                  <a:pt x="25907" y="357759"/>
                </a:lnTo>
                <a:lnTo>
                  <a:pt x="19938" y="352044"/>
                </a:lnTo>
                <a:close/>
              </a:path>
              <a:path w="281305" h="477519">
                <a:moveTo>
                  <a:pt x="26323" y="406990"/>
                </a:moveTo>
                <a:lnTo>
                  <a:pt x="2539" y="448690"/>
                </a:lnTo>
                <a:lnTo>
                  <a:pt x="25145" y="461518"/>
                </a:lnTo>
                <a:lnTo>
                  <a:pt x="28911" y="454913"/>
                </a:lnTo>
                <a:lnTo>
                  <a:pt x="26796" y="454913"/>
                </a:lnTo>
                <a:lnTo>
                  <a:pt x="7365" y="443864"/>
                </a:lnTo>
                <a:lnTo>
                  <a:pt x="26577" y="432739"/>
                </a:lnTo>
                <a:lnTo>
                  <a:pt x="26323" y="406990"/>
                </a:lnTo>
                <a:close/>
              </a:path>
              <a:path w="281305" h="477519">
                <a:moveTo>
                  <a:pt x="91439" y="395224"/>
                </a:moveTo>
                <a:lnTo>
                  <a:pt x="48941" y="419788"/>
                </a:lnTo>
                <a:lnTo>
                  <a:pt x="25145" y="461518"/>
                </a:lnTo>
                <a:lnTo>
                  <a:pt x="28583" y="461518"/>
                </a:lnTo>
                <a:lnTo>
                  <a:pt x="98170" y="421259"/>
                </a:lnTo>
                <a:lnTo>
                  <a:pt x="104393" y="417575"/>
                </a:lnTo>
                <a:lnTo>
                  <a:pt x="106552" y="409701"/>
                </a:lnTo>
                <a:lnTo>
                  <a:pt x="102996" y="403478"/>
                </a:lnTo>
                <a:lnTo>
                  <a:pt x="99313" y="397383"/>
                </a:lnTo>
                <a:lnTo>
                  <a:pt x="91439" y="395224"/>
                </a:lnTo>
                <a:close/>
              </a:path>
              <a:path w="281305" h="477519">
                <a:moveTo>
                  <a:pt x="26577" y="432739"/>
                </a:moveTo>
                <a:lnTo>
                  <a:pt x="7365" y="443864"/>
                </a:lnTo>
                <a:lnTo>
                  <a:pt x="26796" y="454913"/>
                </a:lnTo>
                <a:lnTo>
                  <a:pt x="26577" y="432739"/>
                </a:lnTo>
                <a:close/>
              </a:path>
              <a:path w="281305" h="477519">
                <a:moveTo>
                  <a:pt x="48941" y="419788"/>
                </a:moveTo>
                <a:lnTo>
                  <a:pt x="26577" y="432739"/>
                </a:lnTo>
                <a:lnTo>
                  <a:pt x="26796" y="454913"/>
                </a:lnTo>
                <a:lnTo>
                  <a:pt x="28911" y="454913"/>
                </a:lnTo>
                <a:lnTo>
                  <a:pt x="48941" y="419788"/>
                </a:lnTo>
                <a:close/>
              </a:path>
              <a:path w="281305" h="477519">
                <a:moveTo>
                  <a:pt x="258444" y="0"/>
                </a:moveTo>
                <a:lnTo>
                  <a:pt x="26323" y="406990"/>
                </a:lnTo>
                <a:lnTo>
                  <a:pt x="26577" y="432739"/>
                </a:lnTo>
                <a:lnTo>
                  <a:pt x="48941" y="419788"/>
                </a:lnTo>
                <a:lnTo>
                  <a:pt x="280923" y="12953"/>
                </a:lnTo>
                <a:lnTo>
                  <a:pt x="258444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64996" y="3297173"/>
            <a:ext cx="2160905" cy="1503680"/>
          </a:xfrm>
          <a:custGeom>
            <a:avLst/>
            <a:gdLst/>
            <a:ahLst/>
            <a:cxnLst/>
            <a:rect l="l" t="t" r="r" b="b"/>
            <a:pathLst>
              <a:path w="2160904" h="1503679">
                <a:moveTo>
                  <a:pt x="2118601" y="29281"/>
                </a:moveTo>
                <a:lnTo>
                  <a:pt x="2092870" y="31286"/>
                </a:lnTo>
                <a:lnTo>
                  <a:pt x="0" y="1481836"/>
                </a:lnTo>
                <a:lnTo>
                  <a:pt x="14731" y="1503171"/>
                </a:lnTo>
                <a:lnTo>
                  <a:pt x="2107679" y="52654"/>
                </a:lnTo>
                <a:lnTo>
                  <a:pt x="2118601" y="29281"/>
                </a:lnTo>
                <a:close/>
              </a:path>
              <a:path w="2160904" h="1503679">
                <a:moveTo>
                  <a:pt x="2159064" y="3937"/>
                </a:moveTo>
                <a:lnTo>
                  <a:pt x="2132329" y="3937"/>
                </a:lnTo>
                <a:lnTo>
                  <a:pt x="2147189" y="25273"/>
                </a:lnTo>
                <a:lnTo>
                  <a:pt x="2107679" y="52654"/>
                </a:lnTo>
                <a:lnTo>
                  <a:pt x="2089912" y="90677"/>
                </a:lnTo>
                <a:lnTo>
                  <a:pt x="2086864" y="97154"/>
                </a:lnTo>
                <a:lnTo>
                  <a:pt x="2089784" y="104901"/>
                </a:lnTo>
                <a:lnTo>
                  <a:pt x="2096262" y="107950"/>
                </a:lnTo>
                <a:lnTo>
                  <a:pt x="2102739" y="110871"/>
                </a:lnTo>
                <a:lnTo>
                  <a:pt x="2110358" y="108076"/>
                </a:lnTo>
                <a:lnTo>
                  <a:pt x="2113406" y="101600"/>
                </a:lnTo>
                <a:lnTo>
                  <a:pt x="2159064" y="3937"/>
                </a:lnTo>
                <a:close/>
              </a:path>
              <a:path w="2160904" h="1503679">
                <a:moveTo>
                  <a:pt x="2135956" y="9143"/>
                </a:moveTo>
                <a:lnTo>
                  <a:pt x="2128012" y="9143"/>
                </a:lnTo>
                <a:lnTo>
                  <a:pt x="2140712" y="27559"/>
                </a:lnTo>
                <a:lnTo>
                  <a:pt x="2118601" y="29281"/>
                </a:lnTo>
                <a:lnTo>
                  <a:pt x="2107679" y="52654"/>
                </a:lnTo>
                <a:lnTo>
                  <a:pt x="2147189" y="25273"/>
                </a:lnTo>
                <a:lnTo>
                  <a:pt x="2135956" y="9143"/>
                </a:lnTo>
                <a:close/>
              </a:path>
              <a:path w="2160904" h="1503679">
                <a:moveTo>
                  <a:pt x="2160904" y="0"/>
                </a:moveTo>
                <a:lnTo>
                  <a:pt x="2041905" y="9271"/>
                </a:lnTo>
                <a:lnTo>
                  <a:pt x="2036571" y="15493"/>
                </a:lnTo>
                <a:lnTo>
                  <a:pt x="2037079" y="22605"/>
                </a:lnTo>
                <a:lnTo>
                  <a:pt x="2037714" y="29717"/>
                </a:lnTo>
                <a:lnTo>
                  <a:pt x="2043938" y="35051"/>
                </a:lnTo>
                <a:lnTo>
                  <a:pt x="2092870" y="31286"/>
                </a:lnTo>
                <a:lnTo>
                  <a:pt x="2132329" y="3937"/>
                </a:lnTo>
                <a:lnTo>
                  <a:pt x="2159064" y="3937"/>
                </a:lnTo>
                <a:lnTo>
                  <a:pt x="2160904" y="0"/>
                </a:lnTo>
                <a:close/>
              </a:path>
              <a:path w="2160904" h="1503679">
                <a:moveTo>
                  <a:pt x="2132329" y="3937"/>
                </a:moveTo>
                <a:lnTo>
                  <a:pt x="2092870" y="31286"/>
                </a:lnTo>
                <a:lnTo>
                  <a:pt x="2118601" y="29281"/>
                </a:lnTo>
                <a:lnTo>
                  <a:pt x="2128012" y="9143"/>
                </a:lnTo>
                <a:lnTo>
                  <a:pt x="2135956" y="9143"/>
                </a:lnTo>
                <a:lnTo>
                  <a:pt x="2132329" y="3937"/>
                </a:lnTo>
                <a:close/>
              </a:path>
              <a:path w="2160904" h="1503679">
                <a:moveTo>
                  <a:pt x="2128012" y="9143"/>
                </a:moveTo>
                <a:lnTo>
                  <a:pt x="2118601" y="29281"/>
                </a:lnTo>
                <a:lnTo>
                  <a:pt x="2140712" y="27559"/>
                </a:lnTo>
                <a:lnTo>
                  <a:pt x="2128012" y="914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05600" y="3519678"/>
            <a:ext cx="78105" cy="524510"/>
          </a:xfrm>
          <a:custGeom>
            <a:avLst/>
            <a:gdLst/>
            <a:ahLst/>
            <a:cxnLst/>
            <a:rect l="l" t="t" r="r" b="b"/>
            <a:pathLst>
              <a:path w="78104" h="524510">
                <a:moveTo>
                  <a:pt x="51816" y="64770"/>
                </a:moveTo>
                <a:lnTo>
                  <a:pt x="25907" y="64770"/>
                </a:lnTo>
                <a:lnTo>
                  <a:pt x="25907" y="524002"/>
                </a:lnTo>
                <a:lnTo>
                  <a:pt x="51816" y="524002"/>
                </a:lnTo>
                <a:lnTo>
                  <a:pt x="51816" y="64770"/>
                </a:lnTo>
                <a:close/>
              </a:path>
              <a:path w="78104" h="524510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524510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969889" y="4170045"/>
            <a:ext cx="1263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Heat Shield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Base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245857" y="3195066"/>
            <a:ext cx="880110" cy="967740"/>
          </a:xfrm>
          <a:custGeom>
            <a:avLst/>
            <a:gdLst/>
            <a:ahLst/>
            <a:cxnLst/>
            <a:rect l="l" t="t" r="r" b="b"/>
            <a:pathLst>
              <a:path w="880109" h="967739">
                <a:moveTo>
                  <a:pt x="34455" y="38023"/>
                </a:moveTo>
                <a:lnTo>
                  <a:pt x="39773" y="63129"/>
                </a:lnTo>
                <a:lnTo>
                  <a:pt x="860298" y="967613"/>
                </a:lnTo>
                <a:lnTo>
                  <a:pt x="879601" y="950087"/>
                </a:lnTo>
                <a:lnTo>
                  <a:pt x="58977" y="45750"/>
                </a:lnTo>
                <a:lnTo>
                  <a:pt x="34455" y="38023"/>
                </a:lnTo>
                <a:close/>
              </a:path>
              <a:path w="880109" h="967739">
                <a:moveTo>
                  <a:pt x="0" y="0"/>
                </a:moveTo>
                <a:lnTo>
                  <a:pt x="23241" y="109728"/>
                </a:lnTo>
                <a:lnTo>
                  <a:pt x="24638" y="116712"/>
                </a:lnTo>
                <a:lnTo>
                  <a:pt x="31623" y="121158"/>
                </a:lnTo>
                <a:lnTo>
                  <a:pt x="38608" y="119634"/>
                </a:lnTo>
                <a:lnTo>
                  <a:pt x="45593" y="118237"/>
                </a:lnTo>
                <a:lnTo>
                  <a:pt x="50038" y="111379"/>
                </a:lnTo>
                <a:lnTo>
                  <a:pt x="48514" y="104394"/>
                </a:lnTo>
                <a:lnTo>
                  <a:pt x="39773" y="63129"/>
                </a:lnTo>
                <a:lnTo>
                  <a:pt x="7620" y="27686"/>
                </a:lnTo>
                <a:lnTo>
                  <a:pt x="26797" y="10287"/>
                </a:lnTo>
                <a:lnTo>
                  <a:pt x="32569" y="10287"/>
                </a:lnTo>
                <a:lnTo>
                  <a:pt x="0" y="0"/>
                </a:lnTo>
                <a:close/>
              </a:path>
              <a:path w="880109" h="967739">
                <a:moveTo>
                  <a:pt x="26797" y="10287"/>
                </a:moveTo>
                <a:lnTo>
                  <a:pt x="7620" y="27686"/>
                </a:lnTo>
                <a:lnTo>
                  <a:pt x="39773" y="63129"/>
                </a:lnTo>
                <a:lnTo>
                  <a:pt x="34455" y="38023"/>
                </a:lnTo>
                <a:lnTo>
                  <a:pt x="13335" y="31369"/>
                </a:lnTo>
                <a:lnTo>
                  <a:pt x="29845" y="16256"/>
                </a:lnTo>
                <a:lnTo>
                  <a:pt x="32213" y="16256"/>
                </a:lnTo>
                <a:lnTo>
                  <a:pt x="26797" y="10287"/>
                </a:lnTo>
                <a:close/>
              </a:path>
              <a:path w="880109" h="967739">
                <a:moveTo>
                  <a:pt x="32569" y="10287"/>
                </a:moveTo>
                <a:lnTo>
                  <a:pt x="26797" y="10287"/>
                </a:lnTo>
                <a:lnTo>
                  <a:pt x="58977" y="45750"/>
                </a:lnTo>
                <a:lnTo>
                  <a:pt x="105918" y="60579"/>
                </a:lnTo>
                <a:lnTo>
                  <a:pt x="113284" y="56769"/>
                </a:lnTo>
                <a:lnTo>
                  <a:pt x="115443" y="50037"/>
                </a:lnTo>
                <a:lnTo>
                  <a:pt x="117601" y="43180"/>
                </a:lnTo>
                <a:lnTo>
                  <a:pt x="113792" y="35941"/>
                </a:lnTo>
                <a:lnTo>
                  <a:pt x="32569" y="10287"/>
                </a:lnTo>
                <a:close/>
              </a:path>
              <a:path w="880109" h="967739">
                <a:moveTo>
                  <a:pt x="32213" y="16256"/>
                </a:moveTo>
                <a:lnTo>
                  <a:pt x="29845" y="16256"/>
                </a:lnTo>
                <a:lnTo>
                  <a:pt x="34455" y="38023"/>
                </a:lnTo>
                <a:lnTo>
                  <a:pt x="58977" y="45750"/>
                </a:lnTo>
                <a:lnTo>
                  <a:pt x="32213" y="16256"/>
                </a:lnTo>
                <a:close/>
              </a:path>
              <a:path w="880109" h="967739">
                <a:moveTo>
                  <a:pt x="29845" y="16256"/>
                </a:moveTo>
                <a:lnTo>
                  <a:pt x="13335" y="31369"/>
                </a:lnTo>
                <a:lnTo>
                  <a:pt x="34455" y="38023"/>
                </a:lnTo>
                <a:lnTo>
                  <a:pt x="29845" y="1625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760334" y="4293870"/>
            <a:ext cx="1000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C</a:t>
            </a:r>
            <a:r>
              <a:rPr sz="1200" b="1" spc="-5" dirty="0">
                <a:latin typeface="Arial"/>
                <a:cs typeface="Arial"/>
              </a:rPr>
              <a:t>ompress</a:t>
            </a:r>
            <a:r>
              <a:rPr sz="1200" b="1" dirty="0">
                <a:latin typeface="Arial"/>
                <a:cs typeface="Arial"/>
              </a:rPr>
              <a:t>ion  Springs </a:t>
            </a:r>
            <a:r>
              <a:rPr sz="1200" b="1" spc="-5" dirty="0">
                <a:latin typeface="Arial"/>
                <a:cs typeface="Arial"/>
              </a:rPr>
              <a:t>x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04481" y="3195066"/>
            <a:ext cx="1133475" cy="1094740"/>
          </a:xfrm>
          <a:custGeom>
            <a:avLst/>
            <a:gdLst/>
            <a:ahLst/>
            <a:cxnLst/>
            <a:rect l="l" t="t" r="r" b="b"/>
            <a:pathLst>
              <a:path w="1133475" h="1094739">
                <a:moveTo>
                  <a:pt x="36885" y="35607"/>
                </a:moveTo>
                <a:lnTo>
                  <a:pt x="43943" y="60514"/>
                </a:lnTo>
                <a:lnTo>
                  <a:pt x="1115441" y="1094486"/>
                </a:lnTo>
                <a:lnTo>
                  <a:pt x="1133475" y="1075817"/>
                </a:lnTo>
                <a:lnTo>
                  <a:pt x="61824" y="41697"/>
                </a:lnTo>
                <a:lnTo>
                  <a:pt x="36885" y="35607"/>
                </a:lnTo>
                <a:close/>
              </a:path>
              <a:path w="1133475" h="1094739">
                <a:moveTo>
                  <a:pt x="0" y="0"/>
                </a:moveTo>
                <a:lnTo>
                  <a:pt x="30479" y="107950"/>
                </a:lnTo>
                <a:lnTo>
                  <a:pt x="32385" y="114808"/>
                </a:lnTo>
                <a:lnTo>
                  <a:pt x="39497" y="118872"/>
                </a:lnTo>
                <a:lnTo>
                  <a:pt x="46482" y="116839"/>
                </a:lnTo>
                <a:lnTo>
                  <a:pt x="53340" y="114935"/>
                </a:lnTo>
                <a:lnTo>
                  <a:pt x="57276" y="107823"/>
                </a:lnTo>
                <a:lnTo>
                  <a:pt x="55372" y="100837"/>
                </a:lnTo>
                <a:lnTo>
                  <a:pt x="43943" y="60514"/>
                </a:lnTo>
                <a:lnTo>
                  <a:pt x="9398" y="27178"/>
                </a:lnTo>
                <a:lnTo>
                  <a:pt x="27432" y="8509"/>
                </a:lnTo>
                <a:lnTo>
                  <a:pt x="34931" y="8509"/>
                </a:lnTo>
                <a:lnTo>
                  <a:pt x="0" y="0"/>
                </a:lnTo>
                <a:close/>
              </a:path>
              <a:path w="1133475" h="1094739">
                <a:moveTo>
                  <a:pt x="27432" y="8509"/>
                </a:moveTo>
                <a:lnTo>
                  <a:pt x="9398" y="27178"/>
                </a:lnTo>
                <a:lnTo>
                  <a:pt x="43943" y="60514"/>
                </a:lnTo>
                <a:lnTo>
                  <a:pt x="36885" y="35607"/>
                </a:lnTo>
                <a:lnTo>
                  <a:pt x="15367" y="30353"/>
                </a:lnTo>
                <a:lnTo>
                  <a:pt x="30861" y="14350"/>
                </a:lnTo>
                <a:lnTo>
                  <a:pt x="33486" y="14350"/>
                </a:lnTo>
                <a:lnTo>
                  <a:pt x="27432" y="8509"/>
                </a:lnTo>
                <a:close/>
              </a:path>
              <a:path w="1133475" h="1094739">
                <a:moveTo>
                  <a:pt x="34931" y="8509"/>
                </a:moveTo>
                <a:lnTo>
                  <a:pt x="27432" y="8509"/>
                </a:lnTo>
                <a:lnTo>
                  <a:pt x="61824" y="41697"/>
                </a:lnTo>
                <a:lnTo>
                  <a:pt x="102743" y="51688"/>
                </a:lnTo>
                <a:lnTo>
                  <a:pt x="109727" y="53467"/>
                </a:lnTo>
                <a:lnTo>
                  <a:pt x="116713" y="49149"/>
                </a:lnTo>
                <a:lnTo>
                  <a:pt x="118491" y="42291"/>
                </a:lnTo>
                <a:lnTo>
                  <a:pt x="120142" y="35306"/>
                </a:lnTo>
                <a:lnTo>
                  <a:pt x="115950" y="28321"/>
                </a:lnTo>
                <a:lnTo>
                  <a:pt x="108966" y="26543"/>
                </a:lnTo>
                <a:lnTo>
                  <a:pt x="34931" y="8509"/>
                </a:lnTo>
                <a:close/>
              </a:path>
              <a:path w="1133475" h="1094739">
                <a:moveTo>
                  <a:pt x="33486" y="14350"/>
                </a:moveTo>
                <a:lnTo>
                  <a:pt x="30861" y="14350"/>
                </a:lnTo>
                <a:lnTo>
                  <a:pt x="36885" y="35607"/>
                </a:lnTo>
                <a:lnTo>
                  <a:pt x="61824" y="41697"/>
                </a:lnTo>
                <a:lnTo>
                  <a:pt x="33486" y="14350"/>
                </a:lnTo>
                <a:close/>
              </a:path>
              <a:path w="1133475" h="1094739">
                <a:moveTo>
                  <a:pt x="30861" y="14350"/>
                </a:moveTo>
                <a:lnTo>
                  <a:pt x="15367" y="30353"/>
                </a:lnTo>
                <a:lnTo>
                  <a:pt x="36885" y="35607"/>
                </a:lnTo>
                <a:lnTo>
                  <a:pt x="30861" y="1435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08753" y="1296161"/>
            <a:ext cx="0" cy="2526030"/>
          </a:xfrm>
          <a:custGeom>
            <a:avLst/>
            <a:gdLst/>
            <a:ahLst/>
            <a:cxnLst/>
            <a:rect l="l" t="t" r="r" b="b"/>
            <a:pathLst>
              <a:path h="2526029">
                <a:moveTo>
                  <a:pt x="0" y="0"/>
                </a:moveTo>
                <a:lnTo>
                  <a:pt x="0" y="2525903"/>
                </a:lnTo>
              </a:path>
            </a:pathLst>
          </a:custGeom>
          <a:ln w="28956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41802" y="5681370"/>
            <a:ext cx="686435" cy="203200"/>
          </a:xfrm>
          <a:custGeom>
            <a:avLst/>
            <a:gdLst/>
            <a:ahLst/>
            <a:cxnLst/>
            <a:rect l="l" t="t" r="r" b="b"/>
            <a:pathLst>
              <a:path w="686435" h="203200">
                <a:moveTo>
                  <a:pt x="0" y="0"/>
                </a:moveTo>
                <a:lnTo>
                  <a:pt x="36547" y="37202"/>
                </a:lnTo>
                <a:lnTo>
                  <a:pt x="75319" y="70838"/>
                </a:lnTo>
                <a:lnTo>
                  <a:pt x="116001" y="100834"/>
                </a:lnTo>
                <a:lnTo>
                  <a:pt x="158283" y="127116"/>
                </a:lnTo>
                <a:lnTo>
                  <a:pt x="201850" y="149612"/>
                </a:lnTo>
                <a:lnTo>
                  <a:pt x="246390" y="168248"/>
                </a:lnTo>
                <a:lnTo>
                  <a:pt x="291590" y="182950"/>
                </a:lnTo>
                <a:lnTo>
                  <a:pt x="337138" y="193644"/>
                </a:lnTo>
                <a:lnTo>
                  <a:pt x="382722" y="200259"/>
                </a:lnTo>
                <a:lnTo>
                  <a:pt x="428027" y="202719"/>
                </a:lnTo>
                <a:lnTo>
                  <a:pt x="472742" y="200952"/>
                </a:lnTo>
                <a:lnTo>
                  <a:pt x="516554" y="194883"/>
                </a:lnTo>
                <a:lnTo>
                  <a:pt x="559150" y="184441"/>
                </a:lnTo>
                <a:lnTo>
                  <a:pt x="600218" y="169550"/>
                </a:lnTo>
                <a:lnTo>
                  <a:pt x="639445" y="150139"/>
                </a:lnTo>
                <a:lnTo>
                  <a:pt x="681236" y="150139"/>
                </a:lnTo>
                <a:lnTo>
                  <a:pt x="682306" y="127815"/>
                </a:lnTo>
                <a:lnTo>
                  <a:pt x="333393" y="127815"/>
                </a:lnTo>
                <a:lnTo>
                  <a:pt x="284702" y="123597"/>
                </a:lnTo>
                <a:lnTo>
                  <a:pt x="235730" y="114613"/>
                </a:lnTo>
                <a:lnTo>
                  <a:pt x="186859" y="100914"/>
                </a:lnTo>
                <a:lnTo>
                  <a:pt x="138469" y="82552"/>
                </a:lnTo>
                <a:lnTo>
                  <a:pt x="90942" y="59577"/>
                </a:lnTo>
                <a:lnTo>
                  <a:pt x="44659" y="32043"/>
                </a:lnTo>
                <a:lnTo>
                  <a:pt x="0" y="0"/>
                </a:lnTo>
                <a:close/>
              </a:path>
              <a:path w="686435" h="203200">
                <a:moveTo>
                  <a:pt x="681236" y="150139"/>
                </a:moveTo>
                <a:lnTo>
                  <a:pt x="639445" y="150139"/>
                </a:lnTo>
                <a:lnTo>
                  <a:pt x="679450" y="187401"/>
                </a:lnTo>
                <a:lnTo>
                  <a:pt x="681236" y="150139"/>
                </a:lnTo>
                <a:close/>
              </a:path>
              <a:path w="686435" h="203200">
                <a:moveTo>
                  <a:pt x="519302" y="38328"/>
                </a:moveTo>
                <a:lnTo>
                  <a:pt x="559308" y="75603"/>
                </a:lnTo>
                <a:lnTo>
                  <a:pt x="517734" y="95990"/>
                </a:lnTo>
                <a:lnTo>
                  <a:pt x="473974" y="111354"/>
                </a:lnTo>
                <a:lnTo>
                  <a:pt x="428410" y="121745"/>
                </a:lnTo>
                <a:lnTo>
                  <a:pt x="381423" y="127215"/>
                </a:lnTo>
                <a:lnTo>
                  <a:pt x="333393" y="127815"/>
                </a:lnTo>
                <a:lnTo>
                  <a:pt x="682306" y="127815"/>
                </a:lnTo>
                <a:lnTo>
                  <a:pt x="686308" y="44335"/>
                </a:lnTo>
                <a:lnTo>
                  <a:pt x="519302" y="38328"/>
                </a:lnTo>
                <a:close/>
              </a:path>
            </a:pathLst>
          </a:custGeom>
          <a:solidFill>
            <a:srgbClr val="D1D1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507681" y="4962778"/>
            <a:ext cx="273050" cy="757555"/>
          </a:xfrm>
          <a:custGeom>
            <a:avLst/>
            <a:gdLst/>
            <a:ahLst/>
            <a:cxnLst/>
            <a:rect l="l" t="t" r="r" b="b"/>
            <a:pathLst>
              <a:path w="273050" h="757554">
                <a:moveTo>
                  <a:pt x="101025" y="0"/>
                </a:moveTo>
                <a:lnTo>
                  <a:pt x="74086" y="32488"/>
                </a:lnTo>
                <a:lnTo>
                  <a:pt x="51380" y="67370"/>
                </a:lnTo>
                <a:lnTo>
                  <a:pt x="32869" y="104358"/>
                </a:lnTo>
                <a:lnTo>
                  <a:pt x="18514" y="143165"/>
                </a:lnTo>
                <a:lnTo>
                  <a:pt x="8276" y="183507"/>
                </a:lnTo>
                <a:lnTo>
                  <a:pt x="2118" y="225095"/>
                </a:lnTo>
                <a:lnTo>
                  <a:pt x="0" y="267645"/>
                </a:lnTo>
                <a:lnTo>
                  <a:pt x="1884" y="310870"/>
                </a:lnTo>
                <a:lnTo>
                  <a:pt x="7732" y="354483"/>
                </a:lnTo>
                <a:lnTo>
                  <a:pt x="17505" y="398198"/>
                </a:lnTo>
                <a:lnTo>
                  <a:pt x="31165" y="441730"/>
                </a:lnTo>
                <a:lnTo>
                  <a:pt x="48673" y="484790"/>
                </a:lnTo>
                <a:lnTo>
                  <a:pt x="69991" y="527095"/>
                </a:lnTo>
                <a:lnTo>
                  <a:pt x="95080" y="568356"/>
                </a:lnTo>
                <a:lnTo>
                  <a:pt x="123902" y="608288"/>
                </a:lnTo>
                <a:lnTo>
                  <a:pt x="156419" y="646604"/>
                </a:lnTo>
                <a:lnTo>
                  <a:pt x="192592" y="683018"/>
                </a:lnTo>
                <a:lnTo>
                  <a:pt x="272602" y="757555"/>
                </a:lnTo>
                <a:lnTo>
                  <a:pt x="236431" y="721142"/>
                </a:lnTo>
                <a:lnTo>
                  <a:pt x="203917" y="682828"/>
                </a:lnTo>
                <a:lnTo>
                  <a:pt x="175100" y="642898"/>
                </a:lnTo>
                <a:lnTo>
                  <a:pt x="150017" y="601638"/>
                </a:lnTo>
                <a:lnTo>
                  <a:pt x="128706" y="559335"/>
                </a:lnTo>
                <a:lnTo>
                  <a:pt x="111205" y="516275"/>
                </a:lnTo>
                <a:lnTo>
                  <a:pt x="97553" y="472745"/>
                </a:lnTo>
                <a:lnTo>
                  <a:pt x="87786" y="429030"/>
                </a:lnTo>
                <a:lnTo>
                  <a:pt x="81944" y="385418"/>
                </a:lnTo>
                <a:lnTo>
                  <a:pt x="80064" y="342193"/>
                </a:lnTo>
                <a:lnTo>
                  <a:pt x="82184" y="299644"/>
                </a:lnTo>
                <a:lnTo>
                  <a:pt x="88342" y="258055"/>
                </a:lnTo>
                <a:lnTo>
                  <a:pt x="98576" y="217714"/>
                </a:lnTo>
                <a:lnTo>
                  <a:pt x="112925" y="178907"/>
                </a:lnTo>
                <a:lnTo>
                  <a:pt x="131425" y="141919"/>
                </a:lnTo>
                <a:lnTo>
                  <a:pt x="154116" y="107037"/>
                </a:lnTo>
                <a:lnTo>
                  <a:pt x="181035" y="74549"/>
                </a:lnTo>
                <a:lnTo>
                  <a:pt x="101025" y="0"/>
                </a:lnTo>
                <a:close/>
              </a:path>
            </a:pathLst>
          </a:custGeom>
          <a:solidFill>
            <a:srgbClr val="A8A8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07681" y="4962778"/>
            <a:ext cx="920750" cy="921385"/>
          </a:xfrm>
          <a:custGeom>
            <a:avLst/>
            <a:gdLst/>
            <a:ahLst/>
            <a:cxnLst/>
            <a:rect l="l" t="t" r="r" b="b"/>
            <a:pathLst>
              <a:path w="920750" h="921385">
                <a:moveTo>
                  <a:pt x="234121" y="718591"/>
                </a:moveTo>
                <a:lnTo>
                  <a:pt x="278780" y="750634"/>
                </a:lnTo>
                <a:lnTo>
                  <a:pt x="325064" y="778170"/>
                </a:lnTo>
                <a:lnTo>
                  <a:pt x="372591" y="801145"/>
                </a:lnTo>
                <a:lnTo>
                  <a:pt x="420980" y="819508"/>
                </a:lnTo>
                <a:lnTo>
                  <a:pt x="469852" y="833209"/>
                </a:lnTo>
                <a:lnTo>
                  <a:pt x="518823" y="842194"/>
                </a:lnTo>
                <a:lnTo>
                  <a:pt x="567515" y="846412"/>
                </a:lnTo>
                <a:lnTo>
                  <a:pt x="615544" y="845812"/>
                </a:lnTo>
                <a:lnTo>
                  <a:pt x="662532" y="840342"/>
                </a:lnTo>
                <a:lnTo>
                  <a:pt x="708096" y="829950"/>
                </a:lnTo>
                <a:lnTo>
                  <a:pt x="751855" y="814585"/>
                </a:lnTo>
                <a:lnTo>
                  <a:pt x="793429" y="794194"/>
                </a:lnTo>
                <a:lnTo>
                  <a:pt x="753424" y="756920"/>
                </a:lnTo>
                <a:lnTo>
                  <a:pt x="920429" y="762927"/>
                </a:lnTo>
                <a:lnTo>
                  <a:pt x="913571" y="905992"/>
                </a:lnTo>
                <a:lnTo>
                  <a:pt x="873566" y="868730"/>
                </a:lnTo>
                <a:lnTo>
                  <a:pt x="834784" y="887938"/>
                </a:lnTo>
                <a:lnTo>
                  <a:pt x="794137" y="902741"/>
                </a:lnTo>
                <a:lnTo>
                  <a:pt x="751930" y="913198"/>
                </a:lnTo>
                <a:lnTo>
                  <a:pt x="708471" y="919364"/>
                </a:lnTo>
                <a:lnTo>
                  <a:pt x="664068" y="921296"/>
                </a:lnTo>
                <a:lnTo>
                  <a:pt x="619027" y="919052"/>
                </a:lnTo>
                <a:lnTo>
                  <a:pt x="573656" y="912688"/>
                </a:lnTo>
                <a:lnTo>
                  <a:pt x="528261" y="902261"/>
                </a:lnTo>
                <a:lnTo>
                  <a:pt x="483150" y="887827"/>
                </a:lnTo>
                <a:lnTo>
                  <a:pt x="438630" y="869445"/>
                </a:lnTo>
                <a:lnTo>
                  <a:pt x="395008" y="847169"/>
                </a:lnTo>
                <a:lnTo>
                  <a:pt x="352591" y="821058"/>
                </a:lnTo>
                <a:lnTo>
                  <a:pt x="311687" y="791167"/>
                </a:lnTo>
                <a:lnTo>
                  <a:pt x="272602" y="757555"/>
                </a:lnTo>
                <a:lnTo>
                  <a:pt x="192592" y="683018"/>
                </a:lnTo>
                <a:lnTo>
                  <a:pt x="156419" y="646604"/>
                </a:lnTo>
                <a:lnTo>
                  <a:pt x="123902" y="608288"/>
                </a:lnTo>
                <a:lnTo>
                  <a:pt x="95080" y="568356"/>
                </a:lnTo>
                <a:lnTo>
                  <a:pt x="69991" y="527095"/>
                </a:lnTo>
                <a:lnTo>
                  <a:pt x="48673" y="484790"/>
                </a:lnTo>
                <a:lnTo>
                  <a:pt x="31165" y="441730"/>
                </a:lnTo>
                <a:lnTo>
                  <a:pt x="17505" y="398198"/>
                </a:lnTo>
                <a:lnTo>
                  <a:pt x="7732" y="354483"/>
                </a:lnTo>
                <a:lnTo>
                  <a:pt x="1884" y="310870"/>
                </a:lnTo>
                <a:lnTo>
                  <a:pt x="0" y="267645"/>
                </a:lnTo>
                <a:lnTo>
                  <a:pt x="2118" y="225095"/>
                </a:lnTo>
                <a:lnTo>
                  <a:pt x="8276" y="183507"/>
                </a:lnTo>
                <a:lnTo>
                  <a:pt x="18514" y="143165"/>
                </a:lnTo>
                <a:lnTo>
                  <a:pt x="32869" y="104358"/>
                </a:lnTo>
                <a:lnTo>
                  <a:pt x="51380" y="67370"/>
                </a:lnTo>
                <a:lnTo>
                  <a:pt x="74086" y="32488"/>
                </a:lnTo>
                <a:lnTo>
                  <a:pt x="101025" y="0"/>
                </a:lnTo>
                <a:lnTo>
                  <a:pt x="181035" y="74549"/>
                </a:lnTo>
                <a:lnTo>
                  <a:pt x="154116" y="107037"/>
                </a:lnTo>
                <a:lnTo>
                  <a:pt x="131425" y="141919"/>
                </a:lnTo>
                <a:lnTo>
                  <a:pt x="112925" y="178907"/>
                </a:lnTo>
                <a:lnTo>
                  <a:pt x="98576" y="217714"/>
                </a:lnTo>
                <a:lnTo>
                  <a:pt x="88342" y="258055"/>
                </a:lnTo>
                <a:lnTo>
                  <a:pt x="82184" y="299644"/>
                </a:lnTo>
                <a:lnTo>
                  <a:pt x="80064" y="342193"/>
                </a:lnTo>
                <a:lnTo>
                  <a:pt x="81944" y="385418"/>
                </a:lnTo>
                <a:lnTo>
                  <a:pt x="87786" y="429030"/>
                </a:lnTo>
                <a:lnTo>
                  <a:pt x="97553" y="472745"/>
                </a:lnTo>
                <a:lnTo>
                  <a:pt x="111205" y="516275"/>
                </a:lnTo>
                <a:lnTo>
                  <a:pt x="128706" y="559335"/>
                </a:lnTo>
                <a:lnTo>
                  <a:pt x="150017" y="601638"/>
                </a:lnTo>
                <a:lnTo>
                  <a:pt x="175100" y="642898"/>
                </a:lnTo>
                <a:lnTo>
                  <a:pt x="203917" y="682828"/>
                </a:lnTo>
                <a:lnTo>
                  <a:pt x="236431" y="721142"/>
                </a:lnTo>
                <a:lnTo>
                  <a:pt x="272602" y="757555"/>
                </a:lnTo>
              </a:path>
            </a:pathLst>
          </a:custGeom>
          <a:ln w="25400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719954" y="2720721"/>
            <a:ext cx="10528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Heat 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Shield 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</a:t>
            </a:r>
            <a:r>
              <a:rPr sz="18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</a:t>
            </a:r>
            <a:r>
              <a:rPr sz="180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18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y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ed 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View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055870" y="4603241"/>
            <a:ext cx="1240790" cy="1095375"/>
          </a:xfrm>
          <a:custGeom>
            <a:avLst/>
            <a:gdLst/>
            <a:ahLst/>
            <a:cxnLst/>
            <a:rect l="l" t="t" r="r" b="b"/>
            <a:pathLst>
              <a:path w="1240789" h="1095375">
                <a:moveTo>
                  <a:pt x="38535" y="33978"/>
                </a:moveTo>
                <a:lnTo>
                  <a:pt x="46656" y="58377"/>
                </a:lnTo>
                <a:lnTo>
                  <a:pt x="1223137" y="1094892"/>
                </a:lnTo>
                <a:lnTo>
                  <a:pt x="1240281" y="1075448"/>
                </a:lnTo>
                <a:lnTo>
                  <a:pt x="63767" y="38915"/>
                </a:lnTo>
                <a:lnTo>
                  <a:pt x="38535" y="33978"/>
                </a:lnTo>
                <a:close/>
              </a:path>
              <a:path w="1240789" h="1095375">
                <a:moveTo>
                  <a:pt x="0" y="0"/>
                </a:moveTo>
                <a:lnTo>
                  <a:pt x="37591" y="113283"/>
                </a:lnTo>
                <a:lnTo>
                  <a:pt x="44830" y="116839"/>
                </a:lnTo>
                <a:lnTo>
                  <a:pt x="51688" y="114680"/>
                </a:lnTo>
                <a:lnTo>
                  <a:pt x="58419" y="112394"/>
                </a:lnTo>
                <a:lnTo>
                  <a:pt x="62102" y="105028"/>
                </a:lnTo>
                <a:lnTo>
                  <a:pt x="59943" y="98297"/>
                </a:lnTo>
                <a:lnTo>
                  <a:pt x="46656" y="58377"/>
                </a:lnTo>
                <a:lnTo>
                  <a:pt x="10667" y="26669"/>
                </a:lnTo>
                <a:lnTo>
                  <a:pt x="27812" y="7238"/>
                </a:lnTo>
                <a:lnTo>
                  <a:pt x="36874" y="7238"/>
                </a:lnTo>
                <a:lnTo>
                  <a:pt x="0" y="0"/>
                </a:lnTo>
                <a:close/>
              </a:path>
              <a:path w="1240789" h="1095375">
                <a:moveTo>
                  <a:pt x="27812" y="7238"/>
                </a:moveTo>
                <a:lnTo>
                  <a:pt x="10667" y="26669"/>
                </a:lnTo>
                <a:lnTo>
                  <a:pt x="46656" y="58377"/>
                </a:lnTo>
                <a:lnTo>
                  <a:pt x="38535" y="33978"/>
                </a:lnTo>
                <a:lnTo>
                  <a:pt x="16763" y="29717"/>
                </a:lnTo>
                <a:lnTo>
                  <a:pt x="31495" y="12826"/>
                </a:lnTo>
                <a:lnTo>
                  <a:pt x="34155" y="12826"/>
                </a:lnTo>
                <a:lnTo>
                  <a:pt x="27812" y="7238"/>
                </a:lnTo>
                <a:close/>
              </a:path>
              <a:path w="1240789" h="1095375">
                <a:moveTo>
                  <a:pt x="36874" y="7238"/>
                </a:moveTo>
                <a:lnTo>
                  <a:pt x="27812" y="7238"/>
                </a:lnTo>
                <a:lnTo>
                  <a:pt x="63767" y="38915"/>
                </a:lnTo>
                <a:lnTo>
                  <a:pt x="112013" y="48386"/>
                </a:lnTo>
                <a:lnTo>
                  <a:pt x="118871" y="43814"/>
                </a:lnTo>
                <a:lnTo>
                  <a:pt x="121665" y="29844"/>
                </a:lnTo>
                <a:lnTo>
                  <a:pt x="117093" y="22986"/>
                </a:lnTo>
                <a:lnTo>
                  <a:pt x="36874" y="7238"/>
                </a:lnTo>
                <a:close/>
              </a:path>
              <a:path w="1240789" h="1095375">
                <a:moveTo>
                  <a:pt x="34155" y="12826"/>
                </a:moveTo>
                <a:lnTo>
                  <a:pt x="31495" y="12826"/>
                </a:lnTo>
                <a:lnTo>
                  <a:pt x="38535" y="33978"/>
                </a:lnTo>
                <a:lnTo>
                  <a:pt x="63767" y="38915"/>
                </a:lnTo>
                <a:lnTo>
                  <a:pt x="34155" y="12826"/>
                </a:lnTo>
                <a:close/>
              </a:path>
              <a:path w="1240789" h="1095375">
                <a:moveTo>
                  <a:pt x="31495" y="12826"/>
                </a:moveTo>
                <a:lnTo>
                  <a:pt x="16763" y="29717"/>
                </a:lnTo>
                <a:lnTo>
                  <a:pt x="38535" y="33978"/>
                </a:lnTo>
                <a:lnTo>
                  <a:pt x="31495" y="1282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70753" y="4471923"/>
            <a:ext cx="1584960" cy="561340"/>
          </a:xfrm>
          <a:custGeom>
            <a:avLst/>
            <a:gdLst/>
            <a:ahLst/>
            <a:cxnLst/>
            <a:rect l="l" t="t" r="r" b="b"/>
            <a:pathLst>
              <a:path w="1584959" h="561339">
                <a:moveTo>
                  <a:pt x="73822" y="35485"/>
                </a:moveTo>
                <a:lnTo>
                  <a:pt x="48709" y="40775"/>
                </a:lnTo>
                <a:lnTo>
                  <a:pt x="65641" y="59982"/>
                </a:lnTo>
                <a:lnTo>
                  <a:pt x="1576831" y="560958"/>
                </a:lnTo>
                <a:lnTo>
                  <a:pt x="1584960" y="536320"/>
                </a:lnTo>
                <a:lnTo>
                  <a:pt x="73822" y="35485"/>
                </a:lnTo>
                <a:close/>
              </a:path>
              <a:path w="1584959" h="561339">
                <a:moveTo>
                  <a:pt x="116712" y="0"/>
                </a:moveTo>
                <a:lnTo>
                  <a:pt x="109728" y="1396"/>
                </a:lnTo>
                <a:lnTo>
                  <a:pt x="0" y="24637"/>
                </a:lnTo>
                <a:lnTo>
                  <a:pt x="74168" y="108712"/>
                </a:lnTo>
                <a:lnTo>
                  <a:pt x="78867" y="114173"/>
                </a:lnTo>
                <a:lnTo>
                  <a:pt x="87122" y="114681"/>
                </a:lnTo>
                <a:lnTo>
                  <a:pt x="92456" y="109855"/>
                </a:lnTo>
                <a:lnTo>
                  <a:pt x="97790" y="105156"/>
                </a:lnTo>
                <a:lnTo>
                  <a:pt x="98298" y="97027"/>
                </a:lnTo>
                <a:lnTo>
                  <a:pt x="65641" y="59982"/>
                </a:lnTo>
                <a:lnTo>
                  <a:pt x="20320" y="44957"/>
                </a:lnTo>
                <a:lnTo>
                  <a:pt x="28448" y="20446"/>
                </a:lnTo>
                <a:lnTo>
                  <a:pt x="125174" y="20446"/>
                </a:lnTo>
                <a:lnTo>
                  <a:pt x="126492" y="18414"/>
                </a:lnTo>
                <a:lnTo>
                  <a:pt x="125095" y="11430"/>
                </a:lnTo>
                <a:lnTo>
                  <a:pt x="123571" y="4444"/>
                </a:lnTo>
                <a:lnTo>
                  <a:pt x="116712" y="0"/>
                </a:lnTo>
                <a:close/>
              </a:path>
              <a:path w="1584959" h="561339">
                <a:moveTo>
                  <a:pt x="28448" y="20446"/>
                </a:moveTo>
                <a:lnTo>
                  <a:pt x="20320" y="44957"/>
                </a:lnTo>
                <a:lnTo>
                  <a:pt x="65641" y="59982"/>
                </a:lnTo>
                <a:lnTo>
                  <a:pt x="52732" y="45338"/>
                </a:lnTo>
                <a:lnTo>
                  <a:pt x="27050" y="45338"/>
                </a:lnTo>
                <a:lnTo>
                  <a:pt x="34036" y="24130"/>
                </a:lnTo>
                <a:lnTo>
                  <a:pt x="39560" y="24130"/>
                </a:lnTo>
                <a:lnTo>
                  <a:pt x="28448" y="20446"/>
                </a:lnTo>
                <a:close/>
              </a:path>
              <a:path w="1584959" h="561339">
                <a:moveTo>
                  <a:pt x="34036" y="24130"/>
                </a:moveTo>
                <a:lnTo>
                  <a:pt x="27050" y="45338"/>
                </a:lnTo>
                <a:lnTo>
                  <a:pt x="48709" y="40775"/>
                </a:lnTo>
                <a:lnTo>
                  <a:pt x="34036" y="24130"/>
                </a:lnTo>
                <a:close/>
              </a:path>
              <a:path w="1584959" h="561339">
                <a:moveTo>
                  <a:pt x="48709" y="40775"/>
                </a:moveTo>
                <a:lnTo>
                  <a:pt x="27050" y="45338"/>
                </a:lnTo>
                <a:lnTo>
                  <a:pt x="52732" y="45338"/>
                </a:lnTo>
                <a:lnTo>
                  <a:pt x="48709" y="40775"/>
                </a:lnTo>
                <a:close/>
              </a:path>
              <a:path w="1584959" h="561339">
                <a:moveTo>
                  <a:pt x="39560" y="24130"/>
                </a:moveTo>
                <a:lnTo>
                  <a:pt x="34036" y="24130"/>
                </a:lnTo>
                <a:lnTo>
                  <a:pt x="48709" y="40775"/>
                </a:lnTo>
                <a:lnTo>
                  <a:pt x="73822" y="35485"/>
                </a:lnTo>
                <a:lnTo>
                  <a:pt x="39560" y="24130"/>
                </a:lnTo>
                <a:close/>
              </a:path>
              <a:path w="1584959" h="561339">
                <a:moveTo>
                  <a:pt x="125174" y="20446"/>
                </a:moveTo>
                <a:lnTo>
                  <a:pt x="28448" y="20446"/>
                </a:lnTo>
                <a:lnTo>
                  <a:pt x="73822" y="35485"/>
                </a:lnTo>
                <a:lnTo>
                  <a:pt x="122047" y="25273"/>
                </a:lnTo>
                <a:lnTo>
                  <a:pt x="125174" y="2044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440804" y="5554776"/>
            <a:ext cx="1076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Retaining</a:t>
            </a:r>
            <a:r>
              <a:rPr sz="1200" b="1" spc="-9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hole  </a:t>
            </a:r>
            <a:r>
              <a:rPr sz="1200" b="1" spc="-5" dirty="0">
                <a:latin typeface="Arial"/>
                <a:cs typeface="Arial"/>
              </a:rPr>
              <a:t>for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solenoid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50</a:t>
            </a:fld>
            <a:endParaRPr spc="-5" dirty="0"/>
          </a:p>
        </p:txBody>
      </p:sp>
      <p:sp>
        <p:nvSpPr>
          <p:cNvPr id="40" name="object 40"/>
          <p:cNvSpPr txBox="1"/>
          <p:nvPr/>
        </p:nvSpPr>
        <p:spPr>
          <a:xfrm>
            <a:off x="307340" y="6520173"/>
            <a:ext cx="161163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</a:t>
            </a:r>
            <a:r>
              <a:rPr sz="1000" dirty="0">
                <a:latin typeface="Arial"/>
                <a:cs typeface="Arial"/>
              </a:rPr>
              <a:t>Name </a:t>
            </a:r>
            <a:r>
              <a:rPr sz="1000" spc="-5" dirty="0">
                <a:latin typeface="Arial"/>
                <a:cs typeface="Arial"/>
              </a:rPr>
              <a:t>goes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here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928366" y="6520173"/>
            <a:ext cx="3284854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CanSat 2017 PDR: Team ### (Team </a:t>
            </a:r>
            <a:r>
              <a:rPr sz="1000" dirty="0">
                <a:latin typeface="Arial"/>
                <a:cs typeface="Arial"/>
              </a:rPr>
              <a:t>Number </a:t>
            </a:r>
            <a:r>
              <a:rPr sz="1000" spc="-5" dirty="0">
                <a:latin typeface="Arial"/>
                <a:cs typeface="Arial"/>
              </a:rPr>
              <a:t>and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Name)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21754" y="4991227"/>
            <a:ext cx="1322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Doors </a:t>
            </a:r>
            <a:r>
              <a:rPr sz="1200" b="1" dirty="0">
                <a:latin typeface="Arial"/>
                <a:cs typeface="Arial"/>
              </a:rPr>
              <a:t>opened for  </a:t>
            </a:r>
            <a:r>
              <a:rPr sz="1200" b="1" spc="-5" dirty="0">
                <a:latin typeface="Arial"/>
                <a:cs typeface="Arial"/>
              </a:rPr>
              <a:t>parachute</a:t>
            </a:r>
            <a:r>
              <a:rPr sz="1200" b="1" spc="-7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release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24884" y="4206240"/>
            <a:ext cx="2610612" cy="1799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28366" y="6508191"/>
            <a:ext cx="32848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CanSat 2017 PDR: Team ### (Team </a:t>
            </a:r>
            <a:r>
              <a:rPr sz="1000" dirty="0">
                <a:latin typeface="Arial"/>
                <a:cs typeface="Arial"/>
              </a:rPr>
              <a:t>Number </a:t>
            </a:r>
            <a:r>
              <a:rPr sz="1000" spc="-5" dirty="0">
                <a:latin typeface="Arial"/>
                <a:cs typeface="Arial"/>
              </a:rPr>
              <a:t>and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Name)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42197" y="6492341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52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Mechanical </a:t>
            </a:r>
            <a:r>
              <a:rPr spc="-10" dirty="0"/>
              <a:t>Layout </a:t>
            </a:r>
            <a:r>
              <a:rPr dirty="0"/>
              <a:t>of  </a:t>
            </a:r>
            <a:r>
              <a:rPr spc="-5" dirty="0"/>
              <a:t>Components </a:t>
            </a:r>
            <a:r>
              <a:rPr dirty="0"/>
              <a:t>Trade </a:t>
            </a:r>
            <a:r>
              <a:rPr spc="-5" dirty="0"/>
              <a:t>&amp;</a:t>
            </a:r>
            <a:r>
              <a:rPr spc="-70" dirty="0"/>
              <a:t> </a:t>
            </a:r>
            <a:r>
              <a:rPr dirty="0"/>
              <a:t>Selection</a:t>
            </a:r>
          </a:p>
        </p:txBody>
      </p:sp>
      <p:sp>
        <p:nvSpPr>
          <p:cNvPr id="12" name="object 12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7340" y="1255267"/>
            <a:ext cx="8604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Layout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35140" y="3525011"/>
            <a:ext cx="1775460" cy="2632075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1440" marR="92710">
              <a:lnSpc>
                <a:spcPct val="100000"/>
              </a:lnSpc>
              <a:spcBef>
                <a:spcPts val="330"/>
              </a:spcBef>
            </a:pPr>
            <a:r>
              <a:rPr sz="1100" b="1" spc="-5" dirty="0">
                <a:latin typeface="Arial"/>
                <a:cs typeface="Arial"/>
              </a:rPr>
              <a:t>Key </a:t>
            </a:r>
            <a:r>
              <a:rPr sz="1100" b="1" dirty="0">
                <a:latin typeface="Arial"/>
                <a:cs typeface="Arial"/>
              </a:rPr>
              <a:t>Features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Dedicated  </a:t>
            </a:r>
            <a:r>
              <a:rPr sz="1100" dirty="0">
                <a:latin typeface="Arial"/>
                <a:cs typeface="Arial"/>
              </a:rPr>
              <a:t>space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dirty="0">
                <a:latin typeface="Arial"/>
                <a:cs typeface="Arial"/>
              </a:rPr>
              <a:t>each category  of parts Spring-loaded  actuations, </a:t>
            </a:r>
            <a:r>
              <a:rPr sz="1100" spc="-5" dirty="0">
                <a:latin typeface="Arial"/>
                <a:cs typeface="Arial"/>
              </a:rPr>
              <a:t>Solenoid  </a:t>
            </a:r>
            <a:r>
              <a:rPr sz="1100" dirty="0">
                <a:latin typeface="Arial"/>
                <a:cs typeface="Arial"/>
              </a:rPr>
              <a:t>trigger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91440" marR="207010">
              <a:lnSpc>
                <a:spcPct val="100000"/>
              </a:lnSpc>
            </a:pPr>
            <a:r>
              <a:rPr sz="1100" b="1" spc="-10" dirty="0">
                <a:latin typeface="Arial"/>
                <a:cs typeface="Arial"/>
              </a:rPr>
              <a:t>Advantages</a:t>
            </a:r>
            <a:r>
              <a:rPr sz="1100" spc="-10" dirty="0">
                <a:latin typeface="Arial"/>
                <a:cs typeface="Arial"/>
              </a:rPr>
              <a:t>: </a:t>
            </a:r>
            <a:r>
              <a:rPr sz="1100" spc="-5" dirty="0">
                <a:latin typeface="Arial"/>
                <a:cs typeface="Arial"/>
              </a:rPr>
              <a:t>Not </a:t>
            </a:r>
            <a:r>
              <a:rPr sz="1100" dirty="0">
                <a:latin typeface="Arial"/>
                <a:cs typeface="Arial"/>
              </a:rPr>
              <a:t>many  </a:t>
            </a:r>
            <a:r>
              <a:rPr sz="1100" spc="-5" dirty="0">
                <a:latin typeface="Arial"/>
                <a:cs typeface="Arial"/>
              </a:rPr>
              <a:t>moving </a:t>
            </a:r>
            <a:r>
              <a:rPr sz="1100" dirty="0">
                <a:latin typeface="Arial"/>
                <a:cs typeface="Arial"/>
              </a:rPr>
              <a:t>parts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91440" marR="120014">
              <a:lnSpc>
                <a:spcPct val="100000"/>
              </a:lnSpc>
            </a:pPr>
            <a:r>
              <a:rPr sz="1100" b="1" spc="-5" dirty="0">
                <a:latin typeface="Arial"/>
                <a:cs typeface="Arial"/>
              </a:rPr>
              <a:t>Disadvantages</a:t>
            </a:r>
            <a:r>
              <a:rPr sz="1100" spc="-5" dirty="0">
                <a:latin typeface="Arial"/>
                <a:cs typeface="Arial"/>
              </a:rPr>
              <a:t>: </a:t>
            </a:r>
            <a:r>
              <a:rPr sz="1100" dirty="0">
                <a:latin typeface="Arial"/>
                <a:cs typeface="Arial"/>
              </a:rPr>
              <a:t>Egg  access </a:t>
            </a:r>
            <a:r>
              <a:rPr sz="1100" spc="-5" dirty="0">
                <a:latin typeface="Arial"/>
                <a:cs typeface="Arial"/>
              </a:rPr>
              <a:t>is slightly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difficult,  </a:t>
            </a:r>
            <a:r>
              <a:rPr sz="1100" spc="-5" dirty="0">
                <a:latin typeface="Arial"/>
                <a:cs typeface="Arial"/>
              </a:rPr>
              <a:t>Heavier </a:t>
            </a:r>
            <a:r>
              <a:rPr sz="1100" dirty="0">
                <a:latin typeface="Arial"/>
                <a:cs typeface="Arial"/>
              </a:rPr>
              <a:t>due to  arrangement and  </a:t>
            </a:r>
            <a:r>
              <a:rPr sz="1100" spc="-5" dirty="0">
                <a:latin typeface="Arial"/>
                <a:cs typeface="Arial"/>
              </a:rPr>
              <a:t>solenoids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9663" y="3698747"/>
            <a:ext cx="4110228" cy="18836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2000" y="1638300"/>
            <a:ext cx="4233672" cy="1604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45738" y="1834895"/>
            <a:ext cx="2943225" cy="299720"/>
          </a:xfrm>
          <a:custGeom>
            <a:avLst/>
            <a:gdLst/>
            <a:ahLst/>
            <a:cxnLst/>
            <a:rect l="l" t="t" r="r" b="b"/>
            <a:pathLst>
              <a:path w="2943225" h="299719">
                <a:moveTo>
                  <a:pt x="2868759" y="255018"/>
                </a:moveTo>
                <a:lnTo>
                  <a:pt x="2824353" y="276351"/>
                </a:lnTo>
                <a:lnTo>
                  <a:pt x="2821559" y="284099"/>
                </a:lnTo>
                <a:lnTo>
                  <a:pt x="2824734" y="290575"/>
                </a:lnTo>
                <a:lnTo>
                  <a:pt x="2827782" y="297052"/>
                </a:lnTo>
                <a:lnTo>
                  <a:pt x="2835529" y="299719"/>
                </a:lnTo>
                <a:lnTo>
                  <a:pt x="2842006" y="296671"/>
                </a:lnTo>
                <a:lnTo>
                  <a:pt x="2920662" y="258825"/>
                </a:lnTo>
                <a:lnTo>
                  <a:pt x="2916428" y="258825"/>
                </a:lnTo>
                <a:lnTo>
                  <a:pt x="2868759" y="255018"/>
                </a:lnTo>
                <a:close/>
              </a:path>
              <a:path w="2943225" h="299719">
                <a:moveTo>
                  <a:pt x="2891883" y="243910"/>
                </a:moveTo>
                <a:lnTo>
                  <a:pt x="2868759" y="255018"/>
                </a:lnTo>
                <a:lnTo>
                  <a:pt x="2916428" y="258825"/>
                </a:lnTo>
                <a:lnTo>
                  <a:pt x="2916608" y="256539"/>
                </a:lnTo>
                <a:lnTo>
                  <a:pt x="2910078" y="256539"/>
                </a:lnTo>
                <a:lnTo>
                  <a:pt x="2891883" y="243910"/>
                </a:lnTo>
                <a:close/>
              </a:path>
              <a:path w="2943225" h="299719">
                <a:moveTo>
                  <a:pt x="2845054" y="179831"/>
                </a:moveTo>
                <a:lnTo>
                  <a:pt x="2837053" y="181228"/>
                </a:lnTo>
                <a:lnTo>
                  <a:pt x="2832989" y="187198"/>
                </a:lnTo>
                <a:lnTo>
                  <a:pt x="2828797" y="193039"/>
                </a:lnTo>
                <a:lnTo>
                  <a:pt x="2830321" y="201040"/>
                </a:lnTo>
                <a:lnTo>
                  <a:pt x="2836164" y="205231"/>
                </a:lnTo>
                <a:lnTo>
                  <a:pt x="2870737" y="229231"/>
                </a:lnTo>
                <a:lnTo>
                  <a:pt x="2918460" y="233044"/>
                </a:lnTo>
                <a:lnTo>
                  <a:pt x="2916428" y="258825"/>
                </a:lnTo>
                <a:lnTo>
                  <a:pt x="2920662" y="258825"/>
                </a:lnTo>
                <a:lnTo>
                  <a:pt x="2943097" y="248030"/>
                </a:lnTo>
                <a:lnTo>
                  <a:pt x="2851022" y="183895"/>
                </a:lnTo>
                <a:lnTo>
                  <a:pt x="2845054" y="179831"/>
                </a:lnTo>
                <a:close/>
              </a:path>
              <a:path w="2943225" h="299719">
                <a:moveTo>
                  <a:pt x="2911856" y="234314"/>
                </a:moveTo>
                <a:lnTo>
                  <a:pt x="2891883" y="243910"/>
                </a:lnTo>
                <a:lnTo>
                  <a:pt x="2910078" y="256539"/>
                </a:lnTo>
                <a:lnTo>
                  <a:pt x="2911856" y="234314"/>
                </a:lnTo>
                <a:close/>
              </a:path>
              <a:path w="2943225" h="299719">
                <a:moveTo>
                  <a:pt x="2918359" y="234314"/>
                </a:moveTo>
                <a:lnTo>
                  <a:pt x="2911856" y="234314"/>
                </a:lnTo>
                <a:lnTo>
                  <a:pt x="2910078" y="256539"/>
                </a:lnTo>
                <a:lnTo>
                  <a:pt x="2916608" y="256539"/>
                </a:lnTo>
                <a:lnTo>
                  <a:pt x="2918359" y="234314"/>
                </a:lnTo>
                <a:close/>
              </a:path>
              <a:path w="2943225" h="299719">
                <a:moveTo>
                  <a:pt x="2032" y="0"/>
                </a:moveTo>
                <a:lnTo>
                  <a:pt x="0" y="25907"/>
                </a:lnTo>
                <a:lnTo>
                  <a:pt x="2868759" y="255018"/>
                </a:lnTo>
                <a:lnTo>
                  <a:pt x="2891883" y="243910"/>
                </a:lnTo>
                <a:lnTo>
                  <a:pt x="2870737" y="229231"/>
                </a:lnTo>
                <a:lnTo>
                  <a:pt x="2032" y="0"/>
                </a:lnTo>
                <a:close/>
              </a:path>
              <a:path w="2943225" h="299719">
                <a:moveTo>
                  <a:pt x="2870737" y="229231"/>
                </a:moveTo>
                <a:lnTo>
                  <a:pt x="2891883" y="243910"/>
                </a:lnTo>
                <a:lnTo>
                  <a:pt x="2911856" y="234314"/>
                </a:lnTo>
                <a:lnTo>
                  <a:pt x="2918359" y="234314"/>
                </a:lnTo>
                <a:lnTo>
                  <a:pt x="2918460" y="233044"/>
                </a:lnTo>
                <a:lnTo>
                  <a:pt x="2870737" y="229231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91914" y="2429510"/>
            <a:ext cx="2170430" cy="493395"/>
          </a:xfrm>
          <a:custGeom>
            <a:avLst/>
            <a:gdLst/>
            <a:ahLst/>
            <a:cxnLst/>
            <a:rect l="l" t="t" r="r" b="b"/>
            <a:pathLst>
              <a:path w="2170429" h="493394">
                <a:moveTo>
                  <a:pt x="2095253" y="452723"/>
                </a:moveTo>
                <a:lnTo>
                  <a:pt x="2048510" y="468502"/>
                </a:lnTo>
                <a:lnTo>
                  <a:pt x="2044953" y="475868"/>
                </a:lnTo>
                <a:lnTo>
                  <a:pt x="2047239" y="482726"/>
                </a:lnTo>
                <a:lnTo>
                  <a:pt x="2049526" y="489457"/>
                </a:lnTo>
                <a:lnTo>
                  <a:pt x="2056891" y="493013"/>
                </a:lnTo>
                <a:lnTo>
                  <a:pt x="2147766" y="462279"/>
                </a:lnTo>
                <a:lnTo>
                  <a:pt x="2142109" y="462279"/>
                </a:lnTo>
                <a:lnTo>
                  <a:pt x="2095253" y="452723"/>
                </a:lnTo>
                <a:close/>
              </a:path>
              <a:path w="2170429" h="493394">
                <a:moveTo>
                  <a:pt x="2119541" y="444507"/>
                </a:moveTo>
                <a:lnTo>
                  <a:pt x="2095253" y="452723"/>
                </a:lnTo>
                <a:lnTo>
                  <a:pt x="2142109" y="462279"/>
                </a:lnTo>
                <a:lnTo>
                  <a:pt x="2142733" y="459231"/>
                </a:lnTo>
                <a:lnTo>
                  <a:pt x="2136013" y="459231"/>
                </a:lnTo>
                <a:lnTo>
                  <a:pt x="2119541" y="444507"/>
                </a:lnTo>
                <a:close/>
              </a:path>
              <a:path w="2170429" h="493394">
                <a:moveTo>
                  <a:pt x="2080895" y="375285"/>
                </a:moveTo>
                <a:lnTo>
                  <a:pt x="2072766" y="375665"/>
                </a:lnTo>
                <a:lnTo>
                  <a:pt x="2067940" y="381000"/>
                </a:lnTo>
                <a:lnTo>
                  <a:pt x="2063241" y="386334"/>
                </a:lnTo>
                <a:lnTo>
                  <a:pt x="2063623" y="394588"/>
                </a:lnTo>
                <a:lnTo>
                  <a:pt x="2068957" y="399288"/>
                </a:lnTo>
                <a:lnTo>
                  <a:pt x="2100278" y="427287"/>
                </a:lnTo>
                <a:lnTo>
                  <a:pt x="2147316" y="436879"/>
                </a:lnTo>
                <a:lnTo>
                  <a:pt x="2142109" y="462279"/>
                </a:lnTo>
                <a:lnTo>
                  <a:pt x="2147766" y="462279"/>
                </a:lnTo>
                <a:lnTo>
                  <a:pt x="2169921" y="454787"/>
                </a:lnTo>
                <a:lnTo>
                  <a:pt x="2086228" y="379984"/>
                </a:lnTo>
                <a:lnTo>
                  <a:pt x="2080895" y="375285"/>
                </a:lnTo>
                <a:close/>
              </a:path>
              <a:path w="2170429" h="493394">
                <a:moveTo>
                  <a:pt x="2140585" y="437388"/>
                </a:moveTo>
                <a:lnTo>
                  <a:pt x="2119541" y="444507"/>
                </a:lnTo>
                <a:lnTo>
                  <a:pt x="2136013" y="459231"/>
                </a:lnTo>
                <a:lnTo>
                  <a:pt x="2140585" y="437388"/>
                </a:lnTo>
                <a:close/>
              </a:path>
              <a:path w="2170429" h="493394">
                <a:moveTo>
                  <a:pt x="2147211" y="437388"/>
                </a:moveTo>
                <a:lnTo>
                  <a:pt x="2140585" y="437388"/>
                </a:lnTo>
                <a:lnTo>
                  <a:pt x="2136013" y="459231"/>
                </a:lnTo>
                <a:lnTo>
                  <a:pt x="2142733" y="459231"/>
                </a:lnTo>
                <a:lnTo>
                  <a:pt x="2147211" y="437388"/>
                </a:lnTo>
                <a:close/>
              </a:path>
              <a:path w="2170429" h="493394">
                <a:moveTo>
                  <a:pt x="5080" y="0"/>
                </a:moveTo>
                <a:lnTo>
                  <a:pt x="0" y="25400"/>
                </a:lnTo>
                <a:lnTo>
                  <a:pt x="2095253" y="452723"/>
                </a:lnTo>
                <a:lnTo>
                  <a:pt x="2119541" y="444507"/>
                </a:lnTo>
                <a:lnTo>
                  <a:pt x="2100278" y="427287"/>
                </a:lnTo>
                <a:lnTo>
                  <a:pt x="5080" y="0"/>
                </a:lnTo>
                <a:close/>
              </a:path>
              <a:path w="2170429" h="493394">
                <a:moveTo>
                  <a:pt x="2100278" y="427287"/>
                </a:moveTo>
                <a:lnTo>
                  <a:pt x="2119541" y="444507"/>
                </a:lnTo>
                <a:lnTo>
                  <a:pt x="2140585" y="437388"/>
                </a:lnTo>
                <a:lnTo>
                  <a:pt x="2147211" y="437388"/>
                </a:lnTo>
                <a:lnTo>
                  <a:pt x="2147316" y="436879"/>
                </a:lnTo>
                <a:lnTo>
                  <a:pt x="2100278" y="427287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131566" y="2273046"/>
            <a:ext cx="1250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Heat Shield  </a:t>
            </a:r>
            <a:r>
              <a:rPr sz="1200" b="1" spc="-5" dirty="0">
                <a:latin typeface="Arial"/>
                <a:cs typeface="Arial"/>
              </a:rPr>
              <a:t>attachment</a:t>
            </a:r>
            <a:r>
              <a:rPr sz="1200" b="1" spc="-8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point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79877" y="1528064"/>
            <a:ext cx="12744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Solenoid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retracts  to </a:t>
            </a:r>
            <a:r>
              <a:rPr sz="1200" b="1" spc="-5" dirty="0">
                <a:latin typeface="Arial"/>
                <a:cs typeface="Arial"/>
              </a:rPr>
              <a:t>release </a:t>
            </a:r>
            <a:r>
              <a:rPr sz="1200" b="1" dirty="0">
                <a:latin typeface="Arial"/>
                <a:cs typeface="Arial"/>
              </a:rPr>
              <a:t>heat  shield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83208" y="3519678"/>
            <a:ext cx="557530" cy="1018540"/>
          </a:xfrm>
          <a:custGeom>
            <a:avLst/>
            <a:gdLst/>
            <a:ahLst/>
            <a:cxnLst/>
            <a:rect l="l" t="t" r="r" b="b"/>
            <a:pathLst>
              <a:path w="557530" h="1018539">
                <a:moveTo>
                  <a:pt x="465073" y="933958"/>
                </a:moveTo>
                <a:lnTo>
                  <a:pt x="457072" y="935863"/>
                </a:lnTo>
                <a:lnTo>
                  <a:pt x="453390" y="941959"/>
                </a:lnTo>
                <a:lnTo>
                  <a:pt x="449579" y="948055"/>
                </a:lnTo>
                <a:lnTo>
                  <a:pt x="451484" y="955929"/>
                </a:lnTo>
                <a:lnTo>
                  <a:pt x="457580" y="959739"/>
                </a:lnTo>
                <a:lnTo>
                  <a:pt x="553211" y="1018540"/>
                </a:lnTo>
                <a:lnTo>
                  <a:pt x="553814" y="1001903"/>
                </a:lnTo>
                <a:lnTo>
                  <a:pt x="529590" y="1001903"/>
                </a:lnTo>
                <a:lnTo>
                  <a:pt x="506970" y="959631"/>
                </a:lnTo>
                <a:lnTo>
                  <a:pt x="471169" y="937641"/>
                </a:lnTo>
                <a:lnTo>
                  <a:pt x="465073" y="933958"/>
                </a:lnTo>
                <a:close/>
              </a:path>
              <a:path w="557530" h="1018539">
                <a:moveTo>
                  <a:pt x="506970" y="959631"/>
                </a:moveTo>
                <a:lnTo>
                  <a:pt x="529590" y="1001903"/>
                </a:lnTo>
                <a:lnTo>
                  <a:pt x="541972" y="995299"/>
                </a:lnTo>
                <a:lnTo>
                  <a:pt x="528066" y="995299"/>
                </a:lnTo>
                <a:lnTo>
                  <a:pt x="528881" y="973089"/>
                </a:lnTo>
                <a:lnTo>
                  <a:pt x="506970" y="959631"/>
                </a:lnTo>
                <a:close/>
              </a:path>
              <a:path w="557530" h="1018539">
                <a:moveTo>
                  <a:pt x="537717" y="892683"/>
                </a:moveTo>
                <a:lnTo>
                  <a:pt x="531748" y="898271"/>
                </a:lnTo>
                <a:lnTo>
                  <a:pt x="531367" y="905383"/>
                </a:lnTo>
                <a:lnTo>
                  <a:pt x="529824" y="947426"/>
                </a:lnTo>
                <a:lnTo>
                  <a:pt x="552449" y="989711"/>
                </a:lnTo>
                <a:lnTo>
                  <a:pt x="529590" y="1001903"/>
                </a:lnTo>
                <a:lnTo>
                  <a:pt x="553814" y="1001903"/>
                </a:lnTo>
                <a:lnTo>
                  <a:pt x="557529" y="899287"/>
                </a:lnTo>
                <a:lnTo>
                  <a:pt x="551941" y="893191"/>
                </a:lnTo>
                <a:lnTo>
                  <a:pt x="537717" y="892683"/>
                </a:lnTo>
                <a:close/>
              </a:path>
              <a:path w="557530" h="1018539">
                <a:moveTo>
                  <a:pt x="528881" y="973089"/>
                </a:moveTo>
                <a:lnTo>
                  <a:pt x="528066" y="995299"/>
                </a:lnTo>
                <a:lnTo>
                  <a:pt x="547878" y="984758"/>
                </a:lnTo>
                <a:lnTo>
                  <a:pt x="528881" y="973089"/>
                </a:lnTo>
                <a:close/>
              </a:path>
              <a:path w="557530" h="1018539">
                <a:moveTo>
                  <a:pt x="529824" y="947426"/>
                </a:moveTo>
                <a:lnTo>
                  <a:pt x="528881" y="973089"/>
                </a:lnTo>
                <a:lnTo>
                  <a:pt x="547878" y="984758"/>
                </a:lnTo>
                <a:lnTo>
                  <a:pt x="528066" y="995299"/>
                </a:lnTo>
                <a:lnTo>
                  <a:pt x="541972" y="995299"/>
                </a:lnTo>
                <a:lnTo>
                  <a:pt x="552449" y="989711"/>
                </a:lnTo>
                <a:lnTo>
                  <a:pt x="529824" y="947426"/>
                </a:lnTo>
                <a:close/>
              </a:path>
              <a:path w="557530" h="1018539">
                <a:moveTo>
                  <a:pt x="22859" y="0"/>
                </a:moveTo>
                <a:lnTo>
                  <a:pt x="0" y="12192"/>
                </a:lnTo>
                <a:lnTo>
                  <a:pt x="506970" y="959631"/>
                </a:lnTo>
                <a:lnTo>
                  <a:pt x="528881" y="973089"/>
                </a:lnTo>
                <a:lnTo>
                  <a:pt x="529824" y="947426"/>
                </a:lnTo>
                <a:lnTo>
                  <a:pt x="22859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38124" y="2907538"/>
            <a:ext cx="13633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Springs for  helping release</a:t>
            </a:r>
            <a:r>
              <a:rPr sz="1200" b="1" spc="-1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go  </a:t>
            </a:r>
            <a:r>
              <a:rPr sz="1200" b="1" spc="-5" dirty="0">
                <a:latin typeface="Arial"/>
                <a:cs typeface="Arial"/>
              </a:rPr>
              <a:t>smoothly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63852" y="2467610"/>
            <a:ext cx="1137920" cy="1394460"/>
          </a:xfrm>
          <a:custGeom>
            <a:avLst/>
            <a:gdLst/>
            <a:ahLst/>
            <a:cxnLst/>
            <a:rect l="l" t="t" r="r" b="b"/>
            <a:pathLst>
              <a:path w="1137920" h="1394460">
                <a:moveTo>
                  <a:pt x="1035304" y="1327912"/>
                </a:moveTo>
                <a:lnTo>
                  <a:pt x="1027810" y="1331340"/>
                </a:lnTo>
                <a:lnTo>
                  <a:pt x="1025271" y="1338071"/>
                </a:lnTo>
                <a:lnTo>
                  <a:pt x="1022730" y="1344676"/>
                </a:lnTo>
                <a:lnTo>
                  <a:pt x="1026160" y="1352169"/>
                </a:lnTo>
                <a:lnTo>
                  <a:pt x="1137792" y="1394206"/>
                </a:lnTo>
                <a:lnTo>
                  <a:pt x="1135953" y="1382395"/>
                </a:lnTo>
                <a:lnTo>
                  <a:pt x="1111504" y="1382395"/>
                </a:lnTo>
                <a:lnTo>
                  <a:pt x="1081340" y="1345320"/>
                </a:lnTo>
                <a:lnTo>
                  <a:pt x="1035304" y="1327912"/>
                </a:lnTo>
                <a:close/>
              </a:path>
              <a:path w="1137920" h="1394460">
                <a:moveTo>
                  <a:pt x="1081340" y="1345320"/>
                </a:moveTo>
                <a:lnTo>
                  <a:pt x="1111504" y="1382395"/>
                </a:lnTo>
                <a:lnTo>
                  <a:pt x="1119076" y="1376298"/>
                </a:lnTo>
                <a:lnTo>
                  <a:pt x="1108836" y="1376298"/>
                </a:lnTo>
                <a:lnTo>
                  <a:pt x="1105394" y="1354391"/>
                </a:lnTo>
                <a:lnTo>
                  <a:pt x="1081340" y="1345320"/>
                </a:lnTo>
                <a:close/>
              </a:path>
              <a:path w="1137920" h="1394460">
                <a:moveTo>
                  <a:pt x="1112773" y="1271396"/>
                </a:moveTo>
                <a:lnTo>
                  <a:pt x="1098677" y="1273683"/>
                </a:lnTo>
                <a:lnTo>
                  <a:pt x="1093851" y="1280287"/>
                </a:lnTo>
                <a:lnTo>
                  <a:pt x="1094867" y="1287398"/>
                </a:lnTo>
                <a:lnTo>
                  <a:pt x="1101386" y="1328889"/>
                </a:lnTo>
                <a:lnTo>
                  <a:pt x="1131697" y="1366139"/>
                </a:lnTo>
                <a:lnTo>
                  <a:pt x="1111504" y="1382395"/>
                </a:lnTo>
                <a:lnTo>
                  <a:pt x="1135953" y="1382395"/>
                </a:lnTo>
                <a:lnTo>
                  <a:pt x="1120521" y="1283334"/>
                </a:lnTo>
                <a:lnTo>
                  <a:pt x="1119378" y="1276350"/>
                </a:lnTo>
                <a:lnTo>
                  <a:pt x="1112773" y="1271396"/>
                </a:lnTo>
                <a:close/>
              </a:path>
              <a:path w="1137920" h="1394460">
                <a:moveTo>
                  <a:pt x="1105394" y="1354391"/>
                </a:moveTo>
                <a:lnTo>
                  <a:pt x="1108836" y="1376298"/>
                </a:lnTo>
                <a:lnTo>
                  <a:pt x="1126109" y="1362202"/>
                </a:lnTo>
                <a:lnTo>
                  <a:pt x="1105394" y="1354391"/>
                </a:lnTo>
                <a:close/>
              </a:path>
              <a:path w="1137920" h="1394460">
                <a:moveTo>
                  <a:pt x="1101386" y="1328889"/>
                </a:moveTo>
                <a:lnTo>
                  <a:pt x="1105394" y="1354391"/>
                </a:lnTo>
                <a:lnTo>
                  <a:pt x="1126109" y="1362202"/>
                </a:lnTo>
                <a:lnTo>
                  <a:pt x="1108836" y="1376298"/>
                </a:lnTo>
                <a:lnTo>
                  <a:pt x="1119076" y="1376298"/>
                </a:lnTo>
                <a:lnTo>
                  <a:pt x="1131697" y="1366139"/>
                </a:lnTo>
                <a:lnTo>
                  <a:pt x="1101386" y="1328889"/>
                </a:lnTo>
                <a:close/>
              </a:path>
              <a:path w="1137920" h="1394460">
                <a:moveTo>
                  <a:pt x="20065" y="0"/>
                </a:moveTo>
                <a:lnTo>
                  <a:pt x="0" y="16255"/>
                </a:lnTo>
                <a:lnTo>
                  <a:pt x="1081340" y="1345320"/>
                </a:lnTo>
                <a:lnTo>
                  <a:pt x="1105394" y="1354391"/>
                </a:lnTo>
                <a:lnTo>
                  <a:pt x="1101386" y="1328889"/>
                </a:lnTo>
                <a:lnTo>
                  <a:pt x="20065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55472" y="1949577"/>
            <a:ext cx="1617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Servo gear turns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axial  rod to deploy heat  shield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32354" y="3479165"/>
            <a:ext cx="925830" cy="1449705"/>
          </a:xfrm>
          <a:custGeom>
            <a:avLst/>
            <a:gdLst/>
            <a:ahLst/>
            <a:cxnLst/>
            <a:rect l="l" t="t" r="r" b="b"/>
            <a:pathLst>
              <a:path w="925829" h="1449704">
                <a:moveTo>
                  <a:pt x="10413" y="1324610"/>
                </a:moveTo>
                <a:lnTo>
                  <a:pt x="4318" y="1330198"/>
                </a:lnTo>
                <a:lnTo>
                  <a:pt x="0" y="1449451"/>
                </a:lnTo>
                <a:lnTo>
                  <a:pt x="28440" y="1434719"/>
                </a:lnTo>
                <a:lnTo>
                  <a:pt x="24637" y="1434719"/>
                </a:lnTo>
                <a:lnTo>
                  <a:pt x="2793" y="1420749"/>
                </a:lnTo>
                <a:lnTo>
                  <a:pt x="28424" y="1380319"/>
                </a:lnTo>
                <a:lnTo>
                  <a:pt x="30225" y="1331087"/>
                </a:lnTo>
                <a:lnTo>
                  <a:pt x="24637" y="1325118"/>
                </a:lnTo>
                <a:lnTo>
                  <a:pt x="10413" y="1324610"/>
                </a:lnTo>
                <a:close/>
              </a:path>
              <a:path w="925829" h="1449704">
                <a:moveTo>
                  <a:pt x="28424" y="1380319"/>
                </a:moveTo>
                <a:lnTo>
                  <a:pt x="2793" y="1420749"/>
                </a:lnTo>
                <a:lnTo>
                  <a:pt x="24637" y="1434719"/>
                </a:lnTo>
                <a:lnTo>
                  <a:pt x="28744" y="1428242"/>
                </a:lnTo>
                <a:lnTo>
                  <a:pt x="26669" y="1428242"/>
                </a:lnTo>
                <a:lnTo>
                  <a:pt x="7746" y="1416177"/>
                </a:lnTo>
                <a:lnTo>
                  <a:pt x="27484" y="1405978"/>
                </a:lnTo>
                <a:lnTo>
                  <a:pt x="28424" y="1380319"/>
                </a:lnTo>
                <a:close/>
              </a:path>
              <a:path w="925829" h="1449704">
                <a:moveTo>
                  <a:pt x="93979" y="1371600"/>
                </a:moveTo>
                <a:lnTo>
                  <a:pt x="50346" y="1394166"/>
                </a:lnTo>
                <a:lnTo>
                  <a:pt x="24637" y="1434719"/>
                </a:lnTo>
                <a:lnTo>
                  <a:pt x="28440" y="1434719"/>
                </a:lnTo>
                <a:lnTo>
                  <a:pt x="105918" y="1394587"/>
                </a:lnTo>
                <a:lnTo>
                  <a:pt x="108457" y="1386713"/>
                </a:lnTo>
                <a:lnTo>
                  <a:pt x="101853" y="1374013"/>
                </a:lnTo>
                <a:lnTo>
                  <a:pt x="93979" y="1371600"/>
                </a:lnTo>
                <a:close/>
              </a:path>
              <a:path w="925829" h="1449704">
                <a:moveTo>
                  <a:pt x="27484" y="1405978"/>
                </a:moveTo>
                <a:lnTo>
                  <a:pt x="7746" y="1416177"/>
                </a:lnTo>
                <a:lnTo>
                  <a:pt x="26669" y="1428242"/>
                </a:lnTo>
                <a:lnTo>
                  <a:pt x="27484" y="1405978"/>
                </a:lnTo>
                <a:close/>
              </a:path>
              <a:path w="925829" h="1449704">
                <a:moveTo>
                  <a:pt x="50346" y="1394166"/>
                </a:moveTo>
                <a:lnTo>
                  <a:pt x="27484" y="1405978"/>
                </a:lnTo>
                <a:lnTo>
                  <a:pt x="26669" y="1428242"/>
                </a:lnTo>
                <a:lnTo>
                  <a:pt x="28744" y="1428242"/>
                </a:lnTo>
                <a:lnTo>
                  <a:pt x="50346" y="1394166"/>
                </a:lnTo>
                <a:close/>
              </a:path>
              <a:path w="925829" h="1449704">
                <a:moveTo>
                  <a:pt x="903478" y="0"/>
                </a:moveTo>
                <a:lnTo>
                  <a:pt x="28424" y="1380319"/>
                </a:lnTo>
                <a:lnTo>
                  <a:pt x="27484" y="1405978"/>
                </a:lnTo>
                <a:lnTo>
                  <a:pt x="50346" y="1394166"/>
                </a:lnTo>
                <a:lnTo>
                  <a:pt x="925321" y="13970"/>
                </a:lnTo>
                <a:lnTo>
                  <a:pt x="90347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100832" y="2999994"/>
            <a:ext cx="1378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Sliding bell</a:t>
            </a:r>
            <a:r>
              <a:rPr sz="1200" b="1" spc="-7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cranks  </a:t>
            </a:r>
            <a:r>
              <a:rPr sz="1200" b="1" spc="-5" dirty="0">
                <a:latin typeface="Arial"/>
                <a:cs typeface="Arial"/>
              </a:rPr>
              <a:t>for deploying</a:t>
            </a:r>
            <a:r>
              <a:rPr sz="1200" b="1" spc="3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HS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109220"/>
            <a:ext cx="46799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Payload </a:t>
            </a:r>
            <a:r>
              <a:rPr spc="-5" dirty="0"/>
              <a:t>Pre Deployment  Configuration </a:t>
            </a:r>
            <a:r>
              <a:rPr dirty="0"/>
              <a:t>Trade </a:t>
            </a:r>
            <a:r>
              <a:rPr spc="-5" dirty="0"/>
              <a:t>&amp;</a:t>
            </a:r>
            <a:r>
              <a:rPr spc="-65" dirty="0"/>
              <a:t> </a:t>
            </a:r>
            <a:r>
              <a:rPr dirty="0"/>
              <a:t>Selection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-6350" y="1334769"/>
          <a:ext cx="6517005" cy="2200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040"/>
                <a:gridCol w="3275965"/>
              </a:tblGrid>
              <a:tr h="49212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1. Spring loaded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Rotating</a:t>
                      </a:r>
                      <a:r>
                        <a:rPr sz="12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mechanism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3689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2.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spinning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3D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printed rod</a:t>
                      </a:r>
                      <a:r>
                        <a:rPr sz="12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extension 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mechanism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BADFE2"/>
                    </a:solidFill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Lighter and requires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less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volume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Dynamo is heavier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requires a larger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volume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  <a:tr h="647700">
                <a:tc>
                  <a:txBody>
                    <a:bodyPr/>
                    <a:lstStyle/>
                    <a:p>
                      <a:pPr marL="97790" marR="762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Easy access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and set-up;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rods can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hooked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easily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75565" algn="just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Does not need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setup procedure, however  dynamo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may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not provide enough power for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HS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deploy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fast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enough.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marL="97790" marR="76200" algn="just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3D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printed gate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has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withstand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torsional  force applied by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springs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gate is placed  further up 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rods benefiting from lever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action.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77470" algn="just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3D printed system has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be sufficiently strong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hence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very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dense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and heavy in order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withstand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torque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applied by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fast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spinning</a:t>
                      </a:r>
                      <a:r>
                        <a:rPr sz="11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dynamo.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30200" y="1015365"/>
            <a:ext cx="18408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C2C89"/>
                </a:solidFill>
                <a:latin typeface="Arial"/>
                <a:cs typeface="Arial"/>
              </a:rPr>
              <a:t>Key trade</a:t>
            </a:r>
            <a:r>
              <a:rPr sz="1800" b="1" spc="-45" dirty="0">
                <a:solidFill>
                  <a:srgbClr val="2C2C8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C2C89"/>
                </a:solidFill>
                <a:latin typeface="Arial"/>
                <a:cs typeface="Arial"/>
              </a:rPr>
              <a:t>issues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961" y="5988558"/>
            <a:ext cx="8513445" cy="338455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5"/>
              </a:spcBef>
            </a:pPr>
            <a:r>
              <a:rPr sz="1600" b="1" spc="-5" dirty="0">
                <a:latin typeface="Arial"/>
                <a:cs typeface="Arial"/>
              </a:rPr>
              <a:t>Design 1 </a:t>
            </a:r>
            <a:r>
              <a:rPr sz="1600" b="1" spc="10" dirty="0">
                <a:latin typeface="Arial"/>
                <a:cs typeface="Arial"/>
              </a:rPr>
              <a:t>was </a:t>
            </a:r>
            <a:r>
              <a:rPr sz="1600" b="1" spc="-5" dirty="0">
                <a:latin typeface="Arial"/>
                <a:cs typeface="Arial"/>
              </a:rPr>
              <a:t>chosen because of better mass and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-15" dirty="0">
                <a:latin typeface="Arial"/>
                <a:cs typeface="Arial"/>
              </a:rPr>
              <a:t>volume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82867" y="1453641"/>
            <a:ext cx="2131695" cy="1946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2. CanSat and </a:t>
            </a:r>
            <a:r>
              <a:rPr sz="1400" spc="-10" dirty="0">
                <a:latin typeface="Arial"/>
                <a:cs typeface="Arial"/>
              </a:rPr>
              <a:t>the heat  </a:t>
            </a:r>
            <a:r>
              <a:rPr sz="1400" spc="-5" dirty="0">
                <a:latin typeface="Arial"/>
                <a:cs typeface="Arial"/>
              </a:rPr>
              <a:t>shield are kept </a:t>
            </a:r>
            <a:r>
              <a:rPr sz="1400" spc="-10" dirty="0">
                <a:latin typeface="Arial"/>
                <a:cs typeface="Arial"/>
              </a:rPr>
              <a:t>in </a:t>
            </a:r>
            <a:r>
              <a:rPr sz="1400" spc="-5" dirty="0">
                <a:latin typeface="Arial"/>
                <a:cs typeface="Arial"/>
              </a:rPr>
              <a:t>stowed  position by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spinning 3D  printed </a:t>
            </a:r>
            <a:r>
              <a:rPr sz="1400" dirty="0">
                <a:latin typeface="Arial"/>
                <a:cs typeface="Arial"/>
              </a:rPr>
              <a:t>rod </a:t>
            </a:r>
            <a:r>
              <a:rPr sz="1400" spc="-5" dirty="0">
                <a:latin typeface="Arial"/>
                <a:cs typeface="Arial"/>
              </a:rPr>
              <a:t>extension  mechanism connected </a:t>
            </a:r>
            <a:r>
              <a:rPr sz="1400" spc="5" dirty="0">
                <a:latin typeface="Arial"/>
                <a:cs typeface="Arial"/>
              </a:rPr>
              <a:t>to  </a:t>
            </a:r>
            <a:r>
              <a:rPr sz="1400" spc="-5" dirty="0">
                <a:latin typeface="Arial"/>
                <a:cs typeface="Arial"/>
              </a:rPr>
              <a:t>the dynamo. </a:t>
            </a:r>
            <a:r>
              <a:rPr sz="1400" spc="-10" dirty="0">
                <a:latin typeface="Arial"/>
                <a:cs typeface="Arial"/>
              </a:rPr>
              <a:t>The HS is </a:t>
            </a:r>
            <a:r>
              <a:rPr sz="1400" spc="-5" dirty="0">
                <a:latin typeface="Arial"/>
                <a:cs typeface="Arial"/>
              </a:rPr>
              <a:t>not  going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deploy unless the  power signal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received  by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dynamo.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850" y="4029583"/>
            <a:ext cx="2233295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1. </a:t>
            </a:r>
            <a:r>
              <a:rPr sz="1400" spc="-5" dirty="0">
                <a:latin typeface="Arial"/>
                <a:cs typeface="Arial"/>
              </a:rPr>
              <a:t>HS </a:t>
            </a:r>
            <a:r>
              <a:rPr sz="1400" dirty="0">
                <a:latin typeface="Arial"/>
                <a:cs typeface="Arial"/>
              </a:rPr>
              <a:t>is kept in </a:t>
            </a:r>
            <a:r>
              <a:rPr sz="1400" spc="-5" dirty="0">
                <a:latin typeface="Arial"/>
                <a:cs typeface="Arial"/>
              </a:rPr>
              <a:t>stowed  </a:t>
            </a:r>
            <a:r>
              <a:rPr sz="1400" dirty="0">
                <a:latin typeface="Arial"/>
                <a:cs typeface="Arial"/>
              </a:rPr>
              <a:t>position by a gate </a:t>
            </a:r>
            <a:r>
              <a:rPr sz="1400" spc="-5" dirty="0">
                <a:latin typeface="Arial"/>
                <a:cs typeface="Arial"/>
              </a:rPr>
              <a:t>with  </a:t>
            </a:r>
            <a:r>
              <a:rPr sz="1400" dirty="0">
                <a:latin typeface="Arial"/>
                <a:cs typeface="Arial"/>
              </a:rPr>
              <a:t>rotating mechanism and  hooks. </a:t>
            </a:r>
            <a:r>
              <a:rPr sz="1400" spc="-5" dirty="0">
                <a:latin typeface="Arial"/>
                <a:cs typeface="Arial"/>
              </a:rPr>
              <a:t>Until </a:t>
            </a:r>
            <a:r>
              <a:rPr sz="1400" dirty="0">
                <a:latin typeface="Arial"/>
                <a:cs typeface="Arial"/>
              </a:rPr>
              <a:t>the gate  rotates, the hooks </a:t>
            </a:r>
            <a:r>
              <a:rPr sz="1400" spc="-5" dirty="0">
                <a:latin typeface="Arial"/>
                <a:cs typeface="Arial"/>
              </a:rPr>
              <a:t>will </a:t>
            </a:r>
            <a:r>
              <a:rPr sz="1400" i="1" spc="-5" dirty="0">
                <a:latin typeface="Arial"/>
                <a:cs typeface="Arial"/>
              </a:rPr>
              <a:t>not  </a:t>
            </a:r>
            <a:r>
              <a:rPr sz="1400" dirty="0">
                <a:latin typeface="Arial"/>
                <a:cs typeface="Arial"/>
              </a:rPr>
              <a:t>release and the rods </a:t>
            </a:r>
            <a:r>
              <a:rPr sz="1400" spc="-5" dirty="0">
                <a:latin typeface="Arial"/>
                <a:cs typeface="Arial"/>
              </a:rPr>
              <a:t>will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not  </a:t>
            </a:r>
            <a:r>
              <a:rPr sz="1400" spc="-5" dirty="0">
                <a:latin typeface="Arial"/>
                <a:cs typeface="Arial"/>
              </a:rPr>
              <a:t>extend </a:t>
            </a:r>
            <a:r>
              <a:rPr sz="1400" dirty="0">
                <a:latin typeface="Arial"/>
                <a:cs typeface="Arial"/>
              </a:rPr>
              <a:t>under torsional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force  from the springs in the nose  cone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94579" y="3634485"/>
            <a:ext cx="4127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Hooks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52141" y="3714750"/>
            <a:ext cx="11734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Actuator </a:t>
            </a:r>
            <a:r>
              <a:rPr sz="1000" b="1" spc="-5" dirty="0">
                <a:latin typeface="Arial"/>
                <a:cs typeface="Arial"/>
              </a:rPr>
              <a:t>extension  rotates the</a:t>
            </a:r>
            <a:r>
              <a:rPr sz="1000" b="1" spc="-2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gate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57677" y="4435855"/>
            <a:ext cx="8362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Rotating</a:t>
            </a:r>
            <a:r>
              <a:rPr sz="1000" b="1" spc="-4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gate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55491" y="3944111"/>
            <a:ext cx="2519172" cy="1770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55108" y="3888994"/>
            <a:ext cx="685800" cy="657225"/>
          </a:xfrm>
          <a:custGeom>
            <a:avLst/>
            <a:gdLst/>
            <a:ahLst/>
            <a:cxnLst/>
            <a:rect l="l" t="t" r="r" b="b"/>
            <a:pathLst>
              <a:path w="685800" h="657225">
                <a:moveTo>
                  <a:pt x="582802" y="611631"/>
                </a:moveTo>
                <a:lnTo>
                  <a:pt x="577468" y="614933"/>
                </a:lnTo>
                <a:lnTo>
                  <a:pt x="574928" y="625601"/>
                </a:lnTo>
                <a:lnTo>
                  <a:pt x="578103" y="630935"/>
                </a:lnTo>
                <a:lnTo>
                  <a:pt x="685800" y="656716"/>
                </a:lnTo>
                <a:lnTo>
                  <a:pt x="683973" y="650366"/>
                </a:lnTo>
                <a:lnTo>
                  <a:pt x="664717" y="650366"/>
                </a:lnTo>
                <a:lnTo>
                  <a:pt x="638105" y="624898"/>
                </a:lnTo>
                <a:lnTo>
                  <a:pt x="582802" y="611631"/>
                </a:lnTo>
                <a:close/>
              </a:path>
              <a:path w="685800" h="657225">
                <a:moveTo>
                  <a:pt x="638105" y="624898"/>
                </a:moveTo>
                <a:lnTo>
                  <a:pt x="664717" y="650366"/>
                </a:lnTo>
                <a:lnTo>
                  <a:pt x="668966" y="645921"/>
                </a:lnTo>
                <a:lnTo>
                  <a:pt x="662051" y="645921"/>
                </a:lnTo>
                <a:lnTo>
                  <a:pt x="657360" y="629517"/>
                </a:lnTo>
                <a:lnTo>
                  <a:pt x="638105" y="624898"/>
                </a:lnTo>
                <a:close/>
              </a:path>
              <a:path w="685800" h="657225">
                <a:moveTo>
                  <a:pt x="649731" y="547369"/>
                </a:moveTo>
                <a:lnTo>
                  <a:pt x="644525" y="548893"/>
                </a:lnTo>
                <a:lnTo>
                  <a:pt x="639317" y="550290"/>
                </a:lnTo>
                <a:lnTo>
                  <a:pt x="636269" y="555878"/>
                </a:lnTo>
                <a:lnTo>
                  <a:pt x="637793" y="561085"/>
                </a:lnTo>
                <a:lnTo>
                  <a:pt x="651981" y="610705"/>
                </a:lnTo>
                <a:lnTo>
                  <a:pt x="678433" y="636015"/>
                </a:lnTo>
                <a:lnTo>
                  <a:pt x="664717" y="650366"/>
                </a:lnTo>
                <a:lnTo>
                  <a:pt x="683973" y="650366"/>
                </a:lnTo>
                <a:lnTo>
                  <a:pt x="656716" y="555624"/>
                </a:lnTo>
                <a:lnTo>
                  <a:pt x="655319" y="550417"/>
                </a:lnTo>
                <a:lnTo>
                  <a:pt x="649731" y="547369"/>
                </a:lnTo>
                <a:close/>
              </a:path>
              <a:path w="685800" h="657225">
                <a:moveTo>
                  <a:pt x="657360" y="629517"/>
                </a:moveTo>
                <a:lnTo>
                  <a:pt x="662051" y="645921"/>
                </a:lnTo>
                <a:lnTo>
                  <a:pt x="673862" y="633475"/>
                </a:lnTo>
                <a:lnTo>
                  <a:pt x="657360" y="629517"/>
                </a:lnTo>
                <a:close/>
              </a:path>
              <a:path w="685800" h="657225">
                <a:moveTo>
                  <a:pt x="651981" y="610705"/>
                </a:moveTo>
                <a:lnTo>
                  <a:pt x="657360" y="629517"/>
                </a:lnTo>
                <a:lnTo>
                  <a:pt x="673862" y="633475"/>
                </a:lnTo>
                <a:lnTo>
                  <a:pt x="662051" y="645921"/>
                </a:lnTo>
                <a:lnTo>
                  <a:pt x="668966" y="645921"/>
                </a:lnTo>
                <a:lnTo>
                  <a:pt x="678433" y="636015"/>
                </a:lnTo>
                <a:lnTo>
                  <a:pt x="651981" y="610705"/>
                </a:lnTo>
                <a:close/>
              </a:path>
              <a:path w="685800" h="657225">
                <a:moveTo>
                  <a:pt x="13715" y="0"/>
                </a:moveTo>
                <a:lnTo>
                  <a:pt x="0" y="14223"/>
                </a:lnTo>
                <a:lnTo>
                  <a:pt x="638105" y="624898"/>
                </a:lnTo>
                <a:lnTo>
                  <a:pt x="657360" y="629517"/>
                </a:lnTo>
                <a:lnTo>
                  <a:pt x="651981" y="610705"/>
                </a:lnTo>
                <a:lnTo>
                  <a:pt x="1371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57826" y="3893692"/>
            <a:ext cx="466725" cy="1693545"/>
          </a:xfrm>
          <a:custGeom>
            <a:avLst/>
            <a:gdLst/>
            <a:ahLst/>
            <a:cxnLst/>
            <a:rect l="l" t="t" r="r" b="b"/>
            <a:pathLst>
              <a:path w="466725" h="1693545">
                <a:moveTo>
                  <a:pt x="372363" y="1600453"/>
                </a:moveTo>
                <a:lnTo>
                  <a:pt x="366013" y="1600453"/>
                </a:lnTo>
                <a:lnTo>
                  <a:pt x="361950" y="1604390"/>
                </a:lnTo>
                <a:lnTo>
                  <a:pt x="358266" y="1608073"/>
                </a:lnTo>
                <a:lnTo>
                  <a:pt x="358139" y="1614423"/>
                </a:lnTo>
                <a:lnTo>
                  <a:pt x="361950" y="1618233"/>
                </a:lnTo>
                <a:lnTo>
                  <a:pt x="435610" y="1693417"/>
                </a:lnTo>
                <a:lnTo>
                  <a:pt x="440417" y="1676780"/>
                </a:lnTo>
                <a:lnTo>
                  <a:pt x="421132" y="1676780"/>
                </a:lnTo>
                <a:lnTo>
                  <a:pt x="412170" y="1641202"/>
                </a:lnTo>
                <a:lnTo>
                  <a:pt x="376051" y="1604263"/>
                </a:lnTo>
                <a:lnTo>
                  <a:pt x="372363" y="1600453"/>
                </a:lnTo>
                <a:close/>
              </a:path>
              <a:path w="466725" h="1693545">
                <a:moveTo>
                  <a:pt x="412170" y="1641202"/>
                </a:moveTo>
                <a:lnTo>
                  <a:pt x="421132" y="1676780"/>
                </a:lnTo>
                <a:lnTo>
                  <a:pt x="440436" y="1671954"/>
                </a:lnTo>
                <a:lnTo>
                  <a:pt x="440340" y="1671573"/>
                </a:lnTo>
                <a:lnTo>
                  <a:pt x="421259" y="1671573"/>
                </a:lnTo>
                <a:lnTo>
                  <a:pt x="425965" y="1655309"/>
                </a:lnTo>
                <a:lnTo>
                  <a:pt x="412170" y="1641202"/>
                </a:lnTo>
                <a:close/>
              </a:path>
              <a:path w="466725" h="1693545">
                <a:moveTo>
                  <a:pt x="452754" y="1578609"/>
                </a:moveTo>
                <a:lnTo>
                  <a:pt x="447294" y="1581657"/>
                </a:lnTo>
                <a:lnTo>
                  <a:pt x="431460" y="1636319"/>
                </a:lnTo>
                <a:lnTo>
                  <a:pt x="440436" y="1671954"/>
                </a:lnTo>
                <a:lnTo>
                  <a:pt x="421132" y="1676780"/>
                </a:lnTo>
                <a:lnTo>
                  <a:pt x="440417" y="1676780"/>
                </a:lnTo>
                <a:lnTo>
                  <a:pt x="464820" y="1592325"/>
                </a:lnTo>
                <a:lnTo>
                  <a:pt x="466344" y="1587118"/>
                </a:lnTo>
                <a:lnTo>
                  <a:pt x="463296" y="1581657"/>
                </a:lnTo>
                <a:lnTo>
                  <a:pt x="452754" y="1578609"/>
                </a:lnTo>
                <a:close/>
              </a:path>
              <a:path w="466725" h="1693545">
                <a:moveTo>
                  <a:pt x="425965" y="1655309"/>
                </a:moveTo>
                <a:lnTo>
                  <a:pt x="421259" y="1671573"/>
                </a:lnTo>
                <a:lnTo>
                  <a:pt x="437896" y="1667509"/>
                </a:lnTo>
                <a:lnTo>
                  <a:pt x="425965" y="1655309"/>
                </a:lnTo>
                <a:close/>
              </a:path>
              <a:path w="466725" h="1693545">
                <a:moveTo>
                  <a:pt x="431460" y="1636319"/>
                </a:moveTo>
                <a:lnTo>
                  <a:pt x="425965" y="1655309"/>
                </a:lnTo>
                <a:lnTo>
                  <a:pt x="437896" y="1667509"/>
                </a:lnTo>
                <a:lnTo>
                  <a:pt x="421259" y="1671573"/>
                </a:lnTo>
                <a:lnTo>
                  <a:pt x="440340" y="1671573"/>
                </a:lnTo>
                <a:lnTo>
                  <a:pt x="431460" y="1636319"/>
                </a:lnTo>
                <a:close/>
              </a:path>
              <a:path w="466725" h="1693545">
                <a:moveTo>
                  <a:pt x="19303" y="0"/>
                </a:moveTo>
                <a:lnTo>
                  <a:pt x="0" y="4825"/>
                </a:lnTo>
                <a:lnTo>
                  <a:pt x="412170" y="1641202"/>
                </a:lnTo>
                <a:lnTo>
                  <a:pt x="425965" y="1655309"/>
                </a:lnTo>
                <a:lnTo>
                  <a:pt x="431460" y="1636319"/>
                </a:lnTo>
                <a:lnTo>
                  <a:pt x="193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52190" y="4059301"/>
            <a:ext cx="1056005" cy="498475"/>
          </a:xfrm>
          <a:custGeom>
            <a:avLst/>
            <a:gdLst/>
            <a:ahLst/>
            <a:cxnLst/>
            <a:rect l="l" t="t" r="r" b="b"/>
            <a:pathLst>
              <a:path w="1056004" h="498475">
                <a:moveTo>
                  <a:pt x="1000263" y="472754"/>
                </a:moveTo>
                <a:lnTo>
                  <a:pt x="943610" y="478536"/>
                </a:lnTo>
                <a:lnTo>
                  <a:pt x="939546" y="483362"/>
                </a:lnTo>
                <a:lnTo>
                  <a:pt x="940181" y="488823"/>
                </a:lnTo>
                <a:lnTo>
                  <a:pt x="940688" y="494284"/>
                </a:lnTo>
                <a:lnTo>
                  <a:pt x="945514" y="498221"/>
                </a:lnTo>
                <a:lnTo>
                  <a:pt x="1046903" y="487934"/>
                </a:lnTo>
                <a:lnTo>
                  <a:pt x="1033652" y="487934"/>
                </a:lnTo>
                <a:lnTo>
                  <a:pt x="1000263" y="472754"/>
                </a:lnTo>
                <a:close/>
              </a:path>
              <a:path w="1056004" h="498475">
                <a:moveTo>
                  <a:pt x="1019867" y="470740"/>
                </a:moveTo>
                <a:lnTo>
                  <a:pt x="1000263" y="472754"/>
                </a:lnTo>
                <a:lnTo>
                  <a:pt x="1033652" y="487934"/>
                </a:lnTo>
                <a:lnTo>
                  <a:pt x="1035164" y="484631"/>
                </a:lnTo>
                <a:lnTo>
                  <a:pt x="1029715" y="484631"/>
                </a:lnTo>
                <a:lnTo>
                  <a:pt x="1019867" y="470740"/>
                </a:lnTo>
                <a:close/>
              </a:path>
              <a:path w="1056004" h="498475">
                <a:moveTo>
                  <a:pt x="985520" y="395605"/>
                </a:moveTo>
                <a:lnTo>
                  <a:pt x="976630" y="401955"/>
                </a:lnTo>
                <a:lnTo>
                  <a:pt x="975487" y="408178"/>
                </a:lnTo>
                <a:lnTo>
                  <a:pt x="978662" y="412623"/>
                </a:lnTo>
                <a:lnTo>
                  <a:pt x="1008506" y="454717"/>
                </a:lnTo>
                <a:lnTo>
                  <a:pt x="1041908" y="469900"/>
                </a:lnTo>
                <a:lnTo>
                  <a:pt x="1033652" y="487934"/>
                </a:lnTo>
                <a:lnTo>
                  <a:pt x="1046903" y="487934"/>
                </a:lnTo>
                <a:lnTo>
                  <a:pt x="1055624" y="487044"/>
                </a:lnTo>
                <a:lnTo>
                  <a:pt x="994918" y="401193"/>
                </a:lnTo>
                <a:lnTo>
                  <a:pt x="991743" y="396748"/>
                </a:lnTo>
                <a:lnTo>
                  <a:pt x="985520" y="395605"/>
                </a:lnTo>
                <a:close/>
              </a:path>
              <a:path w="1056004" h="498475">
                <a:moveTo>
                  <a:pt x="1036701" y="469011"/>
                </a:moveTo>
                <a:lnTo>
                  <a:pt x="1019867" y="470740"/>
                </a:lnTo>
                <a:lnTo>
                  <a:pt x="1029715" y="484631"/>
                </a:lnTo>
                <a:lnTo>
                  <a:pt x="1036701" y="469011"/>
                </a:lnTo>
                <a:close/>
              </a:path>
              <a:path w="1056004" h="498475">
                <a:moveTo>
                  <a:pt x="1039952" y="469011"/>
                </a:moveTo>
                <a:lnTo>
                  <a:pt x="1036701" y="469011"/>
                </a:lnTo>
                <a:lnTo>
                  <a:pt x="1029715" y="484631"/>
                </a:lnTo>
                <a:lnTo>
                  <a:pt x="1035164" y="484631"/>
                </a:lnTo>
                <a:lnTo>
                  <a:pt x="1041908" y="469900"/>
                </a:lnTo>
                <a:lnTo>
                  <a:pt x="1039952" y="469011"/>
                </a:lnTo>
                <a:close/>
              </a:path>
              <a:path w="1056004" h="498475">
                <a:moveTo>
                  <a:pt x="8127" y="0"/>
                </a:moveTo>
                <a:lnTo>
                  <a:pt x="0" y="18034"/>
                </a:lnTo>
                <a:lnTo>
                  <a:pt x="1000263" y="472754"/>
                </a:lnTo>
                <a:lnTo>
                  <a:pt x="1019867" y="470740"/>
                </a:lnTo>
                <a:lnTo>
                  <a:pt x="1008506" y="454717"/>
                </a:lnTo>
                <a:lnTo>
                  <a:pt x="8127" y="0"/>
                </a:lnTo>
                <a:close/>
              </a:path>
              <a:path w="1056004" h="498475">
                <a:moveTo>
                  <a:pt x="1008506" y="454717"/>
                </a:moveTo>
                <a:lnTo>
                  <a:pt x="1019867" y="470740"/>
                </a:lnTo>
                <a:lnTo>
                  <a:pt x="1036701" y="469011"/>
                </a:lnTo>
                <a:lnTo>
                  <a:pt x="1039952" y="469011"/>
                </a:lnTo>
                <a:lnTo>
                  <a:pt x="1008506" y="4547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05428" y="4623053"/>
            <a:ext cx="1048385" cy="475615"/>
          </a:xfrm>
          <a:custGeom>
            <a:avLst/>
            <a:gdLst/>
            <a:ahLst/>
            <a:cxnLst/>
            <a:rect l="l" t="t" r="r" b="b"/>
            <a:pathLst>
              <a:path w="1048385" h="475614">
                <a:moveTo>
                  <a:pt x="992263" y="448703"/>
                </a:moveTo>
                <a:lnTo>
                  <a:pt x="935609" y="455422"/>
                </a:lnTo>
                <a:lnTo>
                  <a:pt x="931799" y="460375"/>
                </a:lnTo>
                <a:lnTo>
                  <a:pt x="933069" y="471297"/>
                </a:lnTo>
                <a:lnTo>
                  <a:pt x="938022" y="475107"/>
                </a:lnTo>
                <a:lnTo>
                  <a:pt x="1037224" y="463296"/>
                </a:lnTo>
                <a:lnTo>
                  <a:pt x="1025906" y="463296"/>
                </a:lnTo>
                <a:lnTo>
                  <a:pt x="992263" y="448703"/>
                </a:lnTo>
                <a:close/>
              </a:path>
              <a:path w="1048385" h="475614">
                <a:moveTo>
                  <a:pt x="1011830" y="446377"/>
                </a:moveTo>
                <a:lnTo>
                  <a:pt x="992263" y="448703"/>
                </a:lnTo>
                <a:lnTo>
                  <a:pt x="1025906" y="463296"/>
                </a:lnTo>
                <a:lnTo>
                  <a:pt x="1027337" y="459994"/>
                </a:lnTo>
                <a:lnTo>
                  <a:pt x="1021842" y="459994"/>
                </a:lnTo>
                <a:lnTo>
                  <a:pt x="1011830" y="446377"/>
                </a:lnTo>
                <a:close/>
              </a:path>
              <a:path w="1048385" h="475614">
                <a:moveTo>
                  <a:pt x="976122" y="371856"/>
                </a:moveTo>
                <a:lnTo>
                  <a:pt x="971804" y="375158"/>
                </a:lnTo>
                <a:lnTo>
                  <a:pt x="967359" y="378333"/>
                </a:lnTo>
                <a:lnTo>
                  <a:pt x="966470" y="384556"/>
                </a:lnTo>
                <a:lnTo>
                  <a:pt x="969645" y="389001"/>
                </a:lnTo>
                <a:lnTo>
                  <a:pt x="1000206" y="430567"/>
                </a:lnTo>
                <a:lnTo>
                  <a:pt x="1033780" y="445135"/>
                </a:lnTo>
                <a:lnTo>
                  <a:pt x="1025906" y="463296"/>
                </a:lnTo>
                <a:lnTo>
                  <a:pt x="1037224" y="463296"/>
                </a:lnTo>
                <a:lnTo>
                  <a:pt x="1047876" y="462026"/>
                </a:lnTo>
                <a:lnTo>
                  <a:pt x="985647" y="377190"/>
                </a:lnTo>
                <a:lnTo>
                  <a:pt x="982345" y="372872"/>
                </a:lnTo>
                <a:lnTo>
                  <a:pt x="976122" y="371856"/>
                </a:lnTo>
                <a:close/>
              </a:path>
              <a:path w="1048385" h="475614">
                <a:moveTo>
                  <a:pt x="1028700" y="444373"/>
                </a:moveTo>
                <a:lnTo>
                  <a:pt x="1011830" y="446377"/>
                </a:lnTo>
                <a:lnTo>
                  <a:pt x="1021842" y="459994"/>
                </a:lnTo>
                <a:lnTo>
                  <a:pt x="1028700" y="444373"/>
                </a:lnTo>
                <a:close/>
              </a:path>
              <a:path w="1048385" h="475614">
                <a:moveTo>
                  <a:pt x="1032023" y="444373"/>
                </a:moveTo>
                <a:lnTo>
                  <a:pt x="1028700" y="444373"/>
                </a:lnTo>
                <a:lnTo>
                  <a:pt x="1021842" y="459994"/>
                </a:lnTo>
                <a:lnTo>
                  <a:pt x="1027337" y="459994"/>
                </a:lnTo>
                <a:lnTo>
                  <a:pt x="1033780" y="445135"/>
                </a:lnTo>
                <a:lnTo>
                  <a:pt x="1032023" y="444373"/>
                </a:lnTo>
                <a:close/>
              </a:path>
              <a:path w="1048385" h="475614">
                <a:moveTo>
                  <a:pt x="7874" y="0"/>
                </a:moveTo>
                <a:lnTo>
                  <a:pt x="0" y="18288"/>
                </a:lnTo>
                <a:lnTo>
                  <a:pt x="992263" y="448703"/>
                </a:lnTo>
                <a:lnTo>
                  <a:pt x="1011830" y="446377"/>
                </a:lnTo>
                <a:lnTo>
                  <a:pt x="1000206" y="430567"/>
                </a:lnTo>
                <a:lnTo>
                  <a:pt x="7874" y="0"/>
                </a:lnTo>
                <a:close/>
              </a:path>
              <a:path w="1048385" h="475614">
                <a:moveTo>
                  <a:pt x="1000206" y="430567"/>
                </a:moveTo>
                <a:lnTo>
                  <a:pt x="1011830" y="446377"/>
                </a:lnTo>
                <a:lnTo>
                  <a:pt x="1028700" y="444373"/>
                </a:lnTo>
                <a:lnTo>
                  <a:pt x="1032023" y="444373"/>
                </a:lnTo>
                <a:lnTo>
                  <a:pt x="1000206" y="43056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84492" y="3578352"/>
            <a:ext cx="1886711" cy="23164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52</a:t>
            </a:fld>
            <a:endParaRPr spc="-5" dirty="0"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109220"/>
            <a:ext cx="46799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Heat </a:t>
            </a:r>
            <a:r>
              <a:rPr dirty="0"/>
              <a:t>shield </a:t>
            </a:r>
            <a:r>
              <a:rPr spc="-5" dirty="0"/>
              <a:t>Deployment  Configuration </a:t>
            </a:r>
            <a:r>
              <a:rPr dirty="0"/>
              <a:t>Trade </a:t>
            </a:r>
            <a:r>
              <a:rPr spc="-5" dirty="0"/>
              <a:t>&amp;</a:t>
            </a:r>
            <a:r>
              <a:rPr spc="-65" dirty="0"/>
              <a:t> </a:t>
            </a:r>
            <a:r>
              <a:rPr dirty="0"/>
              <a:t>Selection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19062" y="1619122"/>
          <a:ext cx="3766820" cy="38919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3580"/>
                <a:gridCol w="1793240"/>
              </a:tblGrid>
              <a:tr h="944244">
                <a:tc>
                  <a:txBody>
                    <a:bodyPr/>
                    <a:lstStyle/>
                    <a:p>
                      <a:pPr marL="97790" marR="12128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1.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Spring loaded  Rotating</a:t>
                      </a:r>
                      <a:r>
                        <a:rPr sz="1400" b="1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mechanism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45593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2.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Spinning</a:t>
                      </a:r>
                      <a:r>
                        <a:rPr sz="14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3D 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printed rod  extension 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mechanism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</a:tr>
              <a:tr h="1362710">
                <a:tc>
                  <a:txBody>
                    <a:bodyPr/>
                    <a:lstStyle/>
                    <a:p>
                      <a:pPr marL="97790" marR="1511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Simplistic design;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one  signal required to  actuate the  mechanism, less  likely to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fail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120014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Complex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design  and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software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to  control the speed</a:t>
                      </a:r>
                      <a:r>
                        <a:rPr sz="14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of  the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dynamo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HS  deployment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</a:tr>
              <a:tr h="1584960">
                <a:tc>
                  <a:txBody>
                    <a:bodyPr/>
                    <a:lstStyle/>
                    <a:p>
                      <a:pPr marL="97790" marR="927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reliable thanks  to usage of  components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are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more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resistant to high  G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forces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3949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Less reliable;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dynamo may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fail  due to high G  forces,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7790" marR="168275" algn="just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“Fusilli”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rod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likely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to  break under high</a:t>
                      </a:r>
                      <a:r>
                        <a:rPr sz="14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  forces and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friction.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174800" y="1265935"/>
            <a:ext cx="18408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C2C89"/>
                </a:solidFill>
                <a:latin typeface="Arial"/>
                <a:cs typeface="Arial"/>
              </a:rPr>
              <a:t>Key trade</a:t>
            </a:r>
            <a:r>
              <a:rPr sz="1800" b="1" spc="-45" dirty="0">
                <a:solidFill>
                  <a:srgbClr val="2C2C8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C2C89"/>
                </a:solidFill>
                <a:latin typeface="Arial"/>
                <a:cs typeface="Arial"/>
              </a:rPr>
              <a:t>issues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14546" y="3547364"/>
            <a:ext cx="228028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2. Power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supplied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the  dynamo which causes the  3D printed rod extension </a:t>
            </a:r>
            <a:r>
              <a:rPr sz="1400" spc="-10" dirty="0">
                <a:latin typeface="Arial"/>
                <a:cs typeface="Arial"/>
              </a:rPr>
              <a:t>to  </a:t>
            </a:r>
            <a:r>
              <a:rPr sz="1400" spc="-5" dirty="0">
                <a:latin typeface="Arial"/>
                <a:cs typeface="Arial"/>
              </a:rPr>
              <a:t>rotate. This, </a:t>
            </a:r>
            <a:r>
              <a:rPr sz="1400" spc="-10" dirty="0">
                <a:latin typeface="Arial"/>
                <a:cs typeface="Arial"/>
              </a:rPr>
              <a:t>in turn </a:t>
            </a:r>
            <a:r>
              <a:rPr sz="1400" spc="-5" dirty="0">
                <a:latin typeface="Arial"/>
                <a:cs typeface="Arial"/>
              </a:rPr>
              <a:t>deploys 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50532" y="3378200"/>
            <a:ext cx="224536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Arial"/>
                <a:cs typeface="Arial"/>
              </a:rPr>
              <a:t>Chosen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design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04800" algn="l"/>
                <a:tab pos="943610" algn="l"/>
                <a:tab pos="1214755" algn="l"/>
                <a:tab pos="1693545" algn="l"/>
                <a:tab pos="1985010" algn="l"/>
              </a:tabLst>
            </a:pP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.	Sig</a:t>
            </a:r>
            <a:r>
              <a:rPr sz="1400" spc="-15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al	</a:t>
            </a:r>
            <a:r>
              <a:rPr sz="1400" spc="-1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s	</a:t>
            </a:r>
            <a:r>
              <a:rPr sz="1400" spc="-10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5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t	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	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he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50532" y="3804920"/>
            <a:ext cx="22447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7720" algn="l"/>
                <a:tab pos="1259205" algn="l"/>
                <a:tab pos="1985010" algn="l"/>
              </a:tabLst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14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1400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</a:t>
            </a:r>
            <a:r>
              <a:rPr sz="1400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or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h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	</a:t>
            </a:r>
            <a:r>
              <a:rPr sz="1400" spc="-1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u</a:t>
            </a:r>
            <a:r>
              <a:rPr sz="1400" spc="-10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h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s	t</a:t>
            </a:r>
            <a:r>
              <a:rPr sz="1400" spc="-15" dirty="0">
                <a:latin typeface="Arial"/>
                <a:cs typeface="Arial"/>
              </a:rPr>
              <a:t>h</a:t>
            </a:r>
            <a:r>
              <a:rPr sz="1400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50532" y="4018279"/>
            <a:ext cx="224472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rotating mechanism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-5" dirty="0">
                <a:latin typeface="Arial"/>
                <a:cs typeface="Arial"/>
              </a:rPr>
              <a:t>anti-  clockwise direction causing  the release of </a:t>
            </a:r>
            <a:r>
              <a:rPr sz="1400" spc="-10" dirty="0">
                <a:latin typeface="Arial"/>
                <a:cs typeface="Arial"/>
              </a:rPr>
              <a:t>the</a:t>
            </a:r>
            <a:r>
              <a:rPr sz="1400" spc="215" dirty="0">
                <a:latin typeface="Arial"/>
                <a:cs typeface="Arial"/>
              </a:rPr>
              <a:t> </a:t>
            </a: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hooks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50532" y="4658614"/>
            <a:ext cx="22447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5300" algn="l"/>
                <a:tab pos="1066800" algn="l"/>
                <a:tab pos="1499870" algn="l"/>
                <a:tab pos="1985010" algn="l"/>
              </a:tabLst>
            </a:pPr>
            <a:r>
              <a:rPr sz="1400" spc="-5" dirty="0">
                <a:latin typeface="Arial"/>
                <a:cs typeface="Arial"/>
              </a:rPr>
              <a:t>an</a:t>
            </a:r>
            <a:r>
              <a:rPr sz="1400" dirty="0">
                <a:latin typeface="Arial"/>
                <a:cs typeface="Arial"/>
              </a:rPr>
              <a:t>d	t</a:t>
            </a:r>
            <a:r>
              <a:rPr sz="1400" spc="-15" dirty="0">
                <a:latin typeface="Arial"/>
                <a:cs typeface="Arial"/>
              </a:rPr>
              <a:t>hu</a:t>
            </a:r>
            <a:r>
              <a:rPr sz="1400" dirty="0">
                <a:latin typeface="Arial"/>
                <a:cs typeface="Arial"/>
              </a:rPr>
              <a:t>s,	t</a:t>
            </a:r>
            <a:r>
              <a:rPr sz="1400" spc="-15" dirty="0">
                <a:latin typeface="Arial"/>
                <a:cs typeface="Arial"/>
              </a:rPr>
              <a:t>h</a:t>
            </a:r>
            <a:r>
              <a:rPr sz="1400" dirty="0">
                <a:latin typeface="Arial"/>
                <a:cs typeface="Arial"/>
              </a:rPr>
              <a:t>e	</a:t>
            </a:r>
            <a:r>
              <a:rPr sz="1400" spc="-10" dirty="0">
                <a:latin typeface="Arial"/>
                <a:cs typeface="Arial"/>
              </a:rPr>
              <a:t>H</a:t>
            </a:r>
            <a:r>
              <a:rPr sz="1400" spc="-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;	t</a:t>
            </a:r>
            <a:r>
              <a:rPr sz="1400" spc="-15" dirty="0">
                <a:latin typeface="Arial"/>
                <a:cs typeface="Arial"/>
              </a:rPr>
              <a:t>h</a:t>
            </a:r>
            <a:r>
              <a:rPr sz="1400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50532" y="4871973"/>
            <a:ext cx="22453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actuator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located close </a:t>
            </a:r>
            <a:r>
              <a:rPr sz="1400" spc="-10" dirty="0">
                <a:latin typeface="Arial"/>
                <a:cs typeface="Arial"/>
              </a:rPr>
              <a:t>to  </a:t>
            </a:r>
            <a:r>
              <a:rPr sz="1400" spc="-5" dirty="0">
                <a:latin typeface="Arial"/>
                <a:cs typeface="Arial"/>
              </a:rPr>
              <a:t>the centre of plate to</a:t>
            </a:r>
            <a:r>
              <a:rPr sz="1400" spc="1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enable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50532" y="5298694"/>
            <a:ext cx="2242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0265" algn="l"/>
                <a:tab pos="2084070" algn="l"/>
              </a:tabLst>
            </a:pPr>
            <a:r>
              <a:rPr sz="1400" dirty="0">
                <a:latin typeface="Arial"/>
                <a:cs typeface="Arial"/>
              </a:rPr>
              <a:t>re</a:t>
            </a:r>
            <a:r>
              <a:rPr sz="1400" spc="-15" dirty="0">
                <a:latin typeface="Arial"/>
                <a:cs typeface="Arial"/>
              </a:rPr>
              <a:t>q</a:t>
            </a:r>
            <a:r>
              <a:rPr sz="1400" dirty="0">
                <a:latin typeface="Arial"/>
                <a:cs typeface="Arial"/>
              </a:rPr>
              <a:t>ui</a:t>
            </a:r>
            <a:r>
              <a:rPr sz="1400" spc="-1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ed	d</a:t>
            </a:r>
            <a:r>
              <a:rPr sz="1400" spc="-1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spl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5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t	</a:t>
            </a:r>
            <a:r>
              <a:rPr sz="1400" spc="-15" dirty="0">
                <a:latin typeface="Arial"/>
                <a:cs typeface="Arial"/>
              </a:rPr>
              <a:t>of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50532" y="5512105"/>
            <a:ext cx="22447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9895" algn="l"/>
                <a:tab pos="845819" algn="l"/>
                <a:tab pos="1322070" algn="l"/>
                <a:tab pos="1640205" algn="l"/>
              </a:tabLst>
            </a:pPr>
            <a:r>
              <a:rPr sz="140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h</a:t>
            </a:r>
            <a:r>
              <a:rPr sz="1400" dirty="0">
                <a:latin typeface="Arial"/>
                <a:cs typeface="Arial"/>
              </a:rPr>
              <a:t>e	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op	pa</a:t>
            </a:r>
            <a:r>
              <a:rPr sz="1400" spc="-1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t	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f	r</a:t>
            </a:r>
            <a:r>
              <a:rPr sz="1400" spc="-1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ti</a:t>
            </a:r>
            <a:r>
              <a:rPr sz="1400" spc="-15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50532" y="5725464"/>
            <a:ext cx="9867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echanis</a:t>
            </a:r>
            <a:r>
              <a:rPr sz="1400" spc="-5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80988" y="1351788"/>
            <a:ext cx="2520695" cy="1770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055102" y="1066292"/>
            <a:ext cx="5422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Actuator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60616" y="1066292"/>
            <a:ext cx="8362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Rotating</a:t>
            </a:r>
            <a:r>
              <a:rPr sz="1000" b="1" spc="-4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gate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29345" y="3182492"/>
            <a:ext cx="4127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Hooks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093077" y="1279905"/>
            <a:ext cx="213995" cy="663575"/>
          </a:xfrm>
          <a:custGeom>
            <a:avLst/>
            <a:gdLst/>
            <a:ahLst/>
            <a:cxnLst/>
            <a:rect l="l" t="t" r="r" b="b"/>
            <a:pathLst>
              <a:path w="213995" h="663575">
                <a:moveTo>
                  <a:pt x="119888" y="571246"/>
                </a:moveTo>
                <a:lnTo>
                  <a:pt x="113538" y="571246"/>
                </a:lnTo>
                <a:lnTo>
                  <a:pt x="109727" y="575183"/>
                </a:lnTo>
                <a:lnTo>
                  <a:pt x="105918" y="578993"/>
                </a:lnTo>
                <a:lnTo>
                  <a:pt x="105918" y="585343"/>
                </a:lnTo>
                <a:lnTo>
                  <a:pt x="184276" y="663448"/>
                </a:lnTo>
                <a:lnTo>
                  <a:pt x="188793" y="647065"/>
                </a:lnTo>
                <a:lnTo>
                  <a:pt x="169672" y="647065"/>
                </a:lnTo>
                <a:lnTo>
                  <a:pt x="160311" y="611647"/>
                </a:lnTo>
                <a:lnTo>
                  <a:pt x="123698" y="575183"/>
                </a:lnTo>
                <a:lnTo>
                  <a:pt x="119888" y="571246"/>
                </a:lnTo>
                <a:close/>
              </a:path>
              <a:path w="213995" h="663575">
                <a:moveTo>
                  <a:pt x="160311" y="611647"/>
                </a:moveTo>
                <a:lnTo>
                  <a:pt x="169672" y="647065"/>
                </a:lnTo>
                <a:lnTo>
                  <a:pt x="188722" y="641985"/>
                </a:lnTo>
                <a:lnTo>
                  <a:pt x="169672" y="641858"/>
                </a:lnTo>
                <a:lnTo>
                  <a:pt x="174195" y="625475"/>
                </a:lnTo>
                <a:lnTo>
                  <a:pt x="160311" y="611647"/>
                </a:lnTo>
                <a:close/>
              </a:path>
              <a:path w="213995" h="663575">
                <a:moveTo>
                  <a:pt x="200025" y="548386"/>
                </a:moveTo>
                <a:lnTo>
                  <a:pt x="194564" y="551561"/>
                </a:lnTo>
                <a:lnTo>
                  <a:pt x="193167" y="556768"/>
                </a:lnTo>
                <a:lnTo>
                  <a:pt x="179388" y="606669"/>
                </a:lnTo>
                <a:lnTo>
                  <a:pt x="188722" y="641985"/>
                </a:lnTo>
                <a:lnTo>
                  <a:pt x="169672" y="647065"/>
                </a:lnTo>
                <a:lnTo>
                  <a:pt x="188793" y="647065"/>
                </a:lnTo>
                <a:lnTo>
                  <a:pt x="212217" y="562102"/>
                </a:lnTo>
                <a:lnTo>
                  <a:pt x="213741" y="556768"/>
                </a:lnTo>
                <a:lnTo>
                  <a:pt x="210566" y="551307"/>
                </a:lnTo>
                <a:lnTo>
                  <a:pt x="205358" y="549910"/>
                </a:lnTo>
                <a:lnTo>
                  <a:pt x="200025" y="548386"/>
                </a:lnTo>
                <a:close/>
              </a:path>
              <a:path w="213995" h="663575">
                <a:moveTo>
                  <a:pt x="174195" y="625475"/>
                </a:moveTo>
                <a:lnTo>
                  <a:pt x="169672" y="641858"/>
                </a:lnTo>
                <a:lnTo>
                  <a:pt x="186181" y="637413"/>
                </a:lnTo>
                <a:lnTo>
                  <a:pt x="174195" y="625475"/>
                </a:lnTo>
                <a:close/>
              </a:path>
              <a:path w="213995" h="663575">
                <a:moveTo>
                  <a:pt x="179388" y="606669"/>
                </a:moveTo>
                <a:lnTo>
                  <a:pt x="174195" y="625475"/>
                </a:lnTo>
                <a:lnTo>
                  <a:pt x="186181" y="637413"/>
                </a:lnTo>
                <a:lnTo>
                  <a:pt x="169672" y="641858"/>
                </a:lnTo>
                <a:lnTo>
                  <a:pt x="188688" y="641858"/>
                </a:lnTo>
                <a:lnTo>
                  <a:pt x="179388" y="606669"/>
                </a:lnTo>
                <a:close/>
              </a:path>
              <a:path w="213995" h="663575">
                <a:moveTo>
                  <a:pt x="19050" y="0"/>
                </a:moveTo>
                <a:lnTo>
                  <a:pt x="0" y="5080"/>
                </a:lnTo>
                <a:lnTo>
                  <a:pt x="160311" y="611647"/>
                </a:lnTo>
                <a:lnTo>
                  <a:pt x="174195" y="625475"/>
                </a:lnTo>
                <a:lnTo>
                  <a:pt x="179388" y="606669"/>
                </a:lnTo>
                <a:lnTo>
                  <a:pt x="190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87461" y="1252347"/>
            <a:ext cx="352425" cy="488950"/>
          </a:xfrm>
          <a:custGeom>
            <a:avLst/>
            <a:gdLst/>
            <a:ahLst/>
            <a:cxnLst/>
            <a:rect l="l" t="t" r="r" b="b"/>
            <a:pathLst>
              <a:path w="352425" h="488950">
                <a:moveTo>
                  <a:pt x="14859" y="374395"/>
                </a:moveTo>
                <a:lnTo>
                  <a:pt x="10033" y="378332"/>
                </a:lnTo>
                <a:lnTo>
                  <a:pt x="0" y="488568"/>
                </a:lnTo>
                <a:lnTo>
                  <a:pt x="22843" y="478281"/>
                </a:lnTo>
                <a:lnTo>
                  <a:pt x="19431" y="478281"/>
                </a:lnTo>
                <a:lnTo>
                  <a:pt x="3302" y="466851"/>
                </a:lnTo>
                <a:lnTo>
                  <a:pt x="24586" y="436988"/>
                </a:lnTo>
                <a:lnTo>
                  <a:pt x="29337" y="385699"/>
                </a:lnTo>
                <a:lnTo>
                  <a:pt x="29718" y="380238"/>
                </a:lnTo>
                <a:lnTo>
                  <a:pt x="25781" y="375412"/>
                </a:lnTo>
                <a:lnTo>
                  <a:pt x="14859" y="374395"/>
                </a:lnTo>
                <a:close/>
              </a:path>
              <a:path w="352425" h="488950">
                <a:moveTo>
                  <a:pt x="24586" y="436988"/>
                </a:moveTo>
                <a:lnTo>
                  <a:pt x="3302" y="466851"/>
                </a:lnTo>
                <a:lnTo>
                  <a:pt x="19431" y="478281"/>
                </a:lnTo>
                <a:lnTo>
                  <a:pt x="22870" y="473455"/>
                </a:lnTo>
                <a:lnTo>
                  <a:pt x="21209" y="473455"/>
                </a:lnTo>
                <a:lnTo>
                  <a:pt x="7366" y="463550"/>
                </a:lnTo>
                <a:lnTo>
                  <a:pt x="22768" y="456615"/>
                </a:lnTo>
                <a:lnTo>
                  <a:pt x="24586" y="436988"/>
                </a:lnTo>
                <a:close/>
              </a:path>
              <a:path w="352425" h="488950">
                <a:moveTo>
                  <a:pt x="92710" y="425068"/>
                </a:moveTo>
                <a:lnTo>
                  <a:pt x="87757" y="427354"/>
                </a:lnTo>
                <a:lnTo>
                  <a:pt x="40593" y="448589"/>
                </a:lnTo>
                <a:lnTo>
                  <a:pt x="19431" y="478281"/>
                </a:lnTo>
                <a:lnTo>
                  <a:pt x="22843" y="478281"/>
                </a:lnTo>
                <a:lnTo>
                  <a:pt x="95885" y="445388"/>
                </a:lnTo>
                <a:lnTo>
                  <a:pt x="100838" y="443102"/>
                </a:lnTo>
                <a:lnTo>
                  <a:pt x="103124" y="437261"/>
                </a:lnTo>
                <a:lnTo>
                  <a:pt x="100838" y="432307"/>
                </a:lnTo>
                <a:lnTo>
                  <a:pt x="98552" y="427227"/>
                </a:lnTo>
                <a:lnTo>
                  <a:pt x="92710" y="425068"/>
                </a:lnTo>
                <a:close/>
              </a:path>
              <a:path w="352425" h="488950">
                <a:moveTo>
                  <a:pt x="22768" y="456615"/>
                </a:moveTo>
                <a:lnTo>
                  <a:pt x="7366" y="463550"/>
                </a:lnTo>
                <a:lnTo>
                  <a:pt x="21209" y="473455"/>
                </a:lnTo>
                <a:lnTo>
                  <a:pt x="22768" y="456615"/>
                </a:lnTo>
                <a:close/>
              </a:path>
              <a:path w="352425" h="488950">
                <a:moveTo>
                  <a:pt x="40593" y="448589"/>
                </a:moveTo>
                <a:lnTo>
                  <a:pt x="22768" y="456615"/>
                </a:lnTo>
                <a:lnTo>
                  <a:pt x="21209" y="473455"/>
                </a:lnTo>
                <a:lnTo>
                  <a:pt x="22870" y="473455"/>
                </a:lnTo>
                <a:lnTo>
                  <a:pt x="40593" y="448589"/>
                </a:lnTo>
                <a:close/>
              </a:path>
              <a:path w="352425" h="488950">
                <a:moveTo>
                  <a:pt x="336042" y="0"/>
                </a:moveTo>
                <a:lnTo>
                  <a:pt x="24586" y="436988"/>
                </a:lnTo>
                <a:lnTo>
                  <a:pt x="22768" y="456615"/>
                </a:lnTo>
                <a:lnTo>
                  <a:pt x="40593" y="448589"/>
                </a:lnTo>
                <a:lnTo>
                  <a:pt x="352171" y="11429"/>
                </a:lnTo>
                <a:lnTo>
                  <a:pt x="33604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82918" y="2825750"/>
            <a:ext cx="1579245" cy="388620"/>
          </a:xfrm>
          <a:custGeom>
            <a:avLst/>
            <a:gdLst/>
            <a:ahLst/>
            <a:cxnLst/>
            <a:rect l="l" t="t" r="r" b="b"/>
            <a:pathLst>
              <a:path w="1579245" h="388619">
                <a:moveTo>
                  <a:pt x="56959" y="36379"/>
                </a:moveTo>
                <a:lnTo>
                  <a:pt x="38347" y="42405"/>
                </a:lnTo>
                <a:lnTo>
                  <a:pt x="52833" y="55700"/>
                </a:lnTo>
                <a:lnTo>
                  <a:pt x="1574927" y="388112"/>
                </a:lnTo>
                <a:lnTo>
                  <a:pt x="1579117" y="368680"/>
                </a:lnTo>
                <a:lnTo>
                  <a:pt x="56959" y="36379"/>
                </a:lnTo>
                <a:close/>
              </a:path>
              <a:path w="1579245" h="388619">
                <a:moveTo>
                  <a:pt x="105282" y="0"/>
                </a:moveTo>
                <a:lnTo>
                  <a:pt x="0" y="34036"/>
                </a:lnTo>
                <a:lnTo>
                  <a:pt x="77470" y="105155"/>
                </a:lnTo>
                <a:lnTo>
                  <a:pt x="81406" y="108838"/>
                </a:lnTo>
                <a:lnTo>
                  <a:pt x="87756" y="108585"/>
                </a:lnTo>
                <a:lnTo>
                  <a:pt x="91439" y="104648"/>
                </a:lnTo>
                <a:lnTo>
                  <a:pt x="95123" y="100584"/>
                </a:lnTo>
                <a:lnTo>
                  <a:pt x="94868" y="94361"/>
                </a:lnTo>
                <a:lnTo>
                  <a:pt x="90804" y="90550"/>
                </a:lnTo>
                <a:lnTo>
                  <a:pt x="52833" y="55700"/>
                </a:lnTo>
                <a:lnTo>
                  <a:pt x="17017" y="47878"/>
                </a:lnTo>
                <a:lnTo>
                  <a:pt x="21208" y="28575"/>
                </a:lnTo>
                <a:lnTo>
                  <a:pt x="81066" y="28575"/>
                </a:lnTo>
                <a:lnTo>
                  <a:pt x="111378" y="18796"/>
                </a:lnTo>
                <a:lnTo>
                  <a:pt x="114173" y="13208"/>
                </a:lnTo>
                <a:lnTo>
                  <a:pt x="110871" y="2794"/>
                </a:lnTo>
                <a:lnTo>
                  <a:pt x="105282" y="0"/>
                </a:lnTo>
                <a:close/>
              </a:path>
              <a:path w="1579245" h="388619">
                <a:moveTo>
                  <a:pt x="21208" y="28575"/>
                </a:moveTo>
                <a:lnTo>
                  <a:pt x="17017" y="47878"/>
                </a:lnTo>
                <a:lnTo>
                  <a:pt x="52833" y="55700"/>
                </a:lnTo>
                <a:lnTo>
                  <a:pt x="44034" y="47625"/>
                </a:lnTo>
                <a:lnTo>
                  <a:pt x="22225" y="47625"/>
                </a:lnTo>
                <a:lnTo>
                  <a:pt x="25907" y="30987"/>
                </a:lnTo>
                <a:lnTo>
                  <a:pt x="32262" y="30987"/>
                </a:lnTo>
                <a:lnTo>
                  <a:pt x="21208" y="28575"/>
                </a:lnTo>
                <a:close/>
              </a:path>
              <a:path w="1579245" h="388619">
                <a:moveTo>
                  <a:pt x="25907" y="30987"/>
                </a:moveTo>
                <a:lnTo>
                  <a:pt x="22225" y="47625"/>
                </a:lnTo>
                <a:lnTo>
                  <a:pt x="38347" y="42405"/>
                </a:lnTo>
                <a:lnTo>
                  <a:pt x="25907" y="30987"/>
                </a:lnTo>
                <a:close/>
              </a:path>
              <a:path w="1579245" h="388619">
                <a:moveTo>
                  <a:pt x="38347" y="42405"/>
                </a:moveTo>
                <a:lnTo>
                  <a:pt x="22225" y="47625"/>
                </a:lnTo>
                <a:lnTo>
                  <a:pt x="44034" y="47625"/>
                </a:lnTo>
                <a:lnTo>
                  <a:pt x="38347" y="42405"/>
                </a:lnTo>
                <a:close/>
              </a:path>
              <a:path w="1579245" h="388619">
                <a:moveTo>
                  <a:pt x="32262" y="30987"/>
                </a:moveTo>
                <a:lnTo>
                  <a:pt x="25907" y="30987"/>
                </a:lnTo>
                <a:lnTo>
                  <a:pt x="38347" y="42405"/>
                </a:lnTo>
                <a:lnTo>
                  <a:pt x="56959" y="36379"/>
                </a:lnTo>
                <a:lnTo>
                  <a:pt x="32262" y="30987"/>
                </a:lnTo>
                <a:close/>
              </a:path>
              <a:path w="1579245" h="388619">
                <a:moveTo>
                  <a:pt x="81066" y="28575"/>
                </a:moveTo>
                <a:lnTo>
                  <a:pt x="21208" y="28575"/>
                </a:lnTo>
                <a:lnTo>
                  <a:pt x="56959" y="36379"/>
                </a:lnTo>
                <a:lnTo>
                  <a:pt x="81066" y="2857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55608" y="1943861"/>
            <a:ext cx="111760" cy="1261110"/>
          </a:xfrm>
          <a:custGeom>
            <a:avLst/>
            <a:gdLst/>
            <a:ahLst/>
            <a:cxnLst/>
            <a:rect l="l" t="t" r="r" b="b"/>
            <a:pathLst>
              <a:path w="111759" h="1261110">
                <a:moveTo>
                  <a:pt x="55752" y="39224"/>
                </a:moveTo>
                <a:lnTo>
                  <a:pt x="45847" y="56206"/>
                </a:lnTo>
                <a:lnTo>
                  <a:pt x="45847" y="1260728"/>
                </a:lnTo>
                <a:lnTo>
                  <a:pt x="65659" y="1260728"/>
                </a:lnTo>
                <a:lnTo>
                  <a:pt x="65659" y="56206"/>
                </a:lnTo>
                <a:lnTo>
                  <a:pt x="55752" y="39224"/>
                </a:lnTo>
                <a:close/>
              </a:path>
              <a:path w="111759" h="1261110">
                <a:moveTo>
                  <a:pt x="55752" y="0"/>
                </a:moveTo>
                <a:lnTo>
                  <a:pt x="2794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5" y="105537"/>
                </a:lnTo>
                <a:lnTo>
                  <a:pt x="19812" y="100837"/>
                </a:lnTo>
                <a:lnTo>
                  <a:pt x="45847" y="56206"/>
                </a:lnTo>
                <a:lnTo>
                  <a:pt x="45847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11759" h="1261110">
                <a:moveTo>
                  <a:pt x="67159" y="19558"/>
                </a:moveTo>
                <a:lnTo>
                  <a:pt x="65659" y="19558"/>
                </a:lnTo>
                <a:lnTo>
                  <a:pt x="65659" y="56206"/>
                </a:lnTo>
                <a:lnTo>
                  <a:pt x="91694" y="100837"/>
                </a:lnTo>
                <a:lnTo>
                  <a:pt x="94361" y="105537"/>
                </a:lnTo>
                <a:lnTo>
                  <a:pt x="100457" y="107187"/>
                </a:lnTo>
                <a:lnTo>
                  <a:pt x="109855" y="101600"/>
                </a:lnTo>
                <a:lnTo>
                  <a:pt x="111506" y="95503"/>
                </a:lnTo>
                <a:lnTo>
                  <a:pt x="108712" y="90804"/>
                </a:lnTo>
                <a:lnTo>
                  <a:pt x="67159" y="19558"/>
                </a:lnTo>
                <a:close/>
              </a:path>
              <a:path w="111759" h="1261110">
                <a:moveTo>
                  <a:pt x="65659" y="19558"/>
                </a:moveTo>
                <a:lnTo>
                  <a:pt x="45847" y="19558"/>
                </a:lnTo>
                <a:lnTo>
                  <a:pt x="45847" y="56206"/>
                </a:lnTo>
                <a:lnTo>
                  <a:pt x="55752" y="39224"/>
                </a:lnTo>
                <a:lnTo>
                  <a:pt x="47244" y="24637"/>
                </a:lnTo>
                <a:lnTo>
                  <a:pt x="65659" y="24637"/>
                </a:lnTo>
                <a:lnTo>
                  <a:pt x="65659" y="19558"/>
                </a:lnTo>
                <a:close/>
              </a:path>
              <a:path w="111759" h="1261110">
                <a:moveTo>
                  <a:pt x="65659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9" y="24637"/>
                </a:lnTo>
                <a:close/>
              </a:path>
              <a:path w="111759" h="1261110">
                <a:moveTo>
                  <a:pt x="64262" y="24637"/>
                </a:moveTo>
                <a:lnTo>
                  <a:pt x="47244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036314" y="4807458"/>
            <a:ext cx="2435860" cy="83058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 marR="283845">
              <a:lnSpc>
                <a:spcPct val="100000"/>
              </a:lnSpc>
              <a:spcBef>
                <a:spcPts val="320"/>
              </a:spcBef>
            </a:pPr>
            <a:r>
              <a:rPr sz="1600" b="1" spc="-5" dirty="0">
                <a:latin typeface="Arial"/>
                <a:cs typeface="Arial"/>
              </a:rPr>
              <a:t>Design 1 </a:t>
            </a:r>
            <a:r>
              <a:rPr sz="1600" b="1" spc="10" dirty="0">
                <a:latin typeface="Arial"/>
                <a:cs typeface="Arial"/>
              </a:rPr>
              <a:t>was</a:t>
            </a:r>
            <a:r>
              <a:rPr sz="1600" b="1" spc="-9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chosen  because of better  mass and </a:t>
            </a:r>
            <a:r>
              <a:rPr sz="1600" b="1" spc="-15" dirty="0">
                <a:latin typeface="Arial"/>
                <a:cs typeface="Arial"/>
              </a:rPr>
              <a:t>volume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300728" y="1078991"/>
            <a:ext cx="1888236" cy="23164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53</a:t>
            </a:fld>
            <a:endParaRPr spc="-5" dirty="0"/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-4762" y="1048575"/>
          <a:ext cx="9142091" cy="52952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840"/>
                <a:gridCol w="1219199"/>
                <a:gridCol w="1149985"/>
                <a:gridCol w="1491614"/>
                <a:gridCol w="2474594"/>
                <a:gridCol w="1546859"/>
              </a:tblGrid>
              <a:tr h="283845">
                <a:tc gridSpan="6"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Structure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Materials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4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Material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81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Density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Manufacturing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Advantages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Disadvantages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42672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686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Nose Cone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Carbon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Fibre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1280kg/m</a:t>
                      </a:r>
                      <a:r>
                        <a:rPr sz="1050" baseline="27777" dirty="0">
                          <a:latin typeface="Arial"/>
                          <a:cs typeface="Arial"/>
                        </a:rPr>
                        <a:t>3</a:t>
                      </a:r>
                      <a:endParaRPr sz="1050" baseline="27777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CNC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Lightweight,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strong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3390" marR="254000" indent="-1555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Expensive,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time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consuming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2978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Balsa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Wood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31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170kg/m</a:t>
                      </a:r>
                      <a:r>
                        <a:rPr sz="1050" baseline="27777" dirty="0">
                          <a:latin typeface="Arial"/>
                          <a:cs typeface="Arial"/>
                        </a:rPr>
                        <a:t>3</a:t>
                      </a:r>
                      <a:endParaRPr sz="1050" baseline="27777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Laser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Cutter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Extremely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Lightweight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Low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strength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6559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PLA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(3D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Printed)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9431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1430kg/m</a:t>
                      </a:r>
                      <a:r>
                        <a:rPr sz="1050" baseline="27777" dirty="0">
                          <a:latin typeface="Arial"/>
                          <a:cs typeface="Arial"/>
                        </a:rPr>
                        <a:t>3</a:t>
                      </a:r>
                      <a:endParaRPr sz="1050" baseline="27777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731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3D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Printed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786765" marR="132080" indent="-54800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Very strong, easy to</a:t>
                      </a:r>
                      <a:r>
                        <a:rPr sz="11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manufacture,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readily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available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8100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Heavy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42672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459105" marR="218440" indent="-224154">
                        <a:lnSpc>
                          <a:spcPct val="100000"/>
                        </a:lnSpc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lo</a:t>
                      </a:r>
                      <a:r>
                        <a:rPr sz="1100" b="1" spc="-3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ment 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Rods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Carbon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Fibre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1280kg/m</a:t>
                      </a:r>
                      <a:r>
                        <a:rPr sz="1050" baseline="27777" dirty="0">
                          <a:latin typeface="Arial"/>
                          <a:cs typeface="Arial"/>
                        </a:rPr>
                        <a:t>3</a:t>
                      </a:r>
                      <a:endParaRPr sz="1050" baseline="27777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CNC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 algn="ctr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Lightweight,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strong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3390" marR="254000" indent="-1555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Expensive,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time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consuming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2984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PVC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Tubing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229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1375kg/m</a:t>
                      </a:r>
                      <a:r>
                        <a:rPr sz="1050" baseline="27777" dirty="0">
                          <a:latin typeface="Arial"/>
                          <a:cs typeface="Arial"/>
                        </a:rPr>
                        <a:t>3</a:t>
                      </a:r>
                      <a:endParaRPr sz="1050" baseline="27777">
                        <a:latin typeface="Arial"/>
                        <a:cs typeface="Arial"/>
                      </a:endParaRPr>
                    </a:p>
                  </a:txBody>
                  <a:tcPr marL="0" marR="0" marT="62229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Cutting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Size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229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Strong,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cheap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229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Difficult to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customize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229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2590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Nylon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Pipe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1150kg/m</a:t>
                      </a:r>
                      <a:r>
                        <a:rPr sz="1050" baseline="27777" dirty="0">
                          <a:latin typeface="Arial"/>
                          <a:cs typeface="Arial"/>
                        </a:rPr>
                        <a:t>3</a:t>
                      </a:r>
                      <a:endParaRPr sz="1050" baseline="27777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Cutting to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Size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Lightweight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Light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sensitivity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426084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08585" marR="88265" indent="260350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Release  Mechanism</a:t>
                      </a:r>
                      <a:r>
                        <a:rPr sz="1100" b="1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Bay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Carbon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Fibre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1280kg/m</a:t>
                      </a:r>
                      <a:r>
                        <a:rPr sz="1050" baseline="27777" dirty="0">
                          <a:latin typeface="Arial"/>
                          <a:cs typeface="Arial"/>
                        </a:rPr>
                        <a:t>3</a:t>
                      </a:r>
                      <a:endParaRPr sz="1050" baseline="27777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CNC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Lightweight,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strong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3390" marR="254000" indent="-1555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Expensive,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time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consuming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6559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PLA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(3D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Printed)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9431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1430kg/m</a:t>
                      </a:r>
                      <a:r>
                        <a:rPr sz="1050" baseline="27777" dirty="0">
                          <a:latin typeface="Arial"/>
                          <a:cs typeface="Arial"/>
                        </a:rPr>
                        <a:t>3</a:t>
                      </a:r>
                      <a:endParaRPr sz="1050" baseline="27777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6731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3D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Printed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786765" marR="132080" indent="-54800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Very strong, easy to</a:t>
                      </a:r>
                      <a:r>
                        <a:rPr sz="11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manufacture,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readily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available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38100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Heavy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2978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Balsa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Wood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229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315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170kg/m</a:t>
                      </a:r>
                      <a:r>
                        <a:rPr sz="1050" baseline="27777" dirty="0">
                          <a:latin typeface="Arial"/>
                          <a:cs typeface="Arial"/>
                        </a:rPr>
                        <a:t>3</a:t>
                      </a:r>
                      <a:endParaRPr sz="1050" baseline="27777">
                        <a:latin typeface="Arial"/>
                        <a:cs typeface="Arial"/>
                      </a:endParaRPr>
                    </a:p>
                  </a:txBody>
                  <a:tcPr marL="0" marR="0" marT="62229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Laser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Cutter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229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Extremely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Lightweight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229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489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Low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strength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229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29781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53365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Heat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Shield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Rip-Stop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Nylon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734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100" spc="5" dirty="0">
                          <a:latin typeface="Arial"/>
                          <a:cs typeface="Arial"/>
                        </a:rPr>
                        <a:t>46g/m</a:t>
                      </a:r>
                      <a:r>
                        <a:rPr sz="1050" spc="7" baseline="27777" dirty="0">
                          <a:latin typeface="Arial"/>
                          <a:cs typeface="Arial"/>
                        </a:rPr>
                        <a:t>2</a:t>
                      </a:r>
                      <a:endParaRPr sz="1050" baseline="27777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Cutting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Size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Lightweight,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strong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Expensive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4171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Cloth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192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1000kg/m</a:t>
                      </a:r>
                      <a:r>
                        <a:rPr sz="1050" baseline="27777" dirty="0">
                          <a:latin typeface="Arial"/>
                          <a:cs typeface="Arial"/>
                        </a:rPr>
                        <a:t>3</a:t>
                      </a:r>
                      <a:endParaRPr sz="1050" baseline="27777">
                        <a:latin typeface="Arial"/>
                        <a:cs typeface="Arial"/>
                      </a:endParaRPr>
                    </a:p>
                  </a:txBody>
                  <a:tcPr marL="0" marR="0" marT="12192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Cutting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Size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192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Readily available,</a:t>
                      </a:r>
                      <a:r>
                        <a:rPr sz="11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strong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192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Heavy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192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2978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Paper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1500kg/m</a:t>
                      </a:r>
                      <a:r>
                        <a:rPr sz="1050" baseline="27777" dirty="0">
                          <a:latin typeface="Arial"/>
                          <a:cs typeface="Arial"/>
                        </a:rPr>
                        <a:t>3</a:t>
                      </a:r>
                      <a:endParaRPr sz="1050" baseline="27777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Cutting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Size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Lightweight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Low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strength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223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Heat </a:t>
            </a:r>
            <a:r>
              <a:rPr dirty="0"/>
              <a:t>shield Mechanical </a:t>
            </a:r>
            <a:r>
              <a:rPr spc="-10" dirty="0"/>
              <a:t>Layout</a:t>
            </a:r>
            <a:r>
              <a:rPr spc="-50" dirty="0"/>
              <a:t> </a:t>
            </a:r>
            <a:r>
              <a:rPr dirty="0"/>
              <a:t>of  </a:t>
            </a:r>
            <a:r>
              <a:rPr spc="-5" dirty="0"/>
              <a:t>Components </a:t>
            </a:r>
            <a:r>
              <a:rPr dirty="0"/>
              <a:t>Trade </a:t>
            </a:r>
            <a:r>
              <a:rPr spc="-5" dirty="0"/>
              <a:t>&amp;</a:t>
            </a:r>
            <a:r>
              <a:rPr spc="-40" dirty="0"/>
              <a:t> </a:t>
            </a:r>
            <a:r>
              <a:rPr dirty="0"/>
              <a:t>Selection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54</a:t>
            </a:fld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-4762" y="1026922"/>
          <a:ext cx="9140823" cy="5349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1890"/>
                <a:gridCol w="742949"/>
                <a:gridCol w="1127760"/>
                <a:gridCol w="937260"/>
                <a:gridCol w="1219835"/>
                <a:gridCol w="1783714"/>
                <a:gridCol w="2177415"/>
              </a:tblGrid>
              <a:tr h="2679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Mechanisms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5151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Component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95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Mass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06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Reliability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08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Advantages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40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Disadvantages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35280">
                <a:tc rowSpan="3"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HS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80340" marR="165100" algn="ctr">
                        <a:lnSpc>
                          <a:spcPct val="100000"/>
                        </a:lnSpc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lo</a:t>
                      </a:r>
                      <a:r>
                        <a:rPr sz="1100" b="1" spc="-3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ment  Mechanism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Torsion Spring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Loaded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ts val="129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TBD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129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Reliable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129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Able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calculate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2729" marR="288925">
                        <a:lnSpc>
                          <a:spcPts val="1320"/>
                        </a:lnSpc>
                        <a:spcBef>
                          <a:spcPts val="1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Needs additional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structure  mass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2012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779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System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Rods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ts val="127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TBD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Reliable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127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strong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2729">
                        <a:lnSpc>
                          <a:spcPts val="127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heavy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1670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779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22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Linear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Actuator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TBD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reliable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12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strong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2729">
                        <a:lnSpc>
                          <a:spcPts val="122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Heavy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20320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HS</a:t>
                      </a:r>
                      <a:r>
                        <a:rPr sz="1100" b="1" spc="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Release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9875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Mechanism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Solenoid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ts val="129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12.6g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129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Reliable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129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High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performance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2729">
                        <a:lnSpc>
                          <a:spcPts val="129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Short travel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range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346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29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Servo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Rod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ts val="129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~11g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1290"/>
                        </a:lnSpc>
                      </a:pPr>
                      <a:r>
                        <a:rPr sz="1100" spc="5" dirty="0">
                          <a:latin typeface="Arial"/>
                          <a:cs typeface="Arial"/>
                        </a:rPr>
                        <a:t>Off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theShelf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 marR="229870">
                        <a:lnSpc>
                          <a:spcPts val="1320"/>
                        </a:lnSpc>
                        <a:spcBef>
                          <a:spcPts val="1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Able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controlin small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steps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2729">
                        <a:lnSpc>
                          <a:spcPts val="129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Large space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required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333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27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Compresion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Spring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Loaded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ts val="127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TBD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127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Reliable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Able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calculate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2729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Needs additional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structure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52729">
                        <a:lnSpc>
                          <a:spcPts val="124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mass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1885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68580">
                        <a:lnSpc>
                          <a:spcPts val="129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NichromeWire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ts val="129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TBD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129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Reliable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9070">
                        <a:lnSpc>
                          <a:spcPts val="129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lightweight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52729">
                        <a:lnSpc>
                          <a:spcPts val="129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Non-reusable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</a:tcPr>
                </a:tc>
              </a:tr>
              <a:tr h="267970">
                <a:tc gridSpan="7"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Chosen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Materials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4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Materials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31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Rationale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26543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Nose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Cone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Carbon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Fibre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113030">
                        <a:lnSpc>
                          <a:spcPts val="129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Very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lightweight and doesn’t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require much room as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can be bought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1mm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thick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sheets.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9079">
                <a:tc gridSpan="2"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Deployment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Rods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Carbon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Fibre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113030">
                        <a:lnSpc>
                          <a:spcPts val="129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High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strength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and lightweight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method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adding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reinforcement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45440">
                <a:tc gridSpan="2"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Release Mechanism</a:t>
                      </a:r>
                      <a:r>
                        <a:rPr sz="11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Bay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Carbon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Fibre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113030">
                        <a:lnSpc>
                          <a:spcPts val="129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Very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lightweight and doesn’t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require much room as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can be bought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1mm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thick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sheets.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8445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Heat</a:t>
                      </a:r>
                      <a:r>
                        <a:rPr sz="11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Shield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Rip-Stop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Nylon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Very strong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and lightway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method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attaining desired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decent</a:t>
                      </a:r>
                      <a:r>
                        <a:rPr sz="11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rate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81940">
                <a:tc gridSpan="7"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Chosen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Mechanisms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232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Material/Component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Rationale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456565">
                <a:tc gridSpan="2">
                  <a:txBody>
                    <a:bodyPr/>
                    <a:lstStyle/>
                    <a:p>
                      <a:pPr marL="95885" marR="6673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HS</a:t>
                      </a:r>
                      <a:r>
                        <a:rPr sz="120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Deployemnt  Mechanism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37820">
                        <a:lnSpc>
                          <a:spcPts val="129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Linear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Actuator &amp;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Spring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37820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Loaded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15570">
                        <a:lnSpc>
                          <a:spcPts val="129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linear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actuator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used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instead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servo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increased</a:t>
                      </a:r>
                      <a:r>
                        <a:rPr sz="11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reliability.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35280">
                <a:tc gridSpan="2"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HS Release</a:t>
                      </a:r>
                      <a:r>
                        <a:rPr sz="12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Mechanism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37820">
                        <a:lnSpc>
                          <a:spcPts val="13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Solenoid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&amp; Spring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Loaded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15570" marR="459105">
                        <a:lnSpc>
                          <a:spcPts val="1320"/>
                        </a:lnSpc>
                        <a:spcBef>
                          <a:spcPts val="2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combination of these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two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methods combines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reliability and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strength.</a:t>
                      </a:r>
                      <a:r>
                        <a:rPr sz="11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solenoid is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used instead of 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servo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increased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reliability.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Heat </a:t>
            </a:r>
            <a:r>
              <a:rPr dirty="0"/>
              <a:t>shield Mechanical </a:t>
            </a:r>
            <a:r>
              <a:rPr spc="-10" dirty="0"/>
              <a:t>Layout</a:t>
            </a:r>
            <a:r>
              <a:rPr spc="-50" dirty="0"/>
              <a:t> </a:t>
            </a:r>
            <a:r>
              <a:rPr dirty="0"/>
              <a:t>of  </a:t>
            </a:r>
            <a:r>
              <a:rPr spc="-5" dirty="0"/>
              <a:t>Components </a:t>
            </a:r>
            <a:r>
              <a:rPr dirty="0"/>
              <a:t>Trade </a:t>
            </a:r>
            <a:r>
              <a:rPr spc="-5" dirty="0"/>
              <a:t>&amp;</a:t>
            </a:r>
            <a:r>
              <a:rPr spc="-40" dirty="0"/>
              <a:t> </a:t>
            </a:r>
            <a:r>
              <a:rPr dirty="0"/>
              <a:t>Selection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55</a:t>
            </a:fld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868" y="2185416"/>
            <a:ext cx="1092708" cy="25862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6323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Heat shield Release</a:t>
            </a:r>
            <a:r>
              <a:rPr spc="20" dirty="0"/>
              <a:t> </a:t>
            </a:r>
            <a:r>
              <a:rPr spc="-5" dirty="0"/>
              <a:t>Mechanism</a:t>
            </a:r>
          </a:p>
        </p:txBody>
      </p:sp>
      <p:sp>
        <p:nvSpPr>
          <p:cNvPr id="10" name="object 10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08078" y="4452843"/>
            <a:ext cx="2025249" cy="18990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11979" y="2430548"/>
            <a:ext cx="1764400" cy="1236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46213" y="2447010"/>
            <a:ext cx="1629173" cy="11974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5079" y="4474464"/>
            <a:ext cx="1627075" cy="13304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0970" y="4242053"/>
            <a:ext cx="1007744" cy="530860"/>
          </a:xfrm>
          <a:custGeom>
            <a:avLst/>
            <a:gdLst/>
            <a:ahLst/>
            <a:cxnLst/>
            <a:rect l="l" t="t" r="r" b="b"/>
            <a:pathLst>
              <a:path w="1007744" h="530860">
                <a:moveTo>
                  <a:pt x="0" y="530352"/>
                </a:moveTo>
                <a:lnTo>
                  <a:pt x="1007363" y="530352"/>
                </a:lnTo>
                <a:lnTo>
                  <a:pt x="1007363" y="0"/>
                </a:lnTo>
                <a:lnTo>
                  <a:pt x="0" y="0"/>
                </a:lnTo>
                <a:lnTo>
                  <a:pt x="0" y="530352"/>
                </a:lnTo>
                <a:close/>
              </a:path>
            </a:pathLst>
          </a:custGeom>
          <a:ln w="25908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970" y="2146554"/>
            <a:ext cx="1377315" cy="2094864"/>
          </a:xfrm>
          <a:custGeom>
            <a:avLst/>
            <a:gdLst/>
            <a:ahLst/>
            <a:cxnLst/>
            <a:rect l="l" t="t" r="r" b="b"/>
            <a:pathLst>
              <a:path w="1377315" h="2094864">
                <a:moveTo>
                  <a:pt x="0" y="2094865"/>
                </a:moveTo>
                <a:lnTo>
                  <a:pt x="1377188" y="0"/>
                </a:lnTo>
              </a:path>
            </a:pathLst>
          </a:custGeom>
          <a:ln w="1981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8333" y="3687317"/>
            <a:ext cx="2056130" cy="1085215"/>
          </a:xfrm>
          <a:custGeom>
            <a:avLst/>
            <a:gdLst/>
            <a:ahLst/>
            <a:cxnLst/>
            <a:rect l="l" t="t" r="r" b="b"/>
            <a:pathLst>
              <a:path w="2056130" h="1085214">
                <a:moveTo>
                  <a:pt x="0" y="1085087"/>
                </a:moveTo>
                <a:lnTo>
                  <a:pt x="2055876" y="0"/>
                </a:lnTo>
              </a:path>
            </a:pathLst>
          </a:custGeom>
          <a:ln w="1981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27241" y="2925317"/>
            <a:ext cx="317500" cy="212090"/>
          </a:xfrm>
          <a:custGeom>
            <a:avLst/>
            <a:gdLst/>
            <a:ahLst/>
            <a:cxnLst/>
            <a:rect l="l" t="t" r="r" b="b"/>
            <a:pathLst>
              <a:path w="317500" h="212089">
                <a:moveTo>
                  <a:pt x="211074" y="0"/>
                </a:moveTo>
                <a:lnTo>
                  <a:pt x="211074" y="52959"/>
                </a:lnTo>
                <a:lnTo>
                  <a:pt x="0" y="52959"/>
                </a:lnTo>
                <a:lnTo>
                  <a:pt x="0" y="158877"/>
                </a:lnTo>
                <a:lnTo>
                  <a:pt x="211074" y="158877"/>
                </a:lnTo>
                <a:lnTo>
                  <a:pt x="211074" y="211836"/>
                </a:lnTo>
                <a:lnTo>
                  <a:pt x="316992" y="105918"/>
                </a:lnTo>
                <a:lnTo>
                  <a:pt x="2110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7241" y="2925317"/>
            <a:ext cx="317500" cy="212090"/>
          </a:xfrm>
          <a:custGeom>
            <a:avLst/>
            <a:gdLst/>
            <a:ahLst/>
            <a:cxnLst/>
            <a:rect l="l" t="t" r="r" b="b"/>
            <a:pathLst>
              <a:path w="317500" h="212089">
                <a:moveTo>
                  <a:pt x="0" y="52959"/>
                </a:moveTo>
                <a:lnTo>
                  <a:pt x="211074" y="52959"/>
                </a:lnTo>
                <a:lnTo>
                  <a:pt x="211074" y="0"/>
                </a:lnTo>
                <a:lnTo>
                  <a:pt x="316992" y="105918"/>
                </a:lnTo>
                <a:lnTo>
                  <a:pt x="211074" y="211836"/>
                </a:lnTo>
                <a:lnTo>
                  <a:pt x="211074" y="158877"/>
                </a:lnTo>
                <a:lnTo>
                  <a:pt x="0" y="158877"/>
                </a:lnTo>
                <a:lnTo>
                  <a:pt x="0" y="52959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41514" y="3934205"/>
            <a:ext cx="190500" cy="288290"/>
          </a:xfrm>
          <a:custGeom>
            <a:avLst/>
            <a:gdLst/>
            <a:ahLst/>
            <a:cxnLst/>
            <a:rect l="l" t="t" r="r" b="b"/>
            <a:pathLst>
              <a:path w="190500" h="288289">
                <a:moveTo>
                  <a:pt x="190500" y="192786"/>
                </a:moveTo>
                <a:lnTo>
                  <a:pt x="0" y="192786"/>
                </a:lnTo>
                <a:lnTo>
                  <a:pt x="95250" y="288036"/>
                </a:lnTo>
                <a:lnTo>
                  <a:pt x="190500" y="192786"/>
                </a:lnTo>
                <a:close/>
              </a:path>
              <a:path w="190500" h="288289">
                <a:moveTo>
                  <a:pt x="142875" y="0"/>
                </a:moveTo>
                <a:lnTo>
                  <a:pt x="47625" y="0"/>
                </a:lnTo>
                <a:lnTo>
                  <a:pt x="47625" y="192786"/>
                </a:lnTo>
                <a:lnTo>
                  <a:pt x="142875" y="192786"/>
                </a:lnTo>
                <a:lnTo>
                  <a:pt x="142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41514" y="3934205"/>
            <a:ext cx="190500" cy="288290"/>
          </a:xfrm>
          <a:custGeom>
            <a:avLst/>
            <a:gdLst/>
            <a:ahLst/>
            <a:cxnLst/>
            <a:rect l="l" t="t" r="r" b="b"/>
            <a:pathLst>
              <a:path w="190500" h="288289">
                <a:moveTo>
                  <a:pt x="0" y="192786"/>
                </a:moveTo>
                <a:lnTo>
                  <a:pt x="47625" y="192786"/>
                </a:lnTo>
                <a:lnTo>
                  <a:pt x="47625" y="0"/>
                </a:lnTo>
                <a:lnTo>
                  <a:pt x="142875" y="0"/>
                </a:lnTo>
                <a:lnTo>
                  <a:pt x="142875" y="192786"/>
                </a:lnTo>
                <a:lnTo>
                  <a:pt x="190500" y="192786"/>
                </a:lnTo>
                <a:lnTo>
                  <a:pt x="95250" y="288036"/>
                </a:lnTo>
                <a:lnTo>
                  <a:pt x="0" y="19278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84570" y="5086350"/>
            <a:ext cx="317500" cy="215265"/>
          </a:xfrm>
          <a:custGeom>
            <a:avLst/>
            <a:gdLst/>
            <a:ahLst/>
            <a:cxnLst/>
            <a:rect l="l" t="t" r="r" b="b"/>
            <a:pathLst>
              <a:path w="317500" h="215264">
                <a:moveTo>
                  <a:pt x="107441" y="0"/>
                </a:moveTo>
                <a:lnTo>
                  <a:pt x="0" y="107442"/>
                </a:lnTo>
                <a:lnTo>
                  <a:pt x="107441" y="214884"/>
                </a:lnTo>
                <a:lnTo>
                  <a:pt x="107441" y="161162"/>
                </a:lnTo>
                <a:lnTo>
                  <a:pt x="316991" y="161162"/>
                </a:lnTo>
                <a:lnTo>
                  <a:pt x="316991" y="53720"/>
                </a:lnTo>
                <a:lnTo>
                  <a:pt x="107441" y="53720"/>
                </a:lnTo>
                <a:lnTo>
                  <a:pt x="1074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84570" y="5086350"/>
            <a:ext cx="317500" cy="215265"/>
          </a:xfrm>
          <a:custGeom>
            <a:avLst/>
            <a:gdLst/>
            <a:ahLst/>
            <a:cxnLst/>
            <a:rect l="l" t="t" r="r" b="b"/>
            <a:pathLst>
              <a:path w="317500" h="215264">
                <a:moveTo>
                  <a:pt x="316991" y="53720"/>
                </a:moveTo>
                <a:lnTo>
                  <a:pt x="107441" y="53720"/>
                </a:lnTo>
                <a:lnTo>
                  <a:pt x="107441" y="0"/>
                </a:lnTo>
                <a:lnTo>
                  <a:pt x="0" y="107442"/>
                </a:lnTo>
                <a:lnTo>
                  <a:pt x="107441" y="214884"/>
                </a:lnTo>
                <a:lnTo>
                  <a:pt x="107441" y="161162"/>
                </a:lnTo>
                <a:lnTo>
                  <a:pt x="316991" y="161162"/>
                </a:lnTo>
                <a:lnTo>
                  <a:pt x="316991" y="5372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71846" y="2708529"/>
            <a:ext cx="238125" cy="438784"/>
          </a:xfrm>
          <a:custGeom>
            <a:avLst/>
            <a:gdLst/>
            <a:ahLst/>
            <a:cxnLst/>
            <a:rect l="l" t="t" r="r" b="b"/>
            <a:pathLst>
              <a:path w="238125" h="438785">
                <a:moveTo>
                  <a:pt x="21970" y="297561"/>
                </a:moveTo>
                <a:lnTo>
                  <a:pt x="6095" y="298576"/>
                </a:lnTo>
                <a:lnTo>
                  <a:pt x="0" y="305435"/>
                </a:lnTo>
                <a:lnTo>
                  <a:pt x="8636" y="438531"/>
                </a:lnTo>
                <a:lnTo>
                  <a:pt x="37969" y="419354"/>
                </a:lnTo>
                <a:lnTo>
                  <a:pt x="34416" y="419354"/>
                </a:lnTo>
                <a:lnTo>
                  <a:pt x="8508" y="406400"/>
                </a:lnTo>
                <a:lnTo>
                  <a:pt x="32488" y="358441"/>
                </a:lnTo>
                <a:lnTo>
                  <a:pt x="28955" y="303657"/>
                </a:lnTo>
                <a:lnTo>
                  <a:pt x="21970" y="297561"/>
                </a:lnTo>
                <a:close/>
              </a:path>
              <a:path w="238125" h="438785">
                <a:moveTo>
                  <a:pt x="32488" y="358441"/>
                </a:moveTo>
                <a:lnTo>
                  <a:pt x="8508" y="406400"/>
                </a:lnTo>
                <a:lnTo>
                  <a:pt x="34416" y="419354"/>
                </a:lnTo>
                <a:lnTo>
                  <a:pt x="38100" y="411988"/>
                </a:lnTo>
                <a:lnTo>
                  <a:pt x="35940" y="411988"/>
                </a:lnTo>
                <a:lnTo>
                  <a:pt x="13588" y="400812"/>
                </a:lnTo>
                <a:lnTo>
                  <a:pt x="34343" y="387205"/>
                </a:lnTo>
                <a:lnTo>
                  <a:pt x="32488" y="358441"/>
                </a:lnTo>
                <a:close/>
              </a:path>
              <a:path w="238125" h="438785">
                <a:moveTo>
                  <a:pt x="104393" y="341375"/>
                </a:moveTo>
                <a:lnTo>
                  <a:pt x="97662" y="345694"/>
                </a:lnTo>
                <a:lnTo>
                  <a:pt x="58365" y="371457"/>
                </a:lnTo>
                <a:lnTo>
                  <a:pt x="34416" y="419354"/>
                </a:lnTo>
                <a:lnTo>
                  <a:pt x="37969" y="419354"/>
                </a:lnTo>
                <a:lnTo>
                  <a:pt x="113537" y="369950"/>
                </a:lnTo>
                <a:lnTo>
                  <a:pt x="120268" y="365633"/>
                </a:lnTo>
                <a:lnTo>
                  <a:pt x="122174" y="356616"/>
                </a:lnTo>
                <a:lnTo>
                  <a:pt x="117728" y="349885"/>
                </a:lnTo>
                <a:lnTo>
                  <a:pt x="113411" y="343281"/>
                </a:lnTo>
                <a:lnTo>
                  <a:pt x="104393" y="341375"/>
                </a:lnTo>
                <a:close/>
              </a:path>
              <a:path w="238125" h="438785">
                <a:moveTo>
                  <a:pt x="34343" y="387205"/>
                </a:moveTo>
                <a:lnTo>
                  <a:pt x="13588" y="400812"/>
                </a:lnTo>
                <a:lnTo>
                  <a:pt x="35940" y="411988"/>
                </a:lnTo>
                <a:lnTo>
                  <a:pt x="34343" y="387205"/>
                </a:lnTo>
                <a:close/>
              </a:path>
              <a:path w="238125" h="438785">
                <a:moveTo>
                  <a:pt x="58365" y="371457"/>
                </a:moveTo>
                <a:lnTo>
                  <a:pt x="34343" y="387205"/>
                </a:lnTo>
                <a:lnTo>
                  <a:pt x="35940" y="411988"/>
                </a:lnTo>
                <a:lnTo>
                  <a:pt x="38100" y="411988"/>
                </a:lnTo>
                <a:lnTo>
                  <a:pt x="58365" y="371457"/>
                </a:lnTo>
                <a:close/>
              </a:path>
              <a:path w="238125" h="438785">
                <a:moveTo>
                  <a:pt x="211708" y="0"/>
                </a:moveTo>
                <a:lnTo>
                  <a:pt x="32488" y="358441"/>
                </a:lnTo>
                <a:lnTo>
                  <a:pt x="34343" y="387205"/>
                </a:lnTo>
                <a:lnTo>
                  <a:pt x="58365" y="371457"/>
                </a:lnTo>
                <a:lnTo>
                  <a:pt x="237616" y="12954"/>
                </a:lnTo>
                <a:lnTo>
                  <a:pt x="2117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348732" y="2384552"/>
            <a:ext cx="88709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4 </a:t>
            </a:r>
            <a:r>
              <a:rPr sz="900" dirty="0">
                <a:latin typeface="Arial"/>
                <a:cs typeface="Arial"/>
              </a:rPr>
              <a:t>x</a:t>
            </a:r>
            <a:r>
              <a:rPr sz="900" spc="-6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Compression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Springs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522342" y="2472689"/>
            <a:ext cx="134366" cy="2160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337684" y="2297379"/>
            <a:ext cx="47307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"/>
                <a:cs typeface="Arial"/>
              </a:rPr>
              <a:t>Soleno</a:t>
            </a:r>
            <a:r>
              <a:rPr sz="900" spc="5" dirty="0">
                <a:latin typeface="Arial"/>
                <a:cs typeface="Arial"/>
              </a:rPr>
              <a:t>i</a:t>
            </a:r>
            <a:r>
              <a:rPr sz="900" dirty="0">
                <a:latin typeface="Arial"/>
                <a:cs typeface="Arial"/>
              </a:rPr>
              <a:t>d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880736" y="2057780"/>
            <a:ext cx="227965" cy="723900"/>
          </a:xfrm>
          <a:custGeom>
            <a:avLst/>
            <a:gdLst/>
            <a:ahLst/>
            <a:cxnLst/>
            <a:rect l="l" t="t" r="r" b="b"/>
            <a:pathLst>
              <a:path w="227964" h="723900">
                <a:moveTo>
                  <a:pt x="199516" y="0"/>
                </a:moveTo>
                <a:lnTo>
                  <a:pt x="178942" y="84328"/>
                </a:lnTo>
                <a:lnTo>
                  <a:pt x="207137" y="91313"/>
                </a:lnTo>
                <a:lnTo>
                  <a:pt x="227711" y="6858"/>
                </a:lnTo>
                <a:lnTo>
                  <a:pt x="199516" y="0"/>
                </a:lnTo>
                <a:close/>
              </a:path>
              <a:path w="227964" h="723900">
                <a:moveTo>
                  <a:pt x="172085" y="112522"/>
                </a:moveTo>
                <a:lnTo>
                  <a:pt x="151511" y="196977"/>
                </a:lnTo>
                <a:lnTo>
                  <a:pt x="179704" y="203835"/>
                </a:lnTo>
                <a:lnTo>
                  <a:pt x="200278" y="119380"/>
                </a:lnTo>
                <a:lnTo>
                  <a:pt x="172085" y="112522"/>
                </a:lnTo>
                <a:close/>
              </a:path>
              <a:path w="227964" h="723900">
                <a:moveTo>
                  <a:pt x="144652" y="225044"/>
                </a:moveTo>
                <a:lnTo>
                  <a:pt x="124078" y="309499"/>
                </a:lnTo>
                <a:lnTo>
                  <a:pt x="152273" y="316357"/>
                </a:lnTo>
                <a:lnTo>
                  <a:pt x="172847" y="231902"/>
                </a:lnTo>
                <a:lnTo>
                  <a:pt x="144652" y="225044"/>
                </a:lnTo>
                <a:close/>
              </a:path>
              <a:path w="227964" h="723900">
                <a:moveTo>
                  <a:pt x="117221" y="337566"/>
                </a:moveTo>
                <a:lnTo>
                  <a:pt x="96647" y="422021"/>
                </a:lnTo>
                <a:lnTo>
                  <a:pt x="124713" y="428879"/>
                </a:lnTo>
                <a:lnTo>
                  <a:pt x="145414" y="344424"/>
                </a:lnTo>
                <a:lnTo>
                  <a:pt x="117221" y="337566"/>
                </a:lnTo>
                <a:close/>
              </a:path>
              <a:path w="227964" h="723900">
                <a:moveTo>
                  <a:pt x="89788" y="450088"/>
                </a:moveTo>
                <a:lnTo>
                  <a:pt x="69214" y="534543"/>
                </a:lnTo>
                <a:lnTo>
                  <a:pt x="97282" y="541401"/>
                </a:lnTo>
                <a:lnTo>
                  <a:pt x="117855" y="456946"/>
                </a:lnTo>
                <a:lnTo>
                  <a:pt x="89788" y="450088"/>
                </a:lnTo>
                <a:close/>
              </a:path>
              <a:path w="227964" h="723900">
                <a:moveTo>
                  <a:pt x="19685" y="583057"/>
                </a:moveTo>
                <a:lnTo>
                  <a:pt x="4317" y="587629"/>
                </a:lnTo>
                <a:lnTo>
                  <a:pt x="0" y="595757"/>
                </a:lnTo>
                <a:lnTo>
                  <a:pt x="5228" y="613283"/>
                </a:lnTo>
                <a:lnTo>
                  <a:pt x="37973" y="723519"/>
                </a:lnTo>
                <a:lnTo>
                  <a:pt x="61498" y="699135"/>
                </a:lnTo>
                <a:lnTo>
                  <a:pt x="58800" y="699135"/>
                </a:lnTo>
                <a:lnTo>
                  <a:pt x="30734" y="692277"/>
                </a:lnTo>
                <a:lnTo>
                  <a:pt x="34925" y="675132"/>
                </a:lnTo>
                <a:lnTo>
                  <a:pt x="44356" y="675132"/>
                </a:lnTo>
                <a:lnTo>
                  <a:pt x="51572" y="667666"/>
                </a:lnTo>
                <a:lnTo>
                  <a:pt x="45725" y="648028"/>
                </a:lnTo>
                <a:lnTo>
                  <a:pt x="41783" y="647065"/>
                </a:lnTo>
                <a:lnTo>
                  <a:pt x="43427" y="640312"/>
                </a:lnTo>
                <a:lnTo>
                  <a:pt x="29972" y="595122"/>
                </a:lnTo>
                <a:lnTo>
                  <a:pt x="27686" y="587502"/>
                </a:lnTo>
                <a:lnTo>
                  <a:pt x="19685" y="583057"/>
                </a:lnTo>
                <a:close/>
              </a:path>
              <a:path w="227964" h="723900">
                <a:moveTo>
                  <a:pt x="34925" y="675132"/>
                </a:moveTo>
                <a:lnTo>
                  <a:pt x="30734" y="692277"/>
                </a:lnTo>
                <a:lnTo>
                  <a:pt x="58800" y="699135"/>
                </a:lnTo>
                <a:lnTo>
                  <a:pt x="60663" y="691515"/>
                </a:lnTo>
                <a:lnTo>
                  <a:pt x="58674" y="691515"/>
                </a:lnTo>
                <a:lnTo>
                  <a:pt x="34289" y="685546"/>
                </a:lnTo>
                <a:lnTo>
                  <a:pt x="42554" y="676996"/>
                </a:lnTo>
                <a:lnTo>
                  <a:pt x="34925" y="675132"/>
                </a:lnTo>
                <a:close/>
              </a:path>
              <a:path w="227964" h="723900">
                <a:moveTo>
                  <a:pt x="65810" y="652936"/>
                </a:moveTo>
                <a:lnTo>
                  <a:pt x="51572" y="667666"/>
                </a:lnTo>
                <a:lnTo>
                  <a:pt x="55276" y="680104"/>
                </a:lnTo>
                <a:lnTo>
                  <a:pt x="62991" y="681990"/>
                </a:lnTo>
                <a:lnTo>
                  <a:pt x="58800" y="699135"/>
                </a:lnTo>
                <a:lnTo>
                  <a:pt x="61498" y="699135"/>
                </a:lnTo>
                <a:lnTo>
                  <a:pt x="105118" y="653923"/>
                </a:lnTo>
                <a:lnTo>
                  <a:pt x="69850" y="653923"/>
                </a:lnTo>
                <a:lnTo>
                  <a:pt x="65810" y="652936"/>
                </a:lnTo>
                <a:close/>
              </a:path>
              <a:path w="227964" h="723900">
                <a:moveTo>
                  <a:pt x="42554" y="676996"/>
                </a:moveTo>
                <a:lnTo>
                  <a:pt x="34289" y="685546"/>
                </a:lnTo>
                <a:lnTo>
                  <a:pt x="58674" y="691515"/>
                </a:lnTo>
                <a:lnTo>
                  <a:pt x="55276" y="680104"/>
                </a:lnTo>
                <a:lnTo>
                  <a:pt x="42554" y="676996"/>
                </a:lnTo>
                <a:close/>
              </a:path>
              <a:path w="227964" h="723900">
                <a:moveTo>
                  <a:pt x="55276" y="680104"/>
                </a:moveTo>
                <a:lnTo>
                  <a:pt x="58674" y="691515"/>
                </a:lnTo>
                <a:lnTo>
                  <a:pt x="60663" y="691515"/>
                </a:lnTo>
                <a:lnTo>
                  <a:pt x="62991" y="681990"/>
                </a:lnTo>
                <a:lnTo>
                  <a:pt x="55276" y="680104"/>
                </a:lnTo>
                <a:close/>
              </a:path>
              <a:path w="227964" h="723900">
                <a:moveTo>
                  <a:pt x="51572" y="667666"/>
                </a:moveTo>
                <a:lnTo>
                  <a:pt x="42554" y="676996"/>
                </a:lnTo>
                <a:lnTo>
                  <a:pt x="55276" y="680104"/>
                </a:lnTo>
                <a:lnTo>
                  <a:pt x="51572" y="667666"/>
                </a:lnTo>
                <a:close/>
              </a:path>
              <a:path w="227964" h="723900">
                <a:moveTo>
                  <a:pt x="44356" y="675132"/>
                </a:moveTo>
                <a:lnTo>
                  <a:pt x="34925" y="675132"/>
                </a:lnTo>
                <a:lnTo>
                  <a:pt x="42554" y="676996"/>
                </a:lnTo>
                <a:lnTo>
                  <a:pt x="44356" y="675132"/>
                </a:lnTo>
                <a:close/>
              </a:path>
              <a:path w="227964" h="723900">
                <a:moveTo>
                  <a:pt x="71532" y="647017"/>
                </a:moveTo>
                <a:lnTo>
                  <a:pt x="65810" y="652936"/>
                </a:lnTo>
                <a:lnTo>
                  <a:pt x="69850" y="653923"/>
                </a:lnTo>
                <a:lnTo>
                  <a:pt x="71532" y="647017"/>
                </a:lnTo>
                <a:close/>
              </a:path>
              <a:path w="227964" h="723900">
                <a:moveTo>
                  <a:pt x="118872" y="607314"/>
                </a:moveTo>
                <a:lnTo>
                  <a:pt x="109727" y="607441"/>
                </a:lnTo>
                <a:lnTo>
                  <a:pt x="104139" y="613283"/>
                </a:lnTo>
                <a:lnTo>
                  <a:pt x="71532" y="647017"/>
                </a:lnTo>
                <a:lnTo>
                  <a:pt x="69850" y="653923"/>
                </a:lnTo>
                <a:lnTo>
                  <a:pt x="105118" y="653923"/>
                </a:lnTo>
                <a:lnTo>
                  <a:pt x="124967" y="633349"/>
                </a:lnTo>
                <a:lnTo>
                  <a:pt x="130555" y="627634"/>
                </a:lnTo>
                <a:lnTo>
                  <a:pt x="130428" y="618363"/>
                </a:lnTo>
                <a:lnTo>
                  <a:pt x="124587" y="612902"/>
                </a:lnTo>
                <a:lnTo>
                  <a:pt x="118872" y="607314"/>
                </a:lnTo>
                <a:close/>
              </a:path>
              <a:path w="227964" h="723900">
                <a:moveTo>
                  <a:pt x="62357" y="562610"/>
                </a:moveTo>
                <a:lnTo>
                  <a:pt x="43427" y="640312"/>
                </a:lnTo>
                <a:lnTo>
                  <a:pt x="45725" y="648028"/>
                </a:lnTo>
                <a:lnTo>
                  <a:pt x="65810" y="652936"/>
                </a:lnTo>
                <a:lnTo>
                  <a:pt x="71532" y="647017"/>
                </a:lnTo>
                <a:lnTo>
                  <a:pt x="90424" y="569468"/>
                </a:lnTo>
                <a:lnTo>
                  <a:pt x="62357" y="562610"/>
                </a:lnTo>
                <a:close/>
              </a:path>
              <a:path w="227964" h="723900">
                <a:moveTo>
                  <a:pt x="43427" y="640312"/>
                </a:moveTo>
                <a:lnTo>
                  <a:pt x="41783" y="647065"/>
                </a:lnTo>
                <a:lnTo>
                  <a:pt x="45725" y="648028"/>
                </a:lnTo>
                <a:lnTo>
                  <a:pt x="43427" y="64031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96392" y="1095502"/>
            <a:ext cx="8298815" cy="1111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189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The following page discusses the method conceptualised for the release of the Heat Shield  from the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Probe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50"/>
              </a:lnSpc>
              <a:spcBef>
                <a:spcPts val="320"/>
              </a:spcBef>
            </a:pPr>
            <a:r>
              <a:rPr sz="1800" b="1" u="heavy" dirty="0">
                <a:solidFill>
                  <a:srgbClr val="2C2C89"/>
                </a:solidFill>
                <a:uFill>
                  <a:solidFill>
                    <a:srgbClr val="2C2C89"/>
                  </a:solidFill>
                </a:uFill>
                <a:latin typeface="Arial"/>
                <a:cs typeface="Arial"/>
              </a:rPr>
              <a:t>Spring Loaded, Solenoid </a:t>
            </a:r>
            <a:r>
              <a:rPr sz="1800" b="1" u="heavy" spc="-5" dirty="0">
                <a:solidFill>
                  <a:srgbClr val="2C2C89"/>
                </a:solidFill>
                <a:uFill>
                  <a:solidFill>
                    <a:srgbClr val="2C2C89"/>
                  </a:solidFill>
                </a:uFill>
                <a:latin typeface="Arial"/>
                <a:cs typeface="Arial"/>
              </a:rPr>
              <a:t>Triggered</a:t>
            </a:r>
            <a:r>
              <a:rPr sz="1800" b="1" u="heavy" spc="-35" dirty="0">
                <a:solidFill>
                  <a:srgbClr val="2C2C89"/>
                </a:solidFill>
                <a:uFill>
                  <a:solidFill>
                    <a:srgbClr val="2C2C89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spc="-5" dirty="0">
                <a:solidFill>
                  <a:srgbClr val="2C2C89"/>
                </a:solidFill>
                <a:uFill>
                  <a:solidFill>
                    <a:srgbClr val="2C2C89"/>
                  </a:solidFill>
                </a:uFill>
                <a:latin typeface="Arial"/>
                <a:cs typeface="Arial"/>
              </a:rPr>
              <a:t>Release</a:t>
            </a:r>
            <a:endParaRPr sz="1800">
              <a:latin typeface="Arial"/>
              <a:cs typeface="Arial"/>
            </a:endParaRPr>
          </a:p>
          <a:p>
            <a:pPr marL="4801870">
              <a:lnSpc>
                <a:spcPts val="869"/>
              </a:lnSpc>
            </a:pPr>
            <a:r>
              <a:rPr sz="900" dirty="0">
                <a:latin typeface="Arial"/>
                <a:cs typeface="Arial"/>
              </a:rPr>
              <a:t>Solenoid Locked</a:t>
            </a:r>
            <a:r>
              <a:rPr sz="900" spc="-6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in</a:t>
            </a:r>
            <a:endParaRPr sz="900">
              <a:latin typeface="Arial"/>
              <a:cs typeface="Arial"/>
            </a:endParaRPr>
          </a:p>
          <a:p>
            <a:pPr marR="419100" algn="r">
              <a:lnSpc>
                <a:spcPct val="100000"/>
              </a:lnSpc>
              <a:spcBef>
                <a:spcPts val="495"/>
              </a:spcBef>
            </a:pPr>
            <a:r>
              <a:rPr sz="900" spc="-5" dirty="0">
                <a:latin typeface="Arial"/>
                <a:cs typeface="Arial"/>
              </a:rPr>
              <a:t>Solenoid Pin</a:t>
            </a:r>
            <a:r>
              <a:rPr sz="900" spc="-7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Retracts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527290" y="2242566"/>
            <a:ext cx="158115" cy="481965"/>
          </a:xfrm>
          <a:custGeom>
            <a:avLst/>
            <a:gdLst/>
            <a:ahLst/>
            <a:cxnLst/>
            <a:rect l="l" t="t" r="r" b="b"/>
            <a:pathLst>
              <a:path w="158115" h="481964">
                <a:moveTo>
                  <a:pt x="28320" y="0"/>
                </a:moveTo>
                <a:lnTo>
                  <a:pt x="0" y="6096"/>
                </a:lnTo>
                <a:lnTo>
                  <a:pt x="18160" y="91059"/>
                </a:lnTo>
                <a:lnTo>
                  <a:pt x="46481" y="84962"/>
                </a:lnTo>
                <a:lnTo>
                  <a:pt x="28320" y="0"/>
                </a:lnTo>
                <a:close/>
              </a:path>
              <a:path w="158115" h="481964">
                <a:moveTo>
                  <a:pt x="52577" y="113284"/>
                </a:moveTo>
                <a:lnTo>
                  <a:pt x="24256" y="119380"/>
                </a:lnTo>
                <a:lnTo>
                  <a:pt x="42417" y="204343"/>
                </a:lnTo>
                <a:lnTo>
                  <a:pt x="70738" y="198247"/>
                </a:lnTo>
                <a:lnTo>
                  <a:pt x="52577" y="113284"/>
                </a:lnTo>
                <a:close/>
              </a:path>
              <a:path w="158115" h="481964">
                <a:moveTo>
                  <a:pt x="76707" y="226568"/>
                </a:moveTo>
                <a:lnTo>
                  <a:pt x="48386" y="232663"/>
                </a:lnTo>
                <a:lnTo>
                  <a:pt x="66548" y="317626"/>
                </a:lnTo>
                <a:lnTo>
                  <a:pt x="94868" y="311531"/>
                </a:lnTo>
                <a:lnTo>
                  <a:pt x="76707" y="226568"/>
                </a:lnTo>
                <a:close/>
              </a:path>
              <a:path w="158115" h="481964">
                <a:moveTo>
                  <a:pt x="38861" y="363220"/>
                </a:moveTo>
                <a:lnTo>
                  <a:pt x="33019" y="368681"/>
                </a:lnTo>
                <a:lnTo>
                  <a:pt x="27050" y="374014"/>
                </a:lnTo>
                <a:lnTo>
                  <a:pt x="26669" y="383159"/>
                </a:lnTo>
                <a:lnTo>
                  <a:pt x="32003" y="389128"/>
                </a:lnTo>
                <a:lnTo>
                  <a:pt x="116331" y="481838"/>
                </a:lnTo>
                <a:lnTo>
                  <a:pt x="127084" y="449199"/>
                </a:lnTo>
                <a:lnTo>
                  <a:pt x="96646" y="449199"/>
                </a:lnTo>
                <a:lnTo>
                  <a:pt x="102695" y="430784"/>
                </a:lnTo>
                <a:lnTo>
                  <a:pt x="90677" y="430784"/>
                </a:lnTo>
                <a:lnTo>
                  <a:pt x="84993" y="404231"/>
                </a:lnTo>
                <a:lnTo>
                  <a:pt x="53466" y="369570"/>
                </a:lnTo>
                <a:lnTo>
                  <a:pt x="48005" y="363728"/>
                </a:lnTo>
                <a:lnTo>
                  <a:pt x="38861" y="363220"/>
                </a:lnTo>
                <a:close/>
              </a:path>
              <a:path w="158115" h="481964">
                <a:moveTo>
                  <a:pt x="106173" y="427518"/>
                </a:moveTo>
                <a:lnTo>
                  <a:pt x="103589" y="428062"/>
                </a:lnTo>
                <a:lnTo>
                  <a:pt x="96646" y="449199"/>
                </a:lnTo>
                <a:lnTo>
                  <a:pt x="121157" y="443992"/>
                </a:lnTo>
                <a:lnTo>
                  <a:pt x="106173" y="427518"/>
                </a:lnTo>
                <a:close/>
              </a:path>
              <a:path w="158115" h="481964">
                <a:moveTo>
                  <a:pt x="138810" y="342011"/>
                </a:moveTo>
                <a:lnTo>
                  <a:pt x="130555" y="346075"/>
                </a:lnTo>
                <a:lnTo>
                  <a:pt x="128015" y="353695"/>
                </a:lnTo>
                <a:lnTo>
                  <a:pt x="113344" y="398362"/>
                </a:lnTo>
                <a:lnTo>
                  <a:pt x="118999" y="424814"/>
                </a:lnTo>
                <a:lnTo>
                  <a:pt x="106173" y="427518"/>
                </a:lnTo>
                <a:lnTo>
                  <a:pt x="121157" y="443992"/>
                </a:lnTo>
                <a:lnTo>
                  <a:pt x="96646" y="449199"/>
                </a:lnTo>
                <a:lnTo>
                  <a:pt x="127084" y="449199"/>
                </a:lnTo>
                <a:lnTo>
                  <a:pt x="155575" y="362712"/>
                </a:lnTo>
                <a:lnTo>
                  <a:pt x="158114" y="355092"/>
                </a:lnTo>
                <a:lnTo>
                  <a:pt x="153924" y="346963"/>
                </a:lnTo>
                <a:lnTo>
                  <a:pt x="146303" y="344424"/>
                </a:lnTo>
                <a:lnTo>
                  <a:pt x="138810" y="342011"/>
                </a:lnTo>
                <a:close/>
              </a:path>
              <a:path w="158115" h="481964">
                <a:moveTo>
                  <a:pt x="84993" y="404231"/>
                </a:moveTo>
                <a:lnTo>
                  <a:pt x="90677" y="430784"/>
                </a:lnTo>
                <a:lnTo>
                  <a:pt x="103589" y="428062"/>
                </a:lnTo>
                <a:lnTo>
                  <a:pt x="104406" y="425574"/>
                </a:lnTo>
                <a:lnTo>
                  <a:pt x="84993" y="404231"/>
                </a:lnTo>
                <a:close/>
              </a:path>
              <a:path w="158115" h="481964">
                <a:moveTo>
                  <a:pt x="103589" y="428062"/>
                </a:moveTo>
                <a:lnTo>
                  <a:pt x="90677" y="430784"/>
                </a:lnTo>
                <a:lnTo>
                  <a:pt x="102695" y="430784"/>
                </a:lnTo>
                <a:lnTo>
                  <a:pt x="103589" y="428062"/>
                </a:lnTo>
                <a:close/>
              </a:path>
              <a:path w="158115" h="481964">
                <a:moveTo>
                  <a:pt x="104406" y="425574"/>
                </a:moveTo>
                <a:lnTo>
                  <a:pt x="103589" y="428062"/>
                </a:lnTo>
                <a:lnTo>
                  <a:pt x="106173" y="427518"/>
                </a:lnTo>
                <a:lnTo>
                  <a:pt x="104406" y="425574"/>
                </a:lnTo>
                <a:close/>
              </a:path>
              <a:path w="158115" h="481964">
                <a:moveTo>
                  <a:pt x="113344" y="398362"/>
                </a:moveTo>
                <a:lnTo>
                  <a:pt x="104406" y="425574"/>
                </a:lnTo>
                <a:lnTo>
                  <a:pt x="106173" y="427518"/>
                </a:lnTo>
                <a:lnTo>
                  <a:pt x="118999" y="424814"/>
                </a:lnTo>
                <a:lnTo>
                  <a:pt x="113344" y="398362"/>
                </a:lnTo>
                <a:close/>
              </a:path>
              <a:path w="158115" h="481964">
                <a:moveTo>
                  <a:pt x="100837" y="339851"/>
                </a:moveTo>
                <a:lnTo>
                  <a:pt x="72516" y="345948"/>
                </a:lnTo>
                <a:lnTo>
                  <a:pt x="84993" y="404231"/>
                </a:lnTo>
                <a:lnTo>
                  <a:pt x="104406" y="425574"/>
                </a:lnTo>
                <a:lnTo>
                  <a:pt x="113344" y="398362"/>
                </a:lnTo>
                <a:lnTo>
                  <a:pt x="100837" y="33985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441181" y="4326763"/>
            <a:ext cx="41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Springs  Extend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245602" y="4657597"/>
            <a:ext cx="314325" cy="457834"/>
          </a:xfrm>
          <a:custGeom>
            <a:avLst/>
            <a:gdLst/>
            <a:ahLst/>
            <a:cxnLst/>
            <a:rect l="l" t="t" r="r" b="b"/>
            <a:pathLst>
              <a:path w="314325" h="457835">
                <a:moveTo>
                  <a:pt x="289814" y="0"/>
                </a:moveTo>
                <a:lnTo>
                  <a:pt x="241426" y="72135"/>
                </a:lnTo>
                <a:lnTo>
                  <a:pt x="265429" y="88264"/>
                </a:lnTo>
                <a:lnTo>
                  <a:pt x="313817" y="16256"/>
                </a:lnTo>
                <a:lnTo>
                  <a:pt x="289814" y="0"/>
                </a:lnTo>
                <a:close/>
              </a:path>
              <a:path w="314325" h="457835">
                <a:moveTo>
                  <a:pt x="225171" y="96138"/>
                </a:moveTo>
                <a:lnTo>
                  <a:pt x="176783" y="168275"/>
                </a:lnTo>
                <a:lnTo>
                  <a:pt x="200787" y="184403"/>
                </a:lnTo>
                <a:lnTo>
                  <a:pt x="249300" y="112394"/>
                </a:lnTo>
                <a:lnTo>
                  <a:pt x="225171" y="96138"/>
                </a:lnTo>
                <a:close/>
              </a:path>
              <a:path w="314325" h="457835">
                <a:moveTo>
                  <a:pt x="160654" y="192404"/>
                </a:moveTo>
                <a:lnTo>
                  <a:pt x="112141" y="264413"/>
                </a:lnTo>
                <a:lnTo>
                  <a:pt x="136271" y="280543"/>
                </a:lnTo>
                <a:lnTo>
                  <a:pt x="184657" y="208533"/>
                </a:lnTo>
                <a:lnTo>
                  <a:pt x="160654" y="192404"/>
                </a:lnTo>
                <a:close/>
              </a:path>
              <a:path w="314325" h="457835">
                <a:moveTo>
                  <a:pt x="15240" y="318262"/>
                </a:moveTo>
                <a:lnTo>
                  <a:pt x="8381" y="324357"/>
                </a:lnTo>
                <a:lnTo>
                  <a:pt x="0" y="457453"/>
                </a:lnTo>
                <a:lnTo>
                  <a:pt x="32521" y="441706"/>
                </a:lnTo>
                <a:lnTo>
                  <a:pt x="27940" y="441706"/>
                </a:lnTo>
                <a:lnTo>
                  <a:pt x="3937" y="425576"/>
                </a:lnTo>
                <a:lnTo>
                  <a:pt x="31496" y="384682"/>
                </a:lnTo>
                <a:lnTo>
                  <a:pt x="33639" y="384682"/>
                </a:lnTo>
                <a:lnTo>
                  <a:pt x="37338" y="326263"/>
                </a:lnTo>
                <a:lnTo>
                  <a:pt x="31242" y="319277"/>
                </a:lnTo>
                <a:lnTo>
                  <a:pt x="15240" y="318262"/>
                </a:lnTo>
                <a:close/>
              </a:path>
              <a:path w="314325" h="457835">
                <a:moveTo>
                  <a:pt x="31496" y="384682"/>
                </a:moveTo>
                <a:lnTo>
                  <a:pt x="3937" y="425576"/>
                </a:lnTo>
                <a:lnTo>
                  <a:pt x="27940" y="441706"/>
                </a:lnTo>
                <a:lnTo>
                  <a:pt x="32732" y="434594"/>
                </a:lnTo>
                <a:lnTo>
                  <a:pt x="30479" y="434594"/>
                </a:lnTo>
                <a:lnTo>
                  <a:pt x="9651" y="420624"/>
                </a:lnTo>
                <a:lnTo>
                  <a:pt x="32050" y="409786"/>
                </a:lnTo>
                <a:lnTo>
                  <a:pt x="33552" y="386064"/>
                </a:lnTo>
                <a:lnTo>
                  <a:pt x="31496" y="384682"/>
                </a:lnTo>
                <a:close/>
              </a:path>
              <a:path w="314325" h="457835">
                <a:moveTo>
                  <a:pt x="107315" y="373252"/>
                </a:moveTo>
                <a:lnTo>
                  <a:pt x="100202" y="376808"/>
                </a:lnTo>
                <a:lnTo>
                  <a:pt x="53446" y="399432"/>
                </a:lnTo>
                <a:lnTo>
                  <a:pt x="55499" y="400812"/>
                </a:lnTo>
                <a:lnTo>
                  <a:pt x="27940" y="441706"/>
                </a:lnTo>
                <a:lnTo>
                  <a:pt x="32521" y="441706"/>
                </a:lnTo>
                <a:lnTo>
                  <a:pt x="120015" y="399288"/>
                </a:lnTo>
                <a:lnTo>
                  <a:pt x="123063" y="390651"/>
                </a:lnTo>
                <a:lnTo>
                  <a:pt x="119506" y="383539"/>
                </a:lnTo>
                <a:lnTo>
                  <a:pt x="116077" y="376300"/>
                </a:lnTo>
                <a:lnTo>
                  <a:pt x="107315" y="373252"/>
                </a:lnTo>
                <a:close/>
              </a:path>
              <a:path w="314325" h="457835">
                <a:moveTo>
                  <a:pt x="32050" y="409786"/>
                </a:moveTo>
                <a:lnTo>
                  <a:pt x="9651" y="420624"/>
                </a:lnTo>
                <a:lnTo>
                  <a:pt x="30479" y="434594"/>
                </a:lnTo>
                <a:lnTo>
                  <a:pt x="32050" y="409786"/>
                </a:lnTo>
                <a:close/>
              </a:path>
              <a:path w="314325" h="457835">
                <a:moveTo>
                  <a:pt x="53446" y="399432"/>
                </a:moveTo>
                <a:lnTo>
                  <a:pt x="32050" y="409786"/>
                </a:lnTo>
                <a:lnTo>
                  <a:pt x="30479" y="434594"/>
                </a:lnTo>
                <a:lnTo>
                  <a:pt x="32732" y="434594"/>
                </a:lnTo>
                <a:lnTo>
                  <a:pt x="55499" y="400812"/>
                </a:lnTo>
                <a:lnTo>
                  <a:pt x="53446" y="399432"/>
                </a:lnTo>
                <a:close/>
              </a:path>
              <a:path w="314325" h="457835">
                <a:moveTo>
                  <a:pt x="33552" y="386064"/>
                </a:moveTo>
                <a:lnTo>
                  <a:pt x="32050" y="409786"/>
                </a:lnTo>
                <a:lnTo>
                  <a:pt x="53446" y="399432"/>
                </a:lnTo>
                <a:lnTo>
                  <a:pt x="33552" y="386064"/>
                </a:lnTo>
                <a:close/>
              </a:path>
              <a:path w="314325" h="457835">
                <a:moveTo>
                  <a:pt x="33639" y="384682"/>
                </a:moveTo>
                <a:lnTo>
                  <a:pt x="31496" y="384682"/>
                </a:lnTo>
                <a:lnTo>
                  <a:pt x="33552" y="386064"/>
                </a:lnTo>
                <a:lnTo>
                  <a:pt x="33639" y="384682"/>
                </a:lnTo>
                <a:close/>
              </a:path>
              <a:path w="314325" h="457835">
                <a:moveTo>
                  <a:pt x="96012" y="288544"/>
                </a:moveTo>
                <a:lnTo>
                  <a:pt x="47625" y="360552"/>
                </a:lnTo>
                <a:lnTo>
                  <a:pt x="71627" y="376681"/>
                </a:lnTo>
                <a:lnTo>
                  <a:pt x="120142" y="304672"/>
                </a:lnTo>
                <a:lnTo>
                  <a:pt x="96012" y="28854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10203" y="3569208"/>
            <a:ext cx="518795" cy="155575"/>
          </a:xfrm>
          <a:custGeom>
            <a:avLst/>
            <a:gdLst/>
            <a:ahLst/>
            <a:cxnLst/>
            <a:rect l="l" t="t" r="r" b="b"/>
            <a:pathLst>
              <a:path w="518795" h="155575">
                <a:moveTo>
                  <a:pt x="435239" y="45747"/>
                </a:moveTo>
                <a:lnTo>
                  <a:pt x="0" y="126745"/>
                </a:lnTo>
                <a:lnTo>
                  <a:pt x="5334" y="155193"/>
                </a:lnTo>
                <a:lnTo>
                  <a:pt x="440581" y="74194"/>
                </a:lnTo>
                <a:lnTo>
                  <a:pt x="462272" y="55472"/>
                </a:lnTo>
                <a:lnTo>
                  <a:pt x="435239" y="45747"/>
                </a:lnTo>
                <a:close/>
              </a:path>
              <a:path w="518795" h="155575">
                <a:moveTo>
                  <a:pt x="493639" y="35940"/>
                </a:moveTo>
                <a:lnTo>
                  <a:pt x="487934" y="35940"/>
                </a:lnTo>
                <a:lnTo>
                  <a:pt x="493268" y="64388"/>
                </a:lnTo>
                <a:lnTo>
                  <a:pt x="440581" y="74194"/>
                </a:lnTo>
                <a:lnTo>
                  <a:pt x="405002" y="104901"/>
                </a:lnTo>
                <a:lnTo>
                  <a:pt x="398907" y="110235"/>
                </a:lnTo>
                <a:lnTo>
                  <a:pt x="398272" y="119252"/>
                </a:lnTo>
                <a:lnTo>
                  <a:pt x="408686" y="131444"/>
                </a:lnTo>
                <a:lnTo>
                  <a:pt x="417830" y="132079"/>
                </a:lnTo>
                <a:lnTo>
                  <a:pt x="518795" y="44957"/>
                </a:lnTo>
                <a:lnTo>
                  <a:pt x="493639" y="35940"/>
                </a:lnTo>
                <a:close/>
              </a:path>
              <a:path w="518795" h="155575">
                <a:moveTo>
                  <a:pt x="462272" y="55472"/>
                </a:moveTo>
                <a:lnTo>
                  <a:pt x="440581" y="74194"/>
                </a:lnTo>
                <a:lnTo>
                  <a:pt x="493268" y="64388"/>
                </a:lnTo>
                <a:lnTo>
                  <a:pt x="493172" y="63880"/>
                </a:lnTo>
                <a:lnTo>
                  <a:pt x="485648" y="63880"/>
                </a:lnTo>
                <a:lnTo>
                  <a:pt x="462272" y="55472"/>
                </a:lnTo>
                <a:close/>
              </a:path>
              <a:path w="518795" h="155575">
                <a:moveTo>
                  <a:pt x="481075" y="39242"/>
                </a:moveTo>
                <a:lnTo>
                  <a:pt x="462272" y="55472"/>
                </a:lnTo>
                <a:lnTo>
                  <a:pt x="485648" y="63880"/>
                </a:lnTo>
                <a:lnTo>
                  <a:pt x="481075" y="39242"/>
                </a:lnTo>
                <a:close/>
              </a:path>
              <a:path w="518795" h="155575">
                <a:moveTo>
                  <a:pt x="488553" y="39242"/>
                </a:moveTo>
                <a:lnTo>
                  <a:pt x="481075" y="39242"/>
                </a:lnTo>
                <a:lnTo>
                  <a:pt x="485648" y="63880"/>
                </a:lnTo>
                <a:lnTo>
                  <a:pt x="493172" y="63880"/>
                </a:lnTo>
                <a:lnTo>
                  <a:pt x="488553" y="39242"/>
                </a:lnTo>
                <a:close/>
              </a:path>
              <a:path w="518795" h="155575">
                <a:moveTo>
                  <a:pt x="487934" y="35940"/>
                </a:moveTo>
                <a:lnTo>
                  <a:pt x="435239" y="45747"/>
                </a:lnTo>
                <a:lnTo>
                  <a:pt x="462272" y="55472"/>
                </a:lnTo>
                <a:lnTo>
                  <a:pt x="481075" y="39242"/>
                </a:lnTo>
                <a:lnTo>
                  <a:pt x="488553" y="39242"/>
                </a:lnTo>
                <a:lnTo>
                  <a:pt x="487934" y="35940"/>
                </a:lnTo>
                <a:close/>
              </a:path>
              <a:path w="518795" h="155575">
                <a:moveTo>
                  <a:pt x="393319" y="0"/>
                </a:moveTo>
                <a:lnTo>
                  <a:pt x="384937" y="3809"/>
                </a:lnTo>
                <a:lnTo>
                  <a:pt x="382270" y="11429"/>
                </a:lnTo>
                <a:lnTo>
                  <a:pt x="379602" y="18922"/>
                </a:lnTo>
                <a:lnTo>
                  <a:pt x="383539" y="27177"/>
                </a:lnTo>
                <a:lnTo>
                  <a:pt x="435239" y="45747"/>
                </a:lnTo>
                <a:lnTo>
                  <a:pt x="487934" y="35940"/>
                </a:lnTo>
                <a:lnTo>
                  <a:pt x="493639" y="35940"/>
                </a:lnTo>
                <a:lnTo>
                  <a:pt x="39331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637279" y="3614673"/>
            <a:ext cx="34480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Heat  Shield  Cap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63290" y="2940557"/>
            <a:ext cx="317500" cy="212090"/>
          </a:xfrm>
          <a:custGeom>
            <a:avLst/>
            <a:gdLst/>
            <a:ahLst/>
            <a:cxnLst/>
            <a:rect l="l" t="t" r="r" b="b"/>
            <a:pathLst>
              <a:path w="317500" h="212089">
                <a:moveTo>
                  <a:pt x="211074" y="0"/>
                </a:moveTo>
                <a:lnTo>
                  <a:pt x="211074" y="52958"/>
                </a:lnTo>
                <a:lnTo>
                  <a:pt x="0" y="52958"/>
                </a:lnTo>
                <a:lnTo>
                  <a:pt x="0" y="158876"/>
                </a:lnTo>
                <a:lnTo>
                  <a:pt x="211074" y="158876"/>
                </a:lnTo>
                <a:lnTo>
                  <a:pt x="211074" y="211836"/>
                </a:lnTo>
                <a:lnTo>
                  <a:pt x="316992" y="105917"/>
                </a:lnTo>
                <a:lnTo>
                  <a:pt x="2110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63290" y="2940557"/>
            <a:ext cx="317500" cy="212090"/>
          </a:xfrm>
          <a:custGeom>
            <a:avLst/>
            <a:gdLst/>
            <a:ahLst/>
            <a:cxnLst/>
            <a:rect l="l" t="t" r="r" b="b"/>
            <a:pathLst>
              <a:path w="317500" h="212089">
                <a:moveTo>
                  <a:pt x="0" y="52958"/>
                </a:moveTo>
                <a:lnTo>
                  <a:pt x="211074" y="52958"/>
                </a:lnTo>
                <a:lnTo>
                  <a:pt x="211074" y="0"/>
                </a:lnTo>
                <a:lnTo>
                  <a:pt x="316992" y="105917"/>
                </a:lnTo>
                <a:lnTo>
                  <a:pt x="211074" y="211836"/>
                </a:lnTo>
                <a:lnTo>
                  <a:pt x="211074" y="158876"/>
                </a:lnTo>
                <a:lnTo>
                  <a:pt x="0" y="158876"/>
                </a:lnTo>
                <a:lnTo>
                  <a:pt x="0" y="5295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041017" y="3682365"/>
            <a:ext cx="5683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Figure</a:t>
            </a:r>
            <a:r>
              <a:rPr sz="1100" b="1" spc="-8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04765" y="3700652"/>
            <a:ext cx="5683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Figure</a:t>
            </a:r>
            <a:r>
              <a:rPr sz="1100" b="1" spc="-8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403972" y="3689984"/>
            <a:ext cx="5683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Figure</a:t>
            </a:r>
            <a:r>
              <a:rPr sz="1100" b="1" spc="-8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412228" y="5946444"/>
            <a:ext cx="5683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Figure</a:t>
            </a:r>
            <a:r>
              <a:rPr sz="1100" b="1" spc="-8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827903" y="6165596"/>
            <a:ext cx="5683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Figure</a:t>
            </a:r>
            <a:r>
              <a:rPr sz="1100" b="1" spc="-8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58267" y="4939665"/>
            <a:ext cx="1399540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Figure</a:t>
            </a:r>
            <a:r>
              <a:rPr sz="1100" b="1" spc="-2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b="1" spc="-5" dirty="0">
                <a:latin typeface="Arial"/>
                <a:cs typeface="Arial"/>
              </a:rPr>
              <a:t>Sequence </a:t>
            </a:r>
            <a:r>
              <a:rPr sz="1100" b="1" dirty="0">
                <a:latin typeface="Arial"/>
                <a:cs typeface="Arial"/>
              </a:rPr>
              <a:t>of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Events:</a:t>
            </a:r>
            <a:endParaRPr sz="11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8267" y="5282310"/>
            <a:ext cx="3261360" cy="1032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100" spc="-5" dirty="0">
                <a:latin typeface="Arial"/>
                <a:cs typeface="Arial"/>
              </a:rPr>
              <a:t>Solenoid is </a:t>
            </a:r>
            <a:r>
              <a:rPr sz="1100" dirty="0">
                <a:latin typeface="Arial"/>
                <a:cs typeface="Arial"/>
              </a:rPr>
              <a:t>sent a </a:t>
            </a:r>
            <a:r>
              <a:rPr sz="1100" spc="-5" dirty="0">
                <a:latin typeface="Arial"/>
                <a:cs typeface="Arial"/>
              </a:rPr>
              <a:t>voltage </a:t>
            </a:r>
            <a:r>
              <a:rPr sz="1100" dirty="0">
                <a:latin typeface="Arial"/>
                <a:cs typeface="Arial"/>
              </a:rPr>
              <a:t>to retract </a:t>
            </a:r>
            <a:r>
              <a:rPr sz="1100" spc="-5" dirty="0">
                <a:latin typeface="Arial"/>
                <a:cs typeface="Arial"/>
              </a:rPr>
              <a:t>locking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pin</a:t>
            </a:r>
            <a:endParaRPr sz="11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100" spc="-5" dirty="0">
                <a:latin typeface="Arial"/>
                <a:cs typeface="Arial"/>
              </a:rPr>
              <a:t>Solenoid pin </a:t>
            </a:r>
            <a:r>
              <a:rPr sz="1100" dirty="0">
                <a:latin typeface="Arial"/>
                <a:cs typeface="Arial"/>
              </a:rPr>
              <a:t>retracts </a:t>
            </a:r>
            <a:r>
              <a:rPr sz="1100" spc="-5" dirty="0">
                <a:latin typeface="Arial"/>
                <a:cs typeface="Arial"/>
              </a:rPr>
              <a:t>(Fig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4)</a:t>
            </a:r>
            <a:endParaRPr sz="11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100" dirty="0">
                <a:latin typeface="Arial"/>
                <a:cs typeface="Arial"/>
              </a:rPr>
              <a:t>Compression springs </a:t>
            </a:r>
            <a:r>
              <a:rPr sz="1100" spc="-5" dirty="0">
                <a:latin typeface="Arial"/>
                <a:cs typeface="Arial"/>
              </a:rPr>
              <a:t>extend, </a:t>
            </a:r>
            <a:r>
              <a:rPr sz="1100" dirty="0">
                <a:latin typeface="Arial"/>
                <a:cs typeface="Arial"/>
              </a:rPr>
              <a:t>ejecting the</a:t>
            </a:r>
            <a:r>
              <a:rPr sz="1100" spc="-1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Heat  Shield </a:t>
            </a:r>
            <a:r>
              <a:rPr sz="1100" dirty="0">
                <a:latin typeface="Arial"/>
                <a:cs typeface="Arial"/>
              </a:rPr>
              <a:t>Assy </a:t>
            </a:r>
            <a:r>
              <a:rPr sz="1100" spc="5" dirty="0">
                <a:latin typeface="Arial"/>
                <a:cs typeface="Arial"/>
              </a:rPr>
              <a:t>from </a:t>
            </a:r>
            <a:r>
              <a:rPr sz="1100" dirty="0">
                <a:latin typeface="Arial"/>
                <a:cs typeface="Arial"/>
              </a:rPr>
              <a:t>the probe (Figs</a:t>
            </a:r>
            <a:r>
              <a:rPr sz="1100" spc="-114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5&amp;6)</a:t>
            </a:r>
            <a:endParaRPr sz="1100">
              <a:latin typeface="Arial"/>
              <a:cs typeface="Arial"/>
            </a:endParaRPr>
          </a:p>
          <a:p>
            <a:pPr marL="355600" marR="5715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100" dirty="0">
                <a:latin typeface="Arial"/>
                <a:cs typeface="Arial"/>
              </a:rPr>
              <a:t>Differential spring constants ensure an</a:t>
            </a:r>
            <a:r>
              <a:rPr sz="1100" spc="-1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angled  ejection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510283" y="2161032"/>
            <a:ext cx="1819655" cy="13944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09522" y="2090166"/>
            <a:ext cx="1828800" cy="1524000"/>
          </a:xfrm>
          <a:custGeom>
            <a:avLst/>
            <a:gdLst/>
            <a:ahLst/>
            <a:cxnLst/>
            <a:rect l="l" t="t" r="r" b="b"/>
            <a:pathLst>
              <a:path w="1828800" h="1524000">
                <a:moveTo>
                  <a:pt x="0" y="1523999"/>
                </a:moveTo>
                <a:lnTo>
                  <a:pt x="1828800" y="1523999"/>
                </a:lnTo>
                <a:lnTo>
                  <a:pt x="1828800" y="0"/>
                </a:lnTo>
                <a:lnTo>
                  <a:pt x="0" y="0"/>
                </a:lnTo>
                <a:lnTo>
                  <a:pt x="0" y="1523999"/>
                </a:lnTo>
                <a:close/>
              </a:path>
            </a:pathLst>
          </a:custGeom>
          <a:ln w="22860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56</a:t>
            </a:fld>
            <a:endParaRPr spc="-5" dirty="0"/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54011" y="3645408"/>
            <a:ext cx="1623059" cy="2186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04659" y="1522475"/>
            <a:ext cx="2022348" cy="15697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80815" y="1539239"/>
            <a:ext cx="2727960" cy="11079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70909" y="1529333"/>
            <a:ext cx="2748280" cy="1127760"/>
          </a:xfrm>
          <a:custGeom>
            <a:avLst/>
            <a:gdLst/>
            <a:ahLst/>
            <a:cxnLst/>
            <a:rect l="l" t="t" r="r" b="b"/>
            <a:pathLst>
              <a:path w="2748279" h="1127760">
                <a:moveTo>
                  <a:pt x="0" y="1127760"/>
                </a:moveTo>
                <a:lnTo>
                  <a:pt x="2747772" y="1127760"/>
                </a:lnTo>
                <a:lnTo>
                  <a:pt x="2747772" y="0"/>
                </a:lnTo>
                <a:lnTo>
                  <a:pt x="0" y="0"/>
                </a:lnTo>
                <a:lnTo>
                  <a:pt x="0" y="1127760"/>
                </a:lnTo>
                <a:close/>
              </a:path>
            </a:pathLst>
          </a:custGeom>
          <a:ln w="1981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26107" y="1557527"/>
            <a:ext cx="1434083" cy="2331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9539" y="1982723"/>
            <a:ext cx="1095756" cy="24429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17491" y="3105911"/>
            <a:ext cx="1304543" cy="3093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5429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Parachute Release</a:t>
            </a:r>
            <a:r>
              <a:rPr spc="40" dirty="0"/>
              <a:t> </a:t>
            </a:r>
            <a:r>
              <a:rPr spc="-5" dirty="0"/>
              <a:t>Mechanism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081009" y="6489293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58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09166" y="2131314"/>
            <a:ext cx="1245235" cy="530860"/>
          </a:xfrm>
          <a:custGeom>
            <a:avLst/>
            <a:gdLst/>
            <a:ahLst/>
            <a:cxnLst/>
            <a:rect l="l" t="t" r="r" b="b"/>
            <a:pathLst>
              <a:path w="1245235" h="530860">
                <a:moveTo>
                  <a:pt x="0" y="530351"/>
                </a:moveTo>
                <a:lnTo>
                  <a:pt x="1245108" y="530351"/>
                </a:lnTo>
                <a:lnTo>
                  <a:pt x="1245108" y="0"/>
                </a:lnTo>
                <a:lnTo>
                  <a:pt x="0" y="0"/>
                </a:lnTo>
                <a:lnTo>
                  <a:pt x="0" y="530351"/>
                </a:lnTo>
                <a:close/>
              </a:path>
            </a:pathLst>
          </a:custGeom>
          <a:ln w="25908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33550" y="1600961"/>
            <a:ext cx="1658620" cy="529590"/>
          </a:xfrm>
          <a:custGeom>
            <a:avLst/>
            <a:gdLst/>
            <a:ahLst/>
            <a:cxnLst/>
            <a:rect l="l" t="t" r="r" b="b"/>
            <a:pathLst>
              <a:path w="1658620" h="529589">
                <a:moveTo>
                  <a:pt x="0" y="529463"/>
                </a:moveTo>
                <a:lnTo>
                  <a:pt x="1658112" y="0"/>
                </a:lnTo>
              </a:path>
            </a:pathLst>
          </a:custGeom>
          <a:ln w="19811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54273" y="2661666"/>
            <a:ext cx="437515" cy="0"/>
          </a:xfrm>
          <a:custGeom>
            <a:avLst/>
            <a:gdLst/>
            <a:ahLst/>
            <a:cxnLst/>
            <a:rect l="l" t="t" r="r" b="b"/>
            <a:pathLst>
              <a:path w="437514">
                <a:moveTo>
                  <a:pt x="0" y="0"/>
                </a:moveTo>
                <a:lnTo>
                  <a:pt x="437006" y="0"/>
                </a:lnTo>
              </a:path>
            </a:pathLst>
          </a:custGeom>
          <a:ln w="1981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57566" y="3646170"/>
            <a:ext cx="190500" cy="288290"/>
          </a:xfrm>
          <a:custGeom>
            <a:avLst/>
            <a:gdLst/>
            <a:ahLst/>
            <a:cxnLst/>
            <a:rect l="l" t="t" r="r" b="b"/>
            <a:pathLst>
              <a:path w="190500" h="288289">
                <a:moveTo>
                  <a:pt x="190500" y="192785"/>
                </a:moveTo>
                <a:lnTo>
                  <a:pt x="0" y="192785"/>
                </a:lnTo>
                <a:lnTo>
                  <a:pt x="95250" y="288035"/>
                </a:lnTo>
                <a:lnTo>
                  <a:pt x="190500" y="192785"/>
                </a:lnTo>
                <a:close/>
              </a:path>
              <a:path w="190500" h="288289">
                <a:moveTo>
                  <a:pt x="142875" y="0"/>
                </a:moveTo>
                <a:lnTo>
                  <a:pt x="47625" y="0"/>
                </a:lnTo>
                <a:lnTo>
                  <a:pt x="47625" y="192785"/>
                </a:lnTo>
                <a:lnTo>
                  <a:pt x="142875" y="192785"/>
                </a:lnTo>
                <a:lnTo>
                  <a:pt x="1428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57566" y="3646170"/>
            <a:ext cx="190500" cy="288290"/>
          </a:xfrm>
          <a:custGeom>
            <a:avLst/>
            <a:gdLst/>
            <a:ahLst/>
            <a:cxnLst/>
            <a:rect l="l" t="t" r="r" b="b"/>
            <a:pathLst>
              <a:path w="190500" h="288289">
                <a:moveTo>
                  <a:pt x="0" y="192785"/>
                </a:moveTo>
                <a:lnTo>
                  <a:pt x="47625" y="192785"/>
                </a:lnTo>
                <a:lnTo>
                  <a:pt x="47625" y="0"/>
                </a:lnTo>
                <a:lnTo>
                  <a:pt x="142875" y="0"/>
                </a:lnTo>
                <a:lnTo>
                  <a:pt x="142875" y="192785"/>
                </a:lnTo>
                <a:lnTo>
                  <a:pt x="190500" y="192785"/>
                </a:lnTo>
                <a:lnTo>
                  <a:pt x="95250" y="288035"/>
                </a:lnTo>
                <a:lnTo>
                  <a:pt x="0" y="19278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67578" y="5001005"/>
            <a:ext cx="317500" cy="215265"/>
          </a:xfrm>
          <a:custGeom>
            <a:avLst/>
            <a:gdLst/>
            <a:ahLst/>
            <a:cxnLst/>
            <a:rect l="l" t="t" r="r" b="b"/>
            <a:pathLst>
              <a:path w="317500" h="215264">
                <a:moveTo>
                  <a:pt x="107442" y="0"/>
                </a:moveTo>
                <a:lnTo>
                  <a:pt x="0" y="107442"/>
                </a:lnTo>
                <a:lnTo>
                  <a:pt x="107442" y="214884"/>
                </a:lnTo>
                <a:lnTo>
                  <a:pt x="107442" y="161163"/>
                </a:lnTo>
                <a:lnTo>
                  <a:pt x="316992" y="161163"/>
                </a:lnTo>
                <a:lnTo>
                  <a:pt x="316992" y="53721"/>
                </a:lnTo>
                <a:lnTo>
                  <a:pt x="107442" y="53721"/>
                </a:lnTo>
                <a:lnTo>
                  <a:pt x="1074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67578" y="5001005"/>
            <a:ext cx="317500" cy="215265"/>
          </a:xfrm>
          <a:custGeom>
            <a:avLst/>
            <a:gdLst/>
            <a:ahLst/>
            <a:cxnLst/>
            <a:rect l="l" t="t" r="r" b="b"/>
            <a:pathLst>
              <a:path w="317500" h="215264">
                <a:moveTo>
                  <a:pt x="316992" y="53721"/>
                </a:moveTo>
                <a:lnTo>
                  <a:pt x="107442" y="53721"/>
                </a:lnTo>
                <a:lnTo>
                  <a:pt x="107442" y="0"/>
                </a:lnTo>
                <a:lnTo>
                  <a:pt x="0" y="107442"/>
                </a:lnTo>
                <a:lnTo>
                  <a:pt x="107442" y="214884"/>
                </a:lnTo>
                <a:lnTo>
                  <a:pt x="107442" y="161163"/>
                </a:lnTo>
                <a:lnTo>
                  <a:pt x="316992" y="161163"/>
                </a:lnTo>
                <a:lnTo>
                  <a:pt x="316992" y="5372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44234" y="2026157"/>
            <a:ext cx="318770" cy="210820"/>
          </a:xfrm>
          <a:custGeom>
            <a:avLst/>
            <a:gdLst/>
            <a:ahLst/>
            <a:cxnLst/>
            <a:rect l="l" t="t" r="r" b="b"/>
            <a:pathLst>
              <a:path w="318770" h="210819">
                <a:moveTo>
                  <a:pt x="213360" y="0"/>
                </a:moveTo>
                <a:lnTo>
                  <a:pt x="213360" y="52577"/>
                </a:lnTo>
                <a:lnTo>
                  <a:pt x="0" y="52577"/>
                </a:lnTo>
                <a:lnTo>
                  <a:pt x="0" y="157733"/>
                </a:lnTo>
                <a:lnTo>
                  <a:pt x="213360" y="157733"/>
                </a:lnTo>
                <a:lnTo>
                  <a:pt x="213360" y="210312"/>
                </a:lnTo>
                <a:lnTo>
                  <a:pt x="318515" y="105155"/>
                </a:lnTo>
                <a:lnTo>
                  <a:pt x="2133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4234" y="2026157"/>
            <a:ext cx="318770" cy="210820"/>
          </a:xfrm>
          <a:custGeom>
            <a:avLst/>
            <a:gdLst/>
            <a:ahLst/>
            <a:cxnLst/>
            <a:rect l="l" t="t" r="r" b="b"/>
            <a:pathLst>
              <a:path w="318770" h="210819">
                <a:moveTo>
                  <a:pt x="0" y="52577"/>
                </a:moveTo>
                <a:lnTo>
                  <a:pt x="213360" y="52577"/>
                </a:lnTo>
                <a:lnTo>
                  <a:pt x="213360" y="0"/>
                </a:lnTo>
                <a:lnTo>
                  <a:pt x="318515" y="105155"/>
                </a:lnTo>
                <a:lnTo>
                  <a:pt x="213360" y="210312"/>
                </a:lnTo>
                <a:lnTo>
                  <a:pt x="213360" y="157733"/>
                </a:lnTo>
                <a:lnTo>
                  <a:pt x="0" y="157733"/>
                </a:lnTo>
                <a:lnTo>
                  <a:pt x="0" y="52577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00608" y="4348988"/>
            <a:ext cx="5683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Figure</a:t>
            </a:r>
            <a:r>
              <a:rPr sz="1100" b="1" spc="-8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41017" y="4176725"/>
            <a:ext cx="56832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Figure</a:t>
            </a:r>
            <a:r>
              <a:rPr sz="1100" b="1" spc="-9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16882" y="2906649"/>
            <a:ext cx="5683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Figure</a:t>
            </a:r>
            <a:r>
              <a:rPr sz="1100" b="1" spc="-8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50581" y="3246501"/>
            <a:ext cx="5683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Arial"/>
                <a:cs typeface="Arial"/>
              </a:rPr>
              <a:t>Figure</a:t>
            </a:r>
            <a:r>
              <a:rPr sz="1100" b="1" spc="-8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25690" y="6081776"/>
            <a:ext cx="5683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Figure</a:t>
            </a:r>
            <a:r>
              <a:rPr sz="1100" b="1" spc="-8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51375" y="6122923"/>
            <a:ext cx="5683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Figure</a:t>
            </a:r>
            <a:r>
              <a:rPr sz="1100" b="1" spc="-8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45915" y="1529333"/>
            <a:ext cx="134620" cy="432434"/>
          </a:xfrm>
          <a:custGeom>
            <a:avLst/>
            <a:gdLst/>
            <a:ahLst/>
            <a:cxnLst/>
            <a:rect l="l" t="t" r="r" b="b"/>
            <a:pathLst>
              <a:path w="134620" h="432435">
                <a:moveTo>
                  <a:pt x="16129" y="299974"/>
                </a:moveTo>
                <a:lnTo>
                  <a:pt x="9271" y="304038"/>
                </a:lnTo>
                <a:lnTo>
                  <a:pt x="2286" y="307975"/>
                </a:lnTo>
                <a:lnTo>
                  <a:pt x="0" y="316864"/>
                </a:lnTo>
                <a:lnTo>
                  <a:pt x="67183" y="432053"/>
                </a:lnTo>
                <a:lnTo>
                  <a:pt x="83925" y="403351"/>
                </a:lnTo>
                <a:lnTo>
                  <a:pt x="52705" y="403351"/>
                </a:lnTo>
                <a:lnTo>
                  <a:pt x="52705" y="349957"/>
                </a:lnTo>
                <a:lnTo>
                  <a:pt x="28956" y="309244"/>
                </a:lnTo>
                <a:lnTo>
                  <a:pt x="25019" y="302260"/>
                </a:lnTo>
                <a:lnTo>
                  <a:pt x="16129" y="299974"/>
                </a:lnTo>
                <a:close/>
              </a:path>
              <a:path w="134620" h="432435">
                <a:moveTo>
                  <a:pt x="52705" y="349957"/>
                </a:moveTo>
                <a:lnTo>
                  <a:pt x="52705" y="403351"/>
                </a:lnTo>
                <a:lnTo>
                  <a:pt x="81661" y="403351"/>
                </a:lnTo>
                <a:lnTo>
                  <a:pt x="81661" y="396113"/>
                </a:lnTo>
                <a:lnTo>
                  <a:pt x="54737" y="396113"/>
                </a:lnTo>
                <a:lnTo>
                  <a:pt x="67183" y="374776"/>
                </a:lnTo>
                <a:lnTo>
                  <a:pt x="52705" y="349957"/>
                </a:lnTo>
                <a:close/>
              </a:path>
              <a:path w="134620" h="432435">
                <a:moveTo>
                  <a:pt x="118237" y="299974"/>
                </a:moveTo>
                <a:lnTo>
                  <a:pt x="109347" y="302260"/>
                </a:lnTo>
                <a:lnTo>
                  <a:pt x="105410" y="309244"/>
                </a:lnTo>
                <a:lnTo>
                  <a:pt x="81661" y="349957"/>
                </a:lnTo>
                <a:lnTo>
                  <a:pt x="81661" y="403351"/>
                </a:lnTo>
                <a:lnTo>
                  <a:pt x="83925" y="403351"/>
                </a:lnTo>
                <a:lnTo>
                  <a:pt x="134365" y="316864"/>
                </a:lnTo>
                <a:lnTo>
                  <a:pt x="132080" y="307975"/>
                </a:lnTo>
                <a:lnTo>
                  <a:pt x="125095" y="304038"/>
                </a:lnTo>
                <a:lnTo>
                  <a:pt x="118237" y="299974"/>
                </a:lnTo>
                <a:close/>
              </a:path>
              <a:path w="134620" h="432435">
                <a:moveTo>
                  <a:pt x="67183" y="374776"/>
                </a:moveTo>
                <a:lnTo>
                  <a:pt x="54737" y="396113"/>
                </a:lnTo>
                <a:lnTo>
                  <a:pt x="79629" y="396113"/>
                </a:lnTo>
                <a:lnTo>
                  <a:pt x="67183" y="374776"/>
                </a:lnTo>
                <a:close/>
              </a:path>
              <a:path w="134620" h="432435">
                <a:moveTo>
                  <a:pt x="81661" y="349957"/>
                </a:moveTo>
                <a:lnTo>
                  <a:pt x="67183" y="374776"/>
                </a:lnTo>
                <a:lnTo>
                  <a:pt x="79629" y="396113"/>
                </a:lnTo>
                <a:lnTo>
                  <a:pt x="81661" y="396113"/>
                </a:lnTo>
                <a:lnTo>
                  <a:pt x="81661" y="349957"/>
                </a:lnTo>
                <a:close/>
              </a:path>
              <a:path w="134620" h="432435">
                <a:moveTo>
                  <a:pt x="81661" y="0"/>
                </a:moveTo>
                <a:lnTo>
                  <a:pt x="52705" y="0"/>
                </a:lnTo>
                <a:lnTo>
                  <a:pt x="52705" y="349957"/>
                </a:lnTo>
                <a:lnTo>
                  <a:pt x="67183" y="374776"/>
                </a:lnTo>
                <a:lnTo>
                  <a:pt x="81661" y="349957"/>
                </a:lnTo>
                <a:lnTo>
                  <a:pt x="8166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003294" y="1343025"/>
            <a:ext cx="323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Se</a:t>
            </a:r>
            <a:r>
              <a:rPr sz="900" dirty="0">
                <a:latin typeface="Arial"/>
                <a:cs typeface="Arial"/>
              </a:rPr>
              <a:t>r</a:t>
            </a:r>
            <a:r>
              <a:rPr sz="900" spc="-10" dirty="0">
                <a:latin typeface="Arial"/>
                <a:cs typeface="Arial"/>
              </a:rPr>
              <a:t>v</a:t>
            </a:r>
            <a:r>
              <a:rPr sz="900" spc="-5" dirty="0">
                <a:latin typeface="Arial"/>
                <a:cs typeface="Arial"/>
              </a:rPr>
              <a:t>o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198741" y="1873376"/>
            <a:ext cx="227965" cy="723900"/>
          </a:xfrm>
          <a:custGeom>
            <a:avLst/>
            <a:gdLst/>
            <a:ahLst/>
            <a:cxnLst/>
            <a:rect l="l" t="t" r="r" b="b"/>
            <a:pathLst>
              <a:path w="227965" h="723900">
                <a:moveTo>
                  <a:pt x="19684" y="583057"/>
                </a:moveTo>
                <a:lnTo>
                  <a:pt x="4317" y="587628"/>
                </a:lnTo>
                <a:lnTo>
                  <a:pt x="0" y="595757"/>
                </a:lnTo>
                <a:lnTo>
                  <a:pt x="5228" y="613283"/>
                </a:lnTo>
                <a:lnTo>
                  <a:pt x="37973" y="723519"/>
                </a:lnTo>
                <a:lnTo>
                  <a:pt x="61498" y="699135"/>
                </a:lnTo>
                <a:lnTo>
                  <a:pt x="58800" y="699135"/>
                </a:lnTo>
                <a:lnTo>
                  <a:pt x="30733" y="692276"/>
                </a:lnTo>
                <a:lnTo>
                  <a:pt x="43414" y="640267"/>
                </a:lnTo>
                <a:lnTo>
                  <a:pt x="29972" y="595122"/>
                </a:lnTo>
                <a:lnTo>
                  <a:pt x="27685" y="587501"/>
                </a:lnTo>
                <a:lnTo>
                  <a:pt x="19684" y="583057"/>
                </a:lnTo>
                <a:close/>
              </a:path>
              <a:path w="227965" h="723900">
                <a:moveTo>
                  <a:pt x="43414" y="640267"/>
                </a:moveTo>
                <a:lnTo>
                  <a:pt x="30733" y="692276"/>
                </a:lnTo>
                <a:lnTo>
                  <a:pt x="58800" y="699135"/>
                </a:lnTo>
                <a:lnTo>
                  <a:pt x="60660" y="691514"/>
                </a:lnTo>
                <a:lnTo>
                  <a:pt x="58674" y="691514"/>
                </a:lnTo>
                <a:lnTo>
                  <a:pt x="34289" y="685546"/>
                </a:lnTo>
                <a:lnTo>
                  <a:pt x="51572" y="667666"/>
                </a:lnTo>
                <a:lnTo>
                  <a:pt x="43414" y="640267"/>
                </a:lnTo>
                <a:close/>
              </a:path>
              <a:path w="227965" h="723900">
                <a:moveTo>
                  <a:pt x="118872" y="607313"/>
                </a:moveTo>
                <a:lnTo>
                  <a:pt x="109727" y="607440"/>
                </a:lnTo>
                <a:lnTo>
                  <a:pt x="104139" y="613283"/>
                </a:lnTo>
                <a:lnTo>
                  <a:pt x="71512" y="647037"/>
                </a:lnTo>
                <a:lnTo>
                  <a:pt x="58800" y="699135"/>
                </a:lnTo>
                <a:lnTo>
                  <a:pt x="61498" y="699135"/>
                </a:lnTo>
                <a:lnTo>
                  <a:pt x="124967" y="633349"/>
                </a:lnTo>
                <a:lnTo>
                  <a:pt x="130555" y="627634"/>
                </a:lnTo>
                <a:lnTo>
                  <a:pt x="130428" y="618363"/>
                </a:lnTo>
                <a:lnTo>
                  <a:pt x="124586" y="612901"/>
                </a:lnTo>
                <a:lnTo>
                  <a:pt x="118872" y="607313"/>
                </a:lnTo>
                <a:close/>
              </a:path>
              <a:path w="227965" h="723900">
                <a:moveTo>
                  <a:pt x="51572" y="667666"/>
                </a:moveTo>
                <a:lnTo>
                  <a:pt x="34289" y="685546"/>
                </a:lnTo>
                <a:lnTo>
                  <a:pt x="58674" y="691514"/>
                </a:lnTo>
                <a:lnTo>
                  <a:pt x="51572" y="667666"/>
                </a:lnTo>
                <a:close/>
              </a:path>
              <a:path w="227965" h="723900">
                <a:moveTo>
                  <a:pt x="71512" y="647037"/>
                </a:moveTo>
                <a:lnTo>
                  <a:pt x="51572" y="667666"/>
                </a:lnTo>
                <a:lnTo>
                  <a:pt x="58674" y="691514"/>
                </a:lnTo>
                <a:lnTo>
                  <a:pt x="60660" y="691514"/>
                </a:lnTo>
                <a:lnTo>
                  <a:pt x="71512" y="647037"/>
                </a:lnTo>
                <a:close/>
              </a:path>
              <a:path w="227965" h="723900">
                <a:moveTo>
                  <a:pt x="199516" y="0"/>
                </a:moveTo>
                <a:lnTo>
                  <a:pt x="43414" y="640267"/>
                </a:lnTo>
                <a:lnTo>
                  <a:pt x="51572" y="667666"/>
                </a:lnTo>
                <a:lnTo>
                  <a:pt x="71512" y="647037"/>
                </a:lnTo>
                <a:lnTo>
                  <a:pt x="227710" y="6858"/>
                </a:lnTo>
                <a:lnTo>
                  <a:pt x="19951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771258" y="1559178"/>
            <a:ext cx="7683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Servo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Extends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46379" y="2015235"/>
            <a:ext cx="134620" cy="511175"/>
          </a:xfrm>
          <a:custGeom>
            <a:avLst/>
            <a:gdLst/>
            <a:ahLst/>
            <a:cxnLst/>
            <a:rect l="l" t="t" r="r" b="b"/>
            <a:pathLst>
              <a:path w="134620" h="511175">
                <a:moveTo>
                  <a:pt x="16382" y="377825"/>
                </a:moveTo>
                <a:lnTo>
                  <a:pt x="2463" y="385699"/>
                </a:lnTo>
                <a:lnTo>
                  <a:pt x="0" y="394588"/>
                </a:lnTo>
                <a:lnTo>
                  <a:pt x="65506" y="510793"/>
                </a:lnTo>
                <a:lnTo>
                  <a:pt x="82727" y="482218"/>
                </a:lnTo>
                <a:lnTo>
                  <a:pt x="80403" y="482218"/>
                </a:lnTo>
                <a:lnTo>
                  <a:pt x="51447" y="481838"/>
                </a:lnTo>
                <a:lnTo>
                  <a:pt x="52234" y="428253"/>
                </a:lnTo>
                <a:lnTo>
                  <a:pt x="25222" y="380364"/>
                </a:lnTo>
                <a:lnTo>
                  <a:pt x="16382" y="377825"/>
                </a:lnTo>
                <a:close/>
              </a:path>
              <a:path w="134620" h="511175">
                <a:moveTo>
                  <a:pt x="52234" y="428253"/>
                </a:moveTo>
                <a:lnTo>
                  <a:pt x="51447" y="481838"/>
                </a:lnTo>
                <a:lnTo>
                  <a:pt x="80403" y="482218"/>
                </a:lnTo>
                <a:lnTo>
                  <a:pt x="80511" y="474852"/>
                </a:lnTo>
                <a:lnTo>
                  <a:pt x="78536" y="474852"/>
                </a:lnTo>
                <a:lnTo>
                  <a:pt x="53530" y="474472"/>
                </a:lnTo>
                <a:lnTo>
                  <a:pt x="66336" y="453239"/>
                </a:lnTo>
                <a:lnTo>
                  <a:pt x="52234" y="428253"/>
                </a:lnTo>
                <a:close/>
              </a:path>
              <a:path w="134620" h="511175">
                <a:moveTo>
                  <a:pt x="118503" y="379349"/>
                </a:moveTo>
                <a:lnTo>
                  <a:pt x="109601" y="381508"/>
                </a:lnTo>
                <a:lnTo>
                  <a:pt x="81190" y="428611"/>
                </a:lnTo>
                <a:lnTo>
                  <a:pt x="80403" y="482218"/>
                </a:lnTo>
                <a:lnTo>
                  <a:pt x="82727" y="482218"/>
                </a:lnTo>
                <a:lnTo>
                  <a:pt x="134391" y="396493"/>
                </a:lnTo>
                <a:lnTo>
                  <a:pt x="132194" y="387603"/>
                </a:lnTo>
                <a:lnTo>
                  <a:pt x="125349" y="383539"/>
                </a:lnTo>
                <a:lnTo>
                  <a:pt x="118503" y="379349"/>
                </a:lnTo>
                <a:close/>
              </a:path>
              <a:path w="134620" h="511175">
                <a:moveTo>
                  <a:pt x="66336" y="453239"/>
                </a:moveTo>
                <a:lnTo>
                  <a:pt x="53530" y="474472"/>
                </a:lnTo>
                <a:lnTo>
                  <a:pt x="78536" y="474852"/>
                </a:lnTo>
                <a:lnTo>
                  <a:pt x="66336" y="453239"/>
                </a:lnTo>
                <a:close/>
              </a:path>
              <a:path w="134620" h="511175">
                <a:moveTo>
                  <a:pt x="81190" y="428611"/>
                </a:moveTo>
                <a:lnTo>
                  <a:pt x="66336" y="453239"/>
                </a:lnTo>
                <a:lnTo>
                  <a:pt x="78536" y="474852"/>
                </a:lnTo>
                <a:lnTo>
                  <a:pt x="80511" y="474852"/>
                </a:lnTo>
                <a:lnTo>
                  <a:pt x="81190" y="428611"/>
                </a:lnTo>
                <a:close/>
              </a:path>
              <a:path w="134620" h="511175">
                <a:moveTo>
                  <a:pt x="58521" y="0"/>
                </a:moveTo>
                <a:lnTo>
                  <a:pt x="52234" y="428253"/>
                </a:lnTo>
                <a:lnTo>
                  <a:pt x="66336" y="453239"/>
                </a:lnTo>
                <a:lnTo>
                  <a:pt x="81190" y="428611"/>
                </a:lnTo>
                <a:lnTo>
                  <a:pt x="87477" y="508"/>
                </a:lnTo>
                <a:lnTo>
                  <a:pt x="5852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8267" y="1814829"/>
            <a:ext cx="11049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"/>
                <a:cs typeface="Arial"/>
              </a:rPr>
              <a:t>Parachute Bay</a:t>
            </a:r>
            <a:r>
              <a:rPr sz="900" spc="-114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Hatch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966075" y="4247388"/>
            <a:ext cx="158115" cy="597535"/>
          </a:xfrm>
          <a:custGeom>
            <a:avLst/>
            <a:gdLst/>
            <a:ahLst/>
            <a:cxnLst/>
            <a:rect l="l" t="t" r="r" b="b"/>
            <a:pathLst>
              <a:path w="158115" h="597535">
                <a:moveTo>
                  <a:pt x="38607" y="475106"/>
                </a:moveTo>
                <a:lnTo>
                  <a:pt x="26161" y="485267"/>
                </a:lnTo>
                <a:lnTo>
                  <a:pt x="25273" y="494411"/>
                </a:lnTo>
                <a:lnTo>
                  <a:pt x="30352" y="500506"/>
                </a:lnTo>
                <a:lnTo>
                  <a:pt x="109981" y="597407"/>
                </a:lnTo>
                <a:lnTo>
                  <a:pt x="120056" y="571373"/>
                </a:lnTo>
                <a:lnTo>
                  <a:pt x="91058" y="571373"/>
                </a:lnTo>
                <a:lnTo>
                  <a:pt x="82574" y="518561"/>
                </a:lnTo>
                <a:lnTo>
                  <a:pt x="47625" y="475995"/>
                </a:lnTo>
                <a:lnTo>
                  <a:pt x="38607" y="475106"/>
                </a:lnTo>
                <a:close/>
              </a:path>
              <a:path w="158115" h="597535">
                <a:moveTo>
                  <a:pt x="82574" y="518561"/>
                </a:moveTo>
                <a:lnTo>
                  <a:pt x="91058" y="571373"/>
                </a:lnTo>
                <a:lnTo>
                  <a:pt x="119633" y="566801"/>
                </a:lnTo>
                <a:lnTo>
                  <a:pt x="119165" y="563880"/>
                </a:lnTo>
                <a:lnTo>
                  <a:pt x="91821" y="563880"/>
                </a:lnTo>
                <a:lnTo>
                  <a:pt x="100784" y="540717"/>
                </a:lnTo>
                <a:lnTo>
                  <a:pt x="82574" y="518561"/>
                </a:lnTo>
                <a:close/>
              </a:path>
              <a:path w="158115" h="597535">
                <a:moveTo>
                  <a:pt x="139446" y="458850"/>
                </a:moveTo>
                <a:lnTo>
                  <a:pt x="131064" y="462661"/>
                </a:lnTo>
                <a:lnTo>
                  <a:pt x="128143" y="470026"/>
                </a:lnTo>
                <a:lnTo>
                  <a:pt x="111151" y="513930"/>
                </a:lnTo>
                <a:lnTo>
                  <a:pt x="119633" y="566801"/>
                </a:lnTo>
                <a:lnTo>
                  <a:pt x="91058" y="571373"/>
                </a:lnTo>
                <a:lnTo>
                  <a:pt x="120056" y="571373"/>
                </a:lnTo>
                <a:lnTo>
                  <a:pt x="155194" y="480568"/>
                </a:lnTo>
                <a:lnTo>
                  <a:pt x="157988" y="473075"/>
                </a:lnTo>
                <a:lnTo>
                  <a:pt x="154304" y="464693"/>
                </a:lnTo>
                <a:lnTo>
                  <a:pt x="139446" y="458850"/>
                </a:lnTo>
                <a:close/>
              </a:path>
              <a:path w="158115" h="597535">
                <a:moveTo>
                  <a:pt x="100784" y="540717"/>
                </a:moveTo>
                <a:lnTo>
                  <a:pt x="91821" y="563880"/>
                </a:lnTo>
                <a:lnTo>
                  <a:pt x="116585" y="559943"/>
                </a:lnTo>
                <a:lnTo>
                  <a:pt x="100784" y="540717"/>
                </a:lnTo>
                <a:close/>
              </a:path>
              <a:path w="158115" h="597535">
                <a:moveTo>
                  <a:pt x="111151" y="513930"/>
                </a:moveTo>
                <a:lnTo>
                  <a:pt x="100784" y="540717"/>
                </a:lnTo>
                <a:lnTo>
                  <a:pt x="116585" y="559943"/>
                </a:lnTo>
                <a:lnTo>
                  <a:pt x="91821" y="563880"/>
                </a:lnTo>
                <a:lnTo>
                  <a:pt x="119165" y="563880"/>
                </a:lnTo>
                <a:lnTo>
                  <a:pt x="111151" y="513930"/>
                </a:lnTo>
                <a:close/>
              </a:path>
              <a:path w="158115" h="597535">
                <a:moveTo>
                  <a:pt x="28701" y="0"/>
                </a:moveTo>
                <a:lnTo>
                  <a:pt x="0" y="4572"/>
                </a:lnTo>
                <a:lnTo>
                  <a:pt x="82574" y="518561"/>
                </a:lnTo>
                <a:lnTo>
                  <a:pt x="100784" y="540717"/>
                </a:lnTo>
                <a:lnTo>
                  <a:pt x="111151" y="513930"/>
                </a:lnTo>
                <a:lnTo>
                  <a:pt x="2870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203440" y="4049014"/>
            <a:ext cx="13208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"/>
                <a:cs typeface="Arial"/>
              </a:rPr>
              <a:t>Parachute Releases</a:t>
            </a:r>
            <a:r>
              <a:rPr sz="900" spc="-114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Free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29361" y="4769358"/>
            <a:ext cx="3912235" cy="1108075"/>
          </a:xfrm>
          <a:prstGeom prst="rect">
            <a:avLst/>
          </a:prstGeom>
          <a:ln w="19811">
            <a:solidFill>
              <a:srgbClr val="000000"/>
            </a:solidFill>
          </a:ln>
        </p:spPr>
        <p:txBody>
          <a:bodyPr vert="horz" wrap="square" lIns="0" tIns="4254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34"/>
              </a:spcBef>
            </a:pPr>
            <a:r>
              <a:rPr sz="1100" b="1" spc="-5" dirty="0">
                <a:latin typeface="Arial"/>
                <a:cs typeface="Arial"/>
              </a:rPr>
              <a:t>Sequence </a:t>
            </a:r>
            <a:r>
              <a:rPr sz="1100" b="1" dirty="0">
                <a:latin typeface="Arial"/>
                <a:cs typeface="Arial"/>
              </a:rPr>
              <a:t>of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Events:</a:t>
            </a:r>
            <a:endParaRPr sz="1100">
              <a:latin typeface="Arial"/>
              <a:cs typeface="Arial"/>
            </a:endParaRPr>
          </a:p>
          <a:p>
            <a:pPr marL="434340" indent="-343535">
              <a:lnSpc>
                <a:spcPct val="100000"/>
              </a:lnSpc>
              <a:buAutoNum type="arabicPeriod"/>
              <a:tabLst>
                <a:tab pos="434340" algn="l"/>
                <a:tab pos="434975" algn="l"/>
              </a:tabLst>
            </a:pPr>
            <a:r>
              <a:rPr sz="1100" dirty="0">
                <a:latin typeface="Arial"/>
                <a:cs typeface="Arial"/>
              </a:rPr>
              <a:t>Parachute </a:t>
            </a:r>
            <a:r>
              <a:rPr sz="1100" spc="-5" dirty="0">
                <a:latin typeface="Arial"/>
                <a:cs typeface="Arial"/>
              </a:rPr>
              <a:t>Release Servo </a:t>
            </a:r>
            <a:r>
              <a:rPr sz="1100" dirty="0">
                <a:latin typeface="Arial"/>
                <a:cs typeface="Arial"/>
              </a:rPr>
              <a:t>is sent a </a:t>
            </a:r>
            <a:r>
              <a:rPr sz="1100" spc="-5" dirty="0">
                <a:latin typeface="Arial"/>
                <a:cs typeface="Arial"/>
              </a:rPr>
              <a:t>signal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actuate</a:t>
            </a:r>
            <a:endParaRPr sz="1100">
              <a:latin typeface="Arial"/>
              <a:cs typeface="Arial"/>
            </a:endParaRPr>
          </a:p>
          <a:p>
            <a:pPr marL="434340" indent="-343535">
              <a:lnSpc>
                <a:spcPct val="100000"/>
              </a:lnSpc>
              <a:buAutoNum type="arabicPeriod"/>
              <a:tabLst>
                <a:tab pos="434340" algn="l"/>
                <a:tab pos="434975" algn="l"/>
              </a:tabLst>
            </a:pPr>
            <a:r>
              <a:rPr sz="1100" spc="-5" dirty="0">
                <a:latin typeface="Arial"/>
                <a:cs typeface="Arial"/>
              </a:rPr>
              <a:t>Servo </a:t>
            </a:r>
            <a:r>
              <a:rPr sz="1100" dirty="0">
                <a:latin typeface="Arial"/>
                <a:cs typeface="Arial"/>
              </a:rPr>
              <a:t>actuation opens the Parachute Hatch </a:t>
            </a:r>
            <a:r>
              <a:rPr sz="1100" spc="-5" dirty="0">
                <a:latin typeface="Arial"/>
                <a:cs typeface="Arial"/>
              </a:rPr>
              <a:t>(Fig</a:t>
            </a:r>
            <a:r>
              <a:rPr sz="1100" spc="-11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4)</a:t>
            </a:r>
            <a:endParaRPr sz="1100">
              <a:latin typeface="Arial"/>
              <a:cs typeface="Arial"/>
            </a:endParaRPr>
          </a:p>
          <a:p>
            <a:pPr marL="434340" indent="-343535">
              <a:lnSpc>
                <a:spcPct val="100000"/>
              </a:lnSpc>
              <a:buAutoNum type="arabicPeriod"/>
              <a:tabLst>
                <a:tab pos="434340" algn="l"/>
                <a:tab pos="434975" algn="l"/>
              </a:tabLst>
            </a:pPr>
            <a:r>
              <a:rPr sz="110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stowed </a:t>
            </a:r>
            <a:r>
              <a:rPr sz="1100" dirty="0">
                <a:latin typeface="Arial"/>
                <a:cs typeface="Arial"/>
              </a:rPr>
              <a:t>parachute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sz="1100" spc="5" dirty="0">
                <a:latin typeface="Arial"/>
                <a:cs typeface="Arial"/>
              </a:rPr>
              <a:t>free </a:t>
            </a:r>
            <a:r>
              <a:rPr sz="1100" dirty="0">
                <a:latin typeface="Arial"/>
                <a:cs typeface="Arial"/>
              </a:rPr>
              <a:t>to escape the bay </a:t>
            </a:r>
            <a:r>
              <a:rPr sz="1100" spc="-5" dirty="0">
                <a:latin typeface="Arial"/>
                <a:cs typeface="Arial"/>
              </a:rPr>
              <a:t>(Fig</a:t>
            </a:r>
            <a:r>
              <a:rPr sz="1100" spc="-18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5)</a:t>
            </a:r>
            <a:endParaRPr sz="1100">
              <a:latin typeface="Arial"/>
              <a:cs typeface="Arial"/>
            </a:endParaRPr>
          </a:p>
          <a:p>
            <a:pPr marL="434340" marR="328295" indent="-343535">
              <a:lnSpc>
                <a:spcPct val="100000"/>
              </a:lnSpc>
              <a:buAutoNum type="arabicPeriod"/>
              <a:tabLst>
                <a:tab pos="434340" algn="l"/>
                <a:tab pos="434975" algn="l"/>
              </a:tabLst>
            </a:pPr>
            <a:r>
              <a:rPr sz="1100" dirty="0">
                <a:latin typeface="Arial"/>
                <a:cs typeface="Arial"/>
              </a:rPr>
              <a:t>The parachute </a:t>
            </a:r>
            <a:r>
              <a:rPr sz="1100" spc="-5" dirty="0">
                <a:latin typeface="Arial"/>
                <a:cs typeface="Arial"/>
              </a:rPr>
              <a:t>extends </a:t>
            </a:r>
            <a:r>
              <a:rPr sz="1100" dirty="0">
                <a:latin typeface="Arial"/>
                <a:cs typeface="Arial"/>
              </a:rPr>
              <a:t>and decreases the</a:t>
            </a:r>
            <a:r>
              <a:rPr sz="1100" spc="-1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descent  speed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5407" y="1078483"/>
            <a:ext cx="26670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u="heavy" spc="-5" dirty="0">
                <a:solidFill>
                  <a:srgbClr val="2C2C89"/>
                </a:solidFill>
                <a:uFill>
                  <a:solidFill>
                    <a:srgbClr val="2C2C89"/>
                  </a:solidFill>
                </a:uFill>
                <a:latin typeface="Arial"/>
                <a:cs typeface="Arial"/>
              </a:rPr>
              <a:t>Servo </a:t>
            </a:r>
            <a:r>
              <a:rPr sz="2000" b="1" u="heavy" dirty="0">
                <a:solidFill>
                  <a:srgbClr val="2C2C89"/>
                </a:solidFill>
                <a:uFill>
                  <a:solidFill>
                    <a:srgbClr val="2C2C89"/>
                  </a:solidFill>
                </a:uFill>
                <a:latin typeface="Arial"/>
                <a:cs typeface="Arial"/>
              </a:rPr>
              <a:t>Actuated</a:t>
            </a:r>
            <a:r>
              <a:rPr sz="2000" b="1" u="heavy" spc="-75" dirty="0">
                <a:solidFill>
                  <a:srgbClr val="2C2C89"/>
                </a:solidFill>
                <a:uFill>
                  <a:solidFill>
                    <a:srgbClr val="2C2C89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dirty="0">
                <a:solidFill>
                  <a:srgbClr val="2C2C89"/>
                </a:solidFill>
                <a:uFill>
                  <a:solidFill>
                    <a:srgbClr val="2C2C89"/>
                  </a:solidFill>
                </a:uFill>
                <a:latin typeface="Arial"/>
                <a:cs typeface="Arial"/>
              </a:rPr>
              <a:t>Hatch</a:t>
            </a:r>
            <a:endParaRPr sz="2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78073" y="6519773"/>
            <a:ext cx="3386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CanSat 2017 PDR: Team 5002 Manchester CanSat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Project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6547" y="6510325"/>
            <a:ext cx="26015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6296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Egg </a:t>
            </a:r>
            <a:r>
              <a:rPr dirty="0"/>
              <a:t>Protection</a:t>
            </a:r>
            <a:r>
              <a:rPr spc="-110" dirty="0"/>
              <a:t> </a:t>
            </a:r>
            <a:r>
              <a:rPr dirty="0"/>
              <a:t>Structure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22250" y="1846072"/>
          <a:ext cx="8663940" cy="1858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7980"/>
                <a:gridCol w="2887980"/>
                <a:gridCol w="2887980"/>
              </a:tblGrid>
              <a:tr h="304800">
                <a:tc gridSpan="3"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Structure</a:t>
                      </a:r>
                      <a:r>
                        <a:rPr sz="1400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Designs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10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Advantages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29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Disadvantages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3088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Pivoting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Container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Lightweight, secure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enclosure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marR="20129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Wastes a lot of space, not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very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stable, requires intricate parts</a:t>
                      </a:r>
                      <a:r>
                        <a:rPr sz="1400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for  3D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printing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Removable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Hatch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Door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Very secure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enclosure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259079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Heavy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due to high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volume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3D  printing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58</a:t>
            </a:fld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7340" y="1095502"/>
            <a:ext cx="80187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The following page discusses the methods for protection of the egg </a:t>
            </a:r>
            <a:r>
              <a:rPr sz="1600" spc="-10" dirty="0">
                <a:latin typeface="Arial"/>
                <a:cs typeface="Arial"/>
              </a:rPr>
              <a:t>with </a:t>
            </a:r>
            <a:r>
              <a:rPr sz="1600" spc="-5" dirty="0">
                <a:latin typeface="Arial"/>
                <a:cs typeface="Arial"/>
              </a:rPr>
              <a:t>emphasis on the  structure shape/size and the potential material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choice.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22250" y="3989578"/>
          <a:ext cx="8663940" cy="173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7980"/>
                <a:gridCol w="2887980"/>
                <a:gridCol w="2887980"/>
              </a:tblGrid>
              <a:tr h="304800">
                <a:tc gridSpan="3">
                  <a:txBody>
                    <a:bodyPr/>
                    <a:lstStyle/>
                    <a:p>
                      <a:pPr marL="61594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Structure</a:t>
                      </a:r>
                      <a:r>
                        <a:rPr sz="14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Materials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4800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493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10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Advantages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29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Disadvantages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PLA (3D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printed)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Strong, infill can be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modified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Heavy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Plywood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Easy to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manufacture,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lightweight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Difficult to get intricate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shapes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Carbon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fibre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Very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lightweight,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strong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marR="882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Difficult to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manufacture,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low</a:t>
                      </a:r>
                      <a:r>
                        <a:rPr sz="14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shock  absorption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6296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Egg </a:t>
            </a:r>
            <a:r>
              <a:rPr dirty="0"/>
              <a:t>Protection</a:t>
            </a:r>
            <a:r>
              <a:rPr spc="-110" dirty="0"/>
              <a:t> </a:t>
            </a:r>
            <a:r>
              <a:rPr dirty="0"/>
              <a:t>Structure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7340" y="1095502"/>
            <a:ext cx="80187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The following page discusses the methods for protection of the egg </a:t>
            </a:r>
            <a:r>
              <a:rPr sz="1600" spc="-10" dirty="0">
                <a:latin typeface="Arial"/>
                <a:cs typeface="Arial"/>
              </a:rPr>
              <a:t>with </a:t>
            </a:r>
            <a:r>
              <a:rPr sz="1600" spc="-5" dirty="0">
                <a:latin typeface="Arial"/>
                <a:cs typeface="Arial"/>
              </a:rPr>
              <a:t>emphasis on the  protection material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choice.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59</a:t>
            </a:fld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2250" y="1765680"/>
          <a:ext cx="8663940" cy="1584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7980"/>
                <a:gridCol w="2887980"/>
                <a:gridCol w="2887980"/>
              </a:tblGrid>
              <a:tr h="304800">
                <a:tc gridSpan="3"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Shock Absorbing</a:t>
                      </a:r>
                      <a:r>
                        <a:rPr sz="14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Materials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43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Advantages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313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Disadvantages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Sponge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Lightweight, high shock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absorption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Difficult to shape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exactly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Cotton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Balls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lightweight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Would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require packing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site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Expanding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Polystyrene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marR="1879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Lightweight, easy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 mould to shape</a:t>
                      </a:r>
                      <a:r>
                        <a:rPr sz="12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egg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Heaviest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option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22250" y="3710685"/>
          <a:ext cx="8663940" cy="2101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7980"/>
                <a:gridCol w="2887980"/>
                <a:gridCol w="2887980"/>
              </a:tblGrid>
              <a:tr h="273685">
                <a:tc gridSpan="3"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Selection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Rationale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368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Item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Rationale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Structure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Designs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Removable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Hatch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Door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1441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More likely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 retain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egg integrity,  stronger system, easier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remove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egg,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better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shock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absorption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Structure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Materials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PLA (3D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Printed)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2089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Can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modify infill to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change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  mass/strength,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easy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create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intricate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parts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SolidWorks.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Shock Absorbing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Materials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Sponge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Light option and easy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shape.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632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Mission</a:t>
            </a:r>
            <a:r>
              <a:rPr spc="-75" dirty="0"/>
              <a:t> </a:t>
            </a:r>
            <a:r>
              <a:rPr spc="-5" dirty="0"/>
              <a:t>Summary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7340" y="1581657"/>
            <a:ext cx="8503285" cy="429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Arial"/>
                <a:cs typeface="Arial"/>
              </a:rPr>
              <a:t>Objectives: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Build a CanSat </a:t>
            </a:r>
            <a:r>
              <a:rPr sz="1400" spc="-5" dirty="0">
                <a:latin typeface="Arial"/>
                <a:cs typeface="Arial"/>
              </a:rPr>
              <a:t>with </a:t>
            </a:r>
            <a:r>
              <a:rPr sz="1400" dirty="0">
                <a:latin typeface="Arial"/>
                <a:cs typeface="Arial"/>
              </a:rPr>
              <a:t>an </a:t>
            </a:r>
            <a:r>
              <a:rPr sz="1400" spc="-5" dirty="0">
                <a:latin typeface="Arial"/>
                <a:cs typeface="Arial"/>
              </a:rPr>
              <a:t>atmospheric-sampling </a:t>
            </a:r>
            <a:r>
              <a:rPr sz="1400" dirty="0">
                <a:latin typeface="Arial"/>
                <a:cs typeface="Arial"/>
              </a:rPr>
              <a:t>Probe, a </a:t>
            </a:r>
            <a:r>
              <a:rPr sz="1400" spc="-5" dirty="0">
                <a:latin typeface="Arial"/>
                <a:cs typeface="Arial"/>
              </a:rPr>
              <a:t>single hen’s </a:t>
            </a:r>
            <a:r>
              <a:rPr sz="1400" dirty="0">
                <a:latin typeface="Arial"/>
                <a:cs typeface="Arial"/>
              </a:rPr>
              <a:t>Egg, a </a:t>
            </a:r>
            <a:r>
              <a:rPr sz="1400" spc="-5" dirty="0">
                <a:latin typeface="Arial"/>
                <a:cs typeface="Arial"/>
              </a:rPr>
              <a:t>Heatshield and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Parachute.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CanSat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shall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launched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sounding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rocket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altitude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 675-725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meters.</a:t>
            </a:r>
            <a:endParaRPr sz="1400">
              <a:latin typeface="Arial"/>
              <a:cs typeface="Arial"/>
            </a:endParaRPr>
          </a:p>
          <a:p>
            <a:pPr marL="355600" marR="483234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After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release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rocket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payload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bay,</a:t>
            </a:r>
            <a:r>
              <a:rPr sz="1400" dirty="0">
                <a:latin typeface="Arial"/>
                <a:cs typeface="Arial"/>
              </a:rPr>
              <a:t> the CanSat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shall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deploy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Heatshield,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descend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  altitude of 300 meters </a:t>
            </a:r>
            <a:r>
              <a:rPr sz="1400" spc="-5" dirty="0">
                <a:latin typeface="Arial"/>
                <a:cs typeface="Arial"/>
              </a:rPr>
              <a:t>without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tumbling.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latin typeface="Arial"/>
                <a:cs typeface="Arial"/>
              </a:rPr>
              <a:t>At 300 meters, the CanSat shall release the Heatshield and deploy a</a:t>
            </a:r>
            <a:r>
              <a:rPr sz="1400" spc="-2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Parachute.</a:t>
            </a:r>
            <a:endParaRPr sz="1400">
              <a:latin typeface="Arial"/>
              <a:cs typeface="Arial"/>
            </a:endParaRPr>
          </a:p>
          <a:p>
            <a:pPr marL="355600" marR="725805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Probe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shall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collect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transmit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atmospheric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Ground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Control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Station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real-time,  </a:t>
            </a:r>
            <a:r>
              <a:rPr sz="1400" spc="-5" dirty="0">
                <a:latin typeface="Arial"/>
                <a:cs typeface="Arial"/>
              </a:rPr>
              <a:t>throughout </a:t>
            </a:r>
            <a:r>
              <a:rPr sz="1400" dirty="0">
                <a:latin typeface="Arial"/>
                <a:cs typeface="Arial"/>
              </a:rPr>
              <a:t>its operation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phase.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The Proble </a:t>
            </a:r>
            <a:r>
              <a:rPr sz="1400" dirty="0">
                <a:latin typeface="Arial"/>
                <a:cs typeface="Arial"/>
              </a:rPr>
              <a:t>shall land </a:t>
            </a:r>
            <a:r>
              <a:rPr sz="1400" spc="-5" dirty="0">
                <a:latin typeface="Arial"/>
                <a:cs typeface="Arial"/>
              </a:rPr>
              <a:t>leaving </a:t>
            </a:r>
            <a:r>
              <a:rPr sz="1400" dirty="0">
                <a:latin typeface="Arial"/>
                <a:cs typeface="Arial"/>
              </a:rPr>
              <a:t>the egg intact, after </a:t>
            </a:r>
            <a:r>
              <a:rPr sz="1400" spc="-5" dirty="0">
                <a:latin typeface="Arial"/>
                <a:cs typeface="Arial"/>
              </a:rPr>
              <a:t>which </a:t>
            </a:r>
            <a:r>
              <a:rPr sz="1400" dirty="0">
                <a:latin typeface="Arial"/>
                <a:cs typeface="Arial"/>
              </a:rPr>
              <a:t>it </a:t>
            </a:r>
            <a:r>
              <a:rPr sz="1400" spc="-5" dirty="0">
                <a:latin typeface="Arial"/>
                <a:cs typeface="Arial"/>
              </a:rPr>
              <a:t>will continuously </a:t>
            </a:r>
            <a:r>
              <a:rPr sz="1400" dirty="0">
                <a:latin typeface="Arial"/>
                <a:cs typeface="Arial"/>
              </a:rPr>
              <a:t>operate an audio</a:t>
            </a:r>
            <a:r>
              <a:rPr sz="1400" spc="-2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beacon.</a:t>
            </a:r>
            <a:endParaRPr sz="1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Ground Control Station shall </a:t>
            </a:r>
            <a:r>
              <a:rPr sz="1400" spc="-5" dirty="0">
                <a:latin typeface="Arial"/>
                <a:cs typeface="Arial"/>
              </a:rPr>
              <a:t>receive </a:t>
            </a:r>
            <a:r>
              <a:rPr sz="1400" dirty="0">
                <a:latin typeface="Arial"/>
                <a:cs typeface="Arial"/>
              </a:rPr>
              <a:t>and display CanSat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Selectable </a:t>
            </a:r>
            <a:r>
              <a:rPr sz="1400" b="1" spc="-10" dirty="0">
                <a:latin typeface="Arial"/>
                <a:cs typeface="Arial"/>
              </a:rPr>
              <a:t>Bonus </a:t>
            </a:r>
            <a:r>
              <a:rPr sz="1400" b="1" spc="-5" dirty="0">
                <a:latin typeface="Arial"/>
                <a:cs typeface="Arial"/>
              </a:rPr>
              <a:t>and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Rationale: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Arial"/>
                <a:cs typeface="Arial"/>
              </a:rPr>
              <a:t>Camera </a:t>
            </a:r>
            <a:r>
              <a:rPr sz="1400" dirty="0">
                <a:latin typeface="Arial"/>
                <a:cs typeface="Arial"/>
              </a:rPr>
              <a:t>Bonus selected because of abundant team </a:t>
            </a:r>
            <a:r>
              <a:rPr sz="1400" spc="-5" dirty="0">
                <a:latin typeface="Arial"/>
                <a:cs typeface="Arial"/>
              </a:rPr>
              <a:t>members</a:t>
            </a:r>
            <a:r>
              <a:rPr sz="1400" spc="-2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experience.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Arial"/>
                <a:cs typeface="Arial"/>
              </a:rPr>
              <a:t>External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Objectives:</a:t>
            </a:r>
            <a:endParaRPr sz="1400">
              <a:latin typeface="Arial"/>
              <a:cs typeface="Arial"/>
            </a:endParaRPr>
          </a:p>
          <a:p>
            <a:pPr marL="299085" marR="13843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"/>
                <a:cs typeface="Arial"/>
              </a:rPr>
              <a:t>Continue to </a:t>
            </a:r>
            <a:r>
              <a:rPr sz="1400" spc="-5" dirty="0">
                <a:latin typeface="Arial"/>
                <a:cs typeface="Arial"/>
              </a:rPr>
              <a:t>deliver </a:t>
            </a:r>
            <a:r>
              <a:rPr sz="1400" dirty="0">
                <a:latin typeface="Arial"/>
                <a:cs typeface="Arial"/>
              </a:rPr>
              <a:t>Manchester CanSat Project </a:t>
            </a:r>
            <a:r>
              <a:rPr sz="1400" spc="-20" dirty="0">
                <a:latin typeface="Arial"/>
                <a:cs typeface="Arial"/>
              </a:rPr>
              <a:t>weekly, </a:t>
            </a:r>
            <a:r>
              <a:rPr sz="1400" dirty="0">
                <a:latin typeface="Arial"/>
                <a:cs typeface="Arial"/>
              </a:rPr>
              <a:t>educational, </a:t>
            </a:r>
            <a:r>
              <a:rPr sz="1400" spc="-5" dirty="0">
                <a:latin typeface="Arial"/>
                <a:cs typeface="Arial"/>
              </a:rPr>
              <a:t>space-related Workshops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towards  University </a:t>
            </a:r>
            <a:r>
              <a:rPr sz="1400" dirty="0">
                <a:latin typeface="Arial"/>
                <a:cs typeface="Arial"/>
              </a:rPr>
              <a:t>of Manchester STEM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Students.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Arial"/>
                <a:cs typeface="Arial"/>
              </a:rPr>
              <a:t>Develop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UK </a:t>
            </a:r>
            <a:r>
              <a:rPr sz="1400" dirty="0">
                <a:latin typeface="Arial"/>
                <a:cs typeface="Arial"/>
              </a:rPr>
              <a:t>CanSat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Competition.</a:t>
            </a:r>
            <a:endParaRPr sz="1400">
              <a:latin typeface="Arial"/>
              <a:cs typeface="Arial"/>
            </a:endParaRPr>
          </a:p>
          <a:p>
            <a:pPr marL="299085" marR="150495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"/>
                <a:cs typeface="Arial"/>
              </a:rPr>
              <a:t>Inspire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other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UK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Universities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Academic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Institutions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adopt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Manchester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CanSat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Project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  to create a </a:t>
            </a:r>
            <a:r>
              <a:rPr sz="1400" spc="-5" dirty="0">
                <a:latin typeface="Arial"/>
                <a:cs typeface="Arial"/>
              </a:rPr>
              <a:t>network </a:t>
            </a:r>
            <a:r>
              <a:rPr sz="1400" dirty="0">
                <a:latin typeface="Arial"/>
                <a:cs typeface="Arial"/>
              </a:rPr>
              <a:t>of CanSat societies across the</a:t>
            </a:r>
            <a:r>
              <a:rPr sz="1400" spc="-2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UK.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29497" y="6504323"/>
            <a:ext cx="19177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6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6296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Egg </a:t>
            </a:r>
            <a:r>
              <a:rPr dirty="0"/>
              <a:t>Protection</a:t>
            </a:r>
            <a:r>
              <a:rPr spc="-110" dirty="0"/>
              <a:t> </a:t>
            </a:r>
            <a:r>
              <a:rPr dirty="0"/>
              <a:t>Structure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92905" y="2241879"/>
            <a:ext cx="1999434" cy="2171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7340" y="1095502"/>
            <a:ext cx="8198484" cy="916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The </a:t>
            </a:r>
            <a:r>
              <a:rPr sz="1600" spc="-10" dirty="0">
                <a:latin typeface="Arial"/>
                <a:cs typeface="Arial"/>
              </a:rPr>
              <a:t>two </a:t>
            </a:r>
            <a:r>
              <a:rPr sz="1600" spc="-5" dirty="0">
                <a:latin typeface="Arial"/>
                <a:cs typeface="Arial"/>
              </a:rPr>
              <a:t>following pages discusses the </a:t>
            </a:r>
            <a:r>
              <a:rPr sz="1600" spc="-10" dirty="0">
                <a:latin typeface="Arial"/>
                <a:cs typeface="Arial"/>
              </a:rPr>
              <a:t>two </a:t>
            </a:r>
            <a:r>
              <a:rPr sz="1600" spc="-5" dirty="0">
                <a:latin typeface="Arial"/>
                <a:cs typeface="Arial"/>
              </a:rPr>
              <a:t>methods conceptualised for the protection of an  egg.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Hinged</a:t>
            </a:r>
            <a:r>
              <a:rPr sz="1600" u="heavy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Door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76444" y="3232530"/>
            <a:ext cx="401320" cy="106680"/>
          </a:xfrm>
          <a:custGeom>
            <a:avLst/>
            <a:gdLst/>
            <a:ahLst/>
            <a:cxnLst/>
            <a:rect l="l" t="t" r="r" b="b"/>
            <a:pathLst>
              <a:path w="401320" h="106679">
                <a:moveTo>
                  <a:pt x="370948" y="53213"/>
                </a:moveTo>
                <a:lnTo>
                  <a:pt x="306069" y="91059"/>
                </a:lnTo>
                <a:lnTo>
                  <a:pt x="302513" y="93218"/>
                </a:lnTo>
                <a:lnTo>
                  <a:pt x="301243" y="97917"/>
                </a:lnTo>
                <a:lnTo>
                  <a:pt x="303402" y="101473"/>
                </a:lnTo>
                <a:lnTo>
                  <a:pt x="305434" y="105156"/>
                </a:lnTo>
                <a:lnTo>
                  <a:pt x="310133" y="106426"/>
                </a:lnTo>
                <a:lnTo>
                  <a:pt x="388151" y="60833"/>
                </a:lnTo>
                <a:lnTo>
                  <a:pt x="386079" y="60833"/>
                </a:lnTo>
                <a:lnTo>
                  <a:pt x="386079" y="59817"/>
                </a:lnTo>
                <a:lnTo>
                  <a:pt x="382269" y="59817"/>
                </a:lnTo>
                <a:lnTo>
                  <a:pt x="370948" y="53213"/>
                </a:lnTo>
                <a:close/>
              </a:path>
              <a:path w="401320" h="106679">
                <a:moveTo>
                  <a:pt x="357885" y="45593"/>
                </a:moveTo>
                <a:lnTo>
                  <a:pt x="0" y="45593"/>
                </a:lnTo>
                <a:lnTo>
                  <a:pt x="0" y="60833"/>
                </a:lnTo>
                <a:lnTo>
                  <a:pt x="357885" y="60833"/>
                </a:lnTo>
                <a:lnTo>
                  <a:pt x="370948" y="53213"/>
                </a:lnTo>
                <a:lnTo>
                  <a:pt x="357885" y="45593"/>
                </a:lnTo>
                <a:close/>
              </a:path>
              <a:path w="401320" h="106679">
                <a:moveTo>
                  <a:pt x="388153" y="45593"/>
                </a:moveTo>
                <a:lnTo>
                  <a:pt x="386079" y="45593"/>
                </a:lnTo>
                <a:lnTo>
                  <a:pt x="386079" y="60833"/>
                </a:lnTo>
                <a:lnTo>
                  <a:pt x="388151" y="60833"/>
                </a:lnTo>
                <a:lnTo>
                  <a:pt x="401192" y="53213"/>
                </a:lnTo>
                <a:lnTo>
                  <a:pt x="388153" y="45593"/>
                </a:lnTo>
                <a:close/>
              </a:path>
              <a:path w="401320" h="106679">
                <a:moveTo>
                  <a:pt x="382269" y="46609"/>
                </a:moveTo>
                <a:lnTo>
                  <a:pt x="370948" y="53213"/>
                </a:lnTo>
                <a:lnTo>
                  <a:pt x="382269" y="59817"/>
                </a:lnTo>
                <a:lnTo>
                  <a:pt x="382269" y="46609"/>
                </a:lnTo>
                <a:close/>
              </a:path>
              <a:path w="401320" h="106679">
                <a:moveTo>
                  <a:pt x="386079" y="46609"/>
                </a:moveTo>
                <a:lnTo>
                  <a:pt x="382269" y="46609"/>
                </a:lnTo>
                <a:lnTo>
                  <a:pt x="382269" y="59817"/>
                </a:lnTo>
                <a:lnTo>
                  <a:pt x="386079" y="59817"/>
                </a:lnTo>
                <a:lnTo>
                  <a:pt x="386079" y="46609"/>
                </a:lnTo>
                <a:close/>
              </a:path>
              <a:path w="401320" h="106679">
                <a:moveTo>
                  <a:pt x="310133" y="0"/>
                </a:moveTo>
                <a:lnTo>
                  <a:pt x="305434" y="1270"/>
                </a:lnTo>
                <a:lnTo>
                  <a:pt x="303402" y="4953"/>
                </a:lnTo>
                <a:lnTo>
                  <a:pt x="301243" y="8509"/>
                </a:lnTo>
                <a:lnTo>
                  <a:pt x="302513" y="13208"/>
                </a:lnTo>
                <a:lnTo>
                  <a:pt x="306069" y="15367"/>
                </a:lnTo>
                <a:lnTo>
                  <a:pt x="370948" y="53213"/>
                </a:lnTo>
                <a:lnTo>
                  <a:pt x="382269" y="46609"/>
                </a:lnTo>
                <a:lnTo>
                  <a:pt x="386079" y="46609"/>
                </a:lnTo>
                <a:lnTo>
                  <a:pt x="386079" y="45593"/>
                </a:lnTo>
                <a:lnTo>
                  <a:pt x="388153" y="45593"/>
                </a:lnTo>
                <a:lnTo>
                  <a:pt x="310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3850" y="4709921"/>
            <a:ext cx="8359140" cy="1600200"/>
          </a:xfrm>
          <a:prstGeom prst="rect">
            <a:avLst/>
          </a:prstGeom>
          <a:ln w="19811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433705" indent="-342900">
              <a:lnSpc>
                <a:spcPct val="100000"/>
              </a:lnSpc>
              <a:spcBef>
                <a:spcPts val="315"/>
              </a:spcBef>
              <a:buAutoNum type="arabicParenR"/>
              <a:tabLst>
                <a:tab pos="433705" algn="l"/>
                <a:tab pos="434340" algn="l"/>
              </a:tabLst>
            </a:pP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egg protection </a:t>
            </a:r>
            <a:r>
              <a:rPr sz="1400" spc="-5" dirty="0">
                <a:latin typeface="Arial"/>
                <a:cs typeface="Arial"/>
              </a:rPr>
              <a:t>system </a:t>
            </a:r>
            <a:r>
              <a:rPr sz="1400" dirty="0">
                <a:latin typeface="Arial"/>
                <a:cs typeface="Arial"/>
              </a:rPr>
              <a:t>is secured </a:t>
            </a:r>
            <a:r>
              <a:rPr sz="1400" spc="-5" dirty="0">
                <a:latin typeface="Arial"/>
                <a:cs typeface="Arial"/>
              </a:rPr>
              <a:t>with </a:t>
            </a:r>
            <a:r>
              <a:rPr sz="1400" dirty="0">
                <a:latin typeface="Arial"/>
                <a:cs typeface="Arial"/>
              </a:rPr>
              <a:t>bolts at the top and</a:t>
            </a:r>
            <a:r>
              <a:rPr sz="1400" spc="-2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bottom.</a:t>
            </a:r>
            <a:endParaRPr sz="1400">
              <a:latin typeface="Arial"/>
              <a:cs typeface="Arial"/>
            </a:endParaRPr>
          </a:p>
          <a:p>
            <a:pPr marL="433705" indent="-342900">
              <a:lnSpc>
                <a:spcPct val="100000"/>
              </a:lnSpc>
              <a:buAutoNum type="arabicParenR"/>
              <a:tabLst>
                <a:tab pos="433705" algn="l"/>
                <a:tab pos="434340" algn="l"/>
              </a:tabLst>
            </a:pP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retaining ring is </a:t>
            </a:r>
            <a:r>
              <a:rPr sz="1400" spc="-5" dirty="0">
                <a:latin typeface="Arial"/>
                <a:cs typeface="Arial"/>
              </a:rPr>
              <a:t>removed </a:t>
            </a:r>
            <a:r>
              <a:rPr sz="1400" dirty="0">
                <a:latin typeface="Arial"/>
                <a:cs typeface="Arial"/>
              </a:rPr>
              <a:t>to allow for rotational </a:t>
            </a:r>
            <a:r>
              <a:rPr sz="1400" spc="-5" dirty="0">
                <a:latin typeface="Arial"/>
                <a:cs typeface="Arial"/>
              </a:rPr>
              <a:t>movement </a:t>
            </a:r>
            <a:r>
              <a:rPr sz="1400" dirty="0">
                <a:latin typeface="Arial"/>
                <a:cs typeface="Arial"/>
              </a:rPr>
              <a:t>of the</a:t>
            </a:r>
            <a:r>
              <a:rPr sz="1400" spc="-2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container.</a:t>
            </a:r>
            <a:endParaRPr sz="1400">
              <a:latin typeface="Arial"/>
              <a:cs typeface="Arial"/>
            </a:endParaRPr>
          </a:p>
          <a:p>
            <a:pPr marL="433705" indent="-342900">
              <a:lnSpc>
                <a:spcPct val="100000"/>
              </a:lnSpc>
              <a:buAutoNum type="arabicParenR"/>
              <a:tabLst>
                <a:tab pos="433705" algn="l"/>
                <a:tab pos="434340" algn="l"/>
              </a:tabLst>
            </a:pP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container is rotated out of the </a:t>
            </a:r>
            <a:r>
              <a:rPr sz="1400" spc="-5" dirty="0">
                <a:latin typeface="Arial"/>
                <a:cs typeface="Arial"/>
              </a:rPr>
              <a:t>way </a:t>
            </a:r>
            <a:r>
              <a:rPr sz="1400" dirty="0">
                <a:latin typeface="Arial"/>
                <a:cs typeface="Arial"/>
              </a:rPr>
              <a:t>of the rest of the</a:t>
            </a:r>
            <a:r>
              <a:rPr sz="1400" spc="-2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probe.</a:t>
            </a:r>
            <a:endParaRPr sz="1400">
              <a:latin typeface="Arial"/>
              <a:cs typeface="Arial"/>
            </a:endParaRPr>
          </a:p>
          <a:p>
            <a:pPr marL="433705" indent="-342900">
              <a:lnSpc>
                <a:spcPct val="100000"/>
              </a:lnSpc>
              <a:buAutoNum type="arabicParenR"/>
              <a:tabLst>
                <a:tab pos="433705" algn="l"/>
                <a:tab pos="434340" algn="l"/>
              </a:tabLst>
            </a:pP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lid to the container is </a:t>
            </a:r>
            <a:r>
              <a:rPr sz="1400" spc="-5" dirty="0">
                <a:latin typeface="Arial"/>
                <a:cs typeface="Arial"/>
              </a:rPr>
              <a:t>removed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remove </a:t>
            </a:r>
            <a:r>
              <a:rPr sz="1400" dirty="0">
                <a:latin typeface="Arial"/>
                <a:cs typeface="Arial"/>
              </a:rPr>
              <a:t>the egg from</a:t>
            </a:r>
            <a:r>
              <a:rPr sz="1400" spc="-2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inside.</a:t>
            </a:r>
            <a:endParaRPr sz="1400">
              <a:latin typeface="Arial"/>
              <a:cs typeface="Arial"/>
            </a:endParaRPr>
          </a:p>
          <a:p>
            <a:pPr marL="482600" indent="-391795">
              <a:lnSpc>
                <a:spcPct val="100000"/>
              </a:lnSpc>
              <a:buAutoNum type="arabicParenR"/>
              <a:tabLst>
                <a:tab pos="482600" algn="l"/>
                <a:tab pos="483234" algn="l"/>
              </a:tabLst>
            </a:pPr>
            <a:r>
              <a:rPr sz="1400" spc="-5" dirty="0">
                <a:latin typeface="Arial"/>
                <a:cs typeface="Arial"/>
              </a:rPr>
              <a:t>This shows </a:t>
            </a:r>
            <a:r>
              <a:rPr sz="1400" dirty="0">
                <a:latin typeface="Arial"/>
                <a:cs typeface="Arial"/>
              </a:rPr>
              <a:t>how the egg is stored </a:t>
            </a:r>
            <a:r>
              <a:rPr sz="1400" spc="-5" dirty="0">
                <a:latin typeface="Arial"/>
                <a:cs typeface="Arial"/>
              </a:rPr>
              <a:t>within </a:t>
            </a:r>
            <a:r>
              <a:rPr sz="1400" dirty="0">
                <a:latin typeface="Arial"/>
                <a:cs typeface="Arial"/>
              </a:rPr>
              <a:t>its EPS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shell.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majority of the parts are 3D printed using</a:t>
            </a:r>
            <a:r>
              <a:rPr sz="1400" spc="-2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PLA.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9831" y="2170225"/>
            <a:ext cx="1245069" cy="22158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63267" y="2278531"/>
            <a:ext cx="1248156" cy="2134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40117" y="2157983"/>
            <a:ext cx="1764698" cy="2286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45892" y="3232530"/>
            <a:ext cx="401320" cy="106680"/>
          </a:xfrm>
          <a:custGeom>
            <a:avLst/>
            <a:gdLst/>
            <a:ahLst/>
            <a:cxnLst/>
            <a:rect l="l" t="t" r="r" b="b"/>
            <a:pathLst>
              <a:path w="401320" h="106679">
                <a:moveTo>
                  <a:pt x="370948" y="53213"/>
                </a:moveTo>
                <a:lnTo>
                  <a:pt x="306069" y="91059"/>
                </a:lnTo>
                <a:lnTo>
                  <a:pt x="302513" y="93218"/>
                </a:lnTo>
                <a:lnTo>
                  <a:pt x="301244" y="97917"/>
                </a:lnTo>
                <a:lnTo>
                  <a:pt x="303402" y="101473"/>
                </a:lnTo>
                <a:lnTo>
                  <a:pt x="305434" y="105156"/>
                </a:lnTo>
                <a:lnTo>
                  <a:pt x="310133" y="106426"/>
                </a:lnTo>
                <a:lnTo>
                  <a:pt x="388151" y="60833"/>
                </a:lnTo>
                <a:lnTo>
                  <a:pt x="386080" y="60833"/>
                </a:lnTo>
                <a:lnTo>
                  <a:pt x="386080" y="59817"/>
                </a:lnTo>
                <a:lnTo>
                  <a:pt x="382269" y="59817"/>
                </a:lnTo>
                <a:lnTo>
                  <a:pt x="370948" y="53213"/>
                </a:lnTo>
                <a:close/>
              </a:path>
              <a:path w="401320" h="106679">
                <a:moveTo>
                  <a:pt x="357885" y="45593"/>
                </a:moveTo>
                <a:lnTo>
                  <a:pt x="0" y="45593"/>
                </a:lnTo>
                <a:lnTo>
                  <a:pt x="0" y="60833"/>
                </a:lnTo>
                <a:lnTo>
                  <a:pt x="357885" y="60833"/>
                </a:lnTo>
                <a:lnTo>
                  <a:pt x="370948" y="53213"/>
                </a:lnTo>
                <a:lnTo>
                  <a:pt x="357885" y="45593"/>
                </a:lnTo>
                <a:close/>
              </a:path>
              <a:path w="401320" h="106679">
                <a:moveTo>
                  <a:pt x="388153" y="45593"/>
                </a:moveTo>
                <a:lnTo>
                  <a:pt x="386080" y="45593"/>
                </a:lnTo>
                <a:lnTo>
                  <a:pt x="386080" y="60833"/>
                </a:lnTo>
                <a:lnTo>
                  <a:pt x="388151" y="60833"/>
                </a:lnTo>
                <a:lnTo>
                  <a:pt x="401193" y="53213"/>
                </a:lnTo>
                <a:lnTo>
                  <a:pt x="388153" y="45593"/>
                </a:lnTo>
                <a:close/>
              </a:path>
              <a:path w="401320" h="106679">
                <a:moveTo>
                  <a:pt x="382269" y="46609"/>
                </a:moveTo>
                <a:lnTo>
                  <a:pt x="370948" y="53213"/>
                </a:lnTo>
                <a:lnTo>
                  <a:pt x="382269" y="59817"/>
                </a:lnTo>
                <a:lnTo>
                  <a:pt x="382269" y="46609"/>
                </a:lnTo>
                <a:close/>
              </a:path>
              <a:path w="401320" h="106679">
                <a:moveTo>
                  <a:pt x="386080" y="46609"/>
                </a:moveTo>
                <a:lnTo>
                  <a:pt x="382269" y="46609"/>
                </a:lnTo>
                <a:lnTo>
                  <a:pt x="382269" y="59817"/>
                </a:lnTo>
                <a:lnTo>
                  <a:pt x="386080" y="59817"/>
                </a:lnTo>
                <a:lnTo>
                  <a:pt x="386080" y="46609"/>
                </a:lnTo>
                <a:close/>
              </a:path>
              <a:path w="401320" h="106679">
                <a:moveTo>
                  <a:pt x="310133" y="0"/>
                </a:moveTo>
                <a:lnTo>
                  <a:pt x="305434" y="1270"/>
                </a:lnTo>
                <a:lnTo>
                  <a:pt x="303402" y="4953"/>
                </a:lnTo>
                <a:lnTo>
                  <a:pt x="301244" y="8509"/>
                </a:lnTo>
                <a:lnTo>
                  <a:pt x="302513" y="13208"/>
                </a:lnTo>
                <a:lnTo>
                  <a:pt x="306069" y="15367"/>
                </a:lnTo>
                <a:lnTo>
                  <a:pt x="370948" y="53213"/>
                </a:lnTo>
                <a:lnTo>
                  <a:pt x="382269" y="46609"/>
                </a:lnTo>
                <a:lnTo>
                  <a:pt x="386080" y="46609"/>
                </a:lnTo>
                <a:lnTo>
                  <a:pt x="386080" y="45593"/>
                </a:lnTo>
                <a:lnTo>
                  <a:pt x="388153" y="45593"/>
                </a:lnTo>
                <a:lnTo>
                  <a:pt x="310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62455" y="3232530"/>
            <a:ext cx="401320" cy="106680"/>
          </a:xfrm>
          <a:custGeom>
            <a:avLst/>
            <a:gdLst/>
            <a:ahLst/>
            <a:cxnLst/>
            <a:rect l="l" t="t" r="r" b="b"/>
            <a:pathLst>
              <a:path w="401319" h="106679">
                <a:moveTo>
                  <a:pt x="370948" y="53213"/>
                </a:moveTo>
                <a:lnTo>
                  <a:pt x="306069" y="91059"/>
                </a:lnTo>
                <a:lnTo>
                  <a:pt x="302513" y="93218"/>
                </a:lnTo>
                <a:lnTo>
                  <a:pt x="301244" y="97917"/>
                </a:lnTo>
                <a:lnTo>
                  <a:pt x="303402" y="101473"/>
                </a:lnTo>
                <a:lnTo>
                  <a:pt x="305435" y="105156"/>
                </a:lnTo>
                <a:lnTo>
                  <a:pt x="310133" y="106426"/>
                </a:lnTo>
                <a:lnTo>
                  <a:pt x="388151" y="60833"/>
                </a:lnTo>
                <a:lnTo>
                  <a:pt x="386080" y="60833"/>
                </a:lnTo>
                <a:lnTo>
                  <a:pt x="386080" y="59817"/>
                </a:lnTo>
                <a:lnTo>
                  <a:pt x="382269" y="59817"/>
                </a:lnTo>
                <a:lnTo>
                  <a:pt x="370948" y="53213"/>
                </a:lnTo>
                <a:close/>
              </a:path>
              <a:path w="401319" h="106679">
                <a:moveTo>
                  <a:pt x="357885" y="45593"/>
                </a:moveTo>
                <a:lnTo>
                  <a:pt x="0" y="45593"/>
                </a:lnTo>
                <a:lnTo>
                  <a:pt x="0" y="60833"/>
                </a:lnTo>
                <a:lnTo>
                  <a:pt x="357885" y="60833"/>
                </a:lnTo>
                <a:lnTo>
                  <a:pt x="370948" y="53213"/>
                </a:lnTo>
                <a:lnTo>
                  <a:pt x="357885" y="45593"/>
                </a:lnTo>
                <a:close/>
              </a:path>
              <a:path w="401319" h="106679">
                <a:moveTo>
                  <a:pt x="388153" y="45593"/>
                </a:moveTo>
                <a:lnTo>
                  <a:pt x="386080" y="45593"/>
                </a:lnTo>
                <a:lnTo>
                  <a:pt x="386080" y="60833"/>
                </a:lnTo>
                <a:lnTo>
                  <a:pt x="388151" y="60833"/>
                </a:lnTo>
                <a:lnTo>
                  <a:pt x="401193" y="53213"/>
                </a:lnTo>
                <a:lnTo>
                  <a:pt x="388153" y="45593"/>
                </a:lnTo>
                <a:close/>
              </a:path>
              <a:path w="401319" h="106679">
                <a:moveTo>
                  <a:pt x="382269" y="46609"/>
                </a:moveTo>
                <a:lnTo>
                  <a:pt x="370948" y="53213"/>
                </a:lnTo>
                <a:lnTo>
                  <a:pt x="382269" y="59817"/>
                </a:lnTo>
                <a:lnTo>
                  <a:pt x="382269" y="46609"/>
                </a:lnTo>
                <a:close/>
              </a:path>
              <a:path w="401319" h="106679">
                <a:moveTo>
                  <a:pt x="386080" y="46609"/>
                </a:moveTo>
                <a:lnTo>
                  <a:pt x="382269" y="46609"/>
                </a:lnTo>
                <a:lnTo>
                  <a:pt x="382269" y="59817"/>
                </a:lnTo>
                <a:lnTo>
                  <a:pt x="386080" y="59817"/>
                </a:lnTo>
                <a:lnTo>
                  <a:pt x="386080" y="46609"/>
                </a:lnTo>
                <a:close/>
              </a:path>
              <a:path w="401319" h="106679">
                <a:moveTo>
                  <a:pt x="310133" y="0"/>
                </a:moveTo>
                <a:lnTo>
                  <a:pt x="305435" y="1270"/>
                </a:lnTo>
                <a:lnTo>
                  <a:pt x="303402" y="4953"/>
                </a:lnTo>
                <a:lnTo>
                  <a:pt x="301244" y="8509"/>
                </a:lnTo>
                <a:lnTo>
                  <a:pt x="302513" y="13208"/>
                </a:lnTo>
                <a:lnTo>
                  <a:pt x="306069" y="15367"/>
                </a:lnTo>
                <a:lnTo>
                  <a:pt x="370948" y="53213"/>
                </a:lnTo>
                <a:lnTo>
                  <a:pt x="382269" y="46609"/>
                </a:lnTo>
                <a:lnTo>
                  <a:pt x="386080" y="46609"/>
                </a:lnTo>
                <a:lnTo>
                  <a:pt x="386080" y="45593"/>
                </a:lnTo>
                <a:lnTo>
                  <a:pt x="388153" y="45593"/>
                </a:lnTo>
                <a:lnTo>
                  <a:pt x="310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00329" y="2170224"/>
            <a:ext cx="1138250" cy="2160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78395" y="3232530"/>
            <a:ext cx="401320" cy="106680"/>
          </a:xfrm>
          <a:custGeom>
            <a:avLst/>
            <a:gdLst/>
            <a:ahLst/>
            <a:cxnLst/>
            <a:rect l="l" t="t" r="r" b="b"/>
            <a:pathLst>
              <a:path w="401320" h="106679">
                <a:moveTo>
                  <a:pt x="370948" y="53213"/>
                </a:moveTo>
                <a:lnTo>
                  <a:pt x="306070" y="91059"/>
                </a:lnTo>
                <a:lnTo>
                  <a:pt x="302513" y="93218"/>
                </a:lnTo>
                <a:lnTo>
                  <a:pt x="301244" y="97917"/>
                </a:lnTo>
                <a:lnTo>
                  <a:pt x="303402" y="101473"/>
                </a:lnTo>
                <a:lnTo>
                  <a:pt x="305434" y="105156"/>
                </a:lnTo>
                <a:lnTo>
                  <a:pt x="310133" y="106426"/>
                </a:lnTo>
                <a:lnTo>
                  <a:pt x="388151" y="60833"/>
                </a:lnTo>
                <a:lnTo>
                  <a:pt x="386079" y="60833"/>
                </a:lnTo>
                <a:lnTo>
                  <a:pt x="386079" y="59817"/>
                </a:lnTo>
                <a:lnTo>
                  <a:pt x="382270" y="59817"/>
                </a:lnTo>
                <a:lnTo>
                  <a:pt x="370948" y="53213"/>
                </a:lnTo>
                <a:close/>
              </a:path>
              <a:path w="401320" h="106679">
                <a:moveTo>
                  <a:pt x="357886" y="45593"/>
                </a:moveTo>
                <a:lnTo>
                  <a:pt x="0" y="45593"/>
                </a:lnTo>
                <a:lnTo>
                  <a:pt x="0" y="60833"/>
                </a:lnTo>
                <a:lnTo>
                  <a:pt x="357886" y="60833"/>
                </a:lnTo>
                <a:lnTo>
                  <a:pt x="370948" y="53213"/>
                </a:lnTo>
                <a:lnTo>
                  <a:pt x="357886" y="45593"/>
                </a:lnTo>
                <a:close/>
              </a:path>
              <a:path w="401320" h="106679">
                <a:moveTo>
                  <a:pt x="388153" y="45593"/>
                </a:moveTo>
                <a:lnTo>
                  <a:pt x="386079" y="45593"/>
                </a:lnTo>
                <a:lnTo>
                  <a:pt x="386079" y="60833"/>
                </a:lnTo>
                <a:lnTo>
                  <a:pt x="388151" y="60833"/>
                </a:lnTo>
                <a:lnTo>
                  <a:pt x="401193" y="53213"/>
                </a:lnTo>
                <a:lnTo>
                  <a:pt x="388153" y="45593"/>
                </a:lnTo>
                <a:close/>
              </a:path>
              <a:path w="401320" h="106679">
                <a:moveTo>
                  <a:pt x="382270" y="46609"/>
                </a:moveTo>
                <a:lnTo>
                  <a:pt x="370948" y="53213"/>
                </a:lnTo>
                <a:lnTo>
                  <a:pt x="382270" y="59817"/>
                </a:lnTo>
                <a:lnTo>
                  <a:pt x="382270" y="46609"/>
                </a:lnTo>
                <a:close/>
              </a:path>
              <a:path w="401320" h="106679">
                <a:moveTo>
                  <a:pt x="386079" y="46609"/>
                </a:moveTo>
                <a:lnTo>
                  <a:pt x="382270" y="46609"/>
                </a:lnTo>
                <a:lnTo>
                  <a:pt x="382270" y="59817"/>
                </a:lnTo>
                <a:lnTo>
                  <a:pt x="386079" y="59817"/>
                </a:lnTo>
                <a:lnTo>
                  <a:pt x="386079" y="46609"/>
                </a:lnTo>
                <a:close/>
              </a:path>
              <a:path w="401320" h="106679">
                <a:moveTo>
                  <a:pt x="310133" y="0"/>
                </a:moveTo>
                <a:lnTo>
                  <a:pt x="305434" y="1270"/>
                </a:lnTo>
                <a:lnTo>
                  <a:pt x="303402" y="4953"/>
                </a:lnTo>
                <a:lnTo>
                  <a:pt x="301244" y="8509"/>
                </a:lnTo>
                <a:lnTo>
                  <a:pt x="302513" y="13208"/>
                </a:lnTo>
                <a:lnTo>
                  <a:pt x="306070" y="15367"/>
                </a:lnTo>
                <a:lnTo>
                  <a:pt x="370948" y="53213"/>
                </a:lnTo>
                <a:lnTo>
                  <a:pt x="382270" y="46609"/>
                </a:lnTo>
                <a:lnTo>
                  <a:pt x="386079" y="46609"/>
                </a:lnTo>
                <a:lnTo>
                  <a:pt x="386079" y="45593"/>
                </a:lnTo>
                <a:lnTo>
                  <a:pt x="388153" y="45593"/>
                </a:lnTo>
                <a:lnTo>
                  <a:pt x="310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86334" y="4420870"/>
            <a:ext cx="80581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68780" algn="l"/>
                <a:tab pos="3108960" algn="l"/>
                <a:tab pos="5197475" algn="l"/>
                <a:tab pos="7501890" algn="l"/>
              </a:tabLst>
            </a:pPr>
            <a:r>
              <a:rPr sz="1100" b="1" dirty="0">
                <a:latin typeface="Arial"/>
                <a:cs typeface="Arial"/>
              </a:rPr>
              <a:t>Figure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1	Figure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2	Figure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3	Figure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4	Figure</a:t>
            </a:r>
            <a:r>
              <a:rPr sz="1100" b="1" spc="-8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60</a:t>
            </a:fld>
            <a:endParaRPr spc="-5" dirty="0"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6296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Egg </a:t>
            </a:r>
            <a:r>
              <a:rPr dirty="0"/>
              <a:t>Protection</a:t>
            </a:r>
            <a:r>
              <a:rPr spc="-110" dirty="0"/>
              <a:t> </a:t>
            </a:r>
            <a:r>
              <a:rPr dirty="0"/>
              <a:t>Structure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8267" y="993277"/>
            <a:ext cx="8460740" cy="76073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900"/>
              </a:spcBef>
            </a:pPr>
            <a:r>
              <a:rPr sz="1600" spc="-5" dirty="0">
                <a:latin typeface="Arial"/>
                <a:cs typeface="Arial"/>
              </a:rPr>
              <a:t>The following page discusses the second method conceptualised for the protection of an</a:t>
            </a:r>
            <a:r>
              <a:rPr sz="1600" spc="1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egg.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800" b="1" u="heavy" spc="-10" dirty="0">
                <a:solidFill>
                  <a:srgbClr val="2C2C89"/>
                </a:solidFill>
                <a:uFill>
                  <a:solidFill>
                    <a:srgbClr val="2C2C89"/>
                  </a:solidFill>
                </a:uFill>
                <a:latin typeface="Arial"/>
                <a:cs typeface="Arial"/>
              </a:rPr>
              <a:t>Removable </a:t>
            </a:r>
            <a:r>
              <a:rPr sz="1800" b="1" u="heavy" spc="-5" dirty="0">
                <a:solidFill>
                  <a:srgbClr val="2C2C89"/>
                </a:solidFill>
                <a:uFill>
                  <a:solidFill>
                    <a:srgbClr val="2C2C89"/>
                  </a:solidFill>
                </a:uFill>
                <a:latin typeface="Arial"/>
                <a:cs typeface="Arial"/>
              </a:rPr>
              <a:t>Hatch</a:t>
            </a:r>
            <a:r>
              <a:rPr sz="1800" b="1" u="heavy" spc="50" dirty="0">
                <a:solidFill>
                  <a:srgbClr val="2C2C89"/>
                </a:solidFill>
                <a:uFill>
                  <a:solidFill>
                    <a:srgbClr val="2C2C89"/>
                  </a:solidFill>
                </a:uFill>
                <a:latin typeface="Arial"/>
                <a:cs typeface="Arial"/>
              </a:rPr>
              <a:t> </a:t>
            </a:r>
            <a:r>
              <a:rPr sz="1800" b="1" u="heavy" dirty="0">
                <a:solidFill>
                  <a:srgbClr val="2C2C89"/>
                </a:solidFill>
                <a:uFill>
                  <a:solidFill>
                    <a:srgbClr val="2C2C89"/>
                  </a:solidFill>
                </a:uFill>
                <a:latin typeface="Arial"/>
                <a:cs typeface="Arial"/>
              </a:rPr>
              <a:t>Door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14600" y="2839339"/>
            <a:ext cx="401320" cy="106680"/>
          </a:xfrm>
          <a:custGeom>
            <a:avLst/>
            <a:gdLst/>
            <a:ahLst/>
            <a:cxnLst/>
            <a:rect l="l" t="t" r="r" b="b"/>
            <a:pathLst>
              <a:path w="401319" h="106680">
                <a:moveTo>
                  <a:pt x="370948" y="53212"/>
                </a:moveTo>
                <a:lnTo>
                  <a:pt x="306069" y="91059"/>
                </a:lnTo>
                <a:lnTo>
                  <a:pt x="302513" y="93218"/>
                </a:lnTo>
                <a:lnTo>
                  <a:pt x="301244" y="97916"/>
                </a:lnTo>
                <a:lnTo>
                  <a:pt x="303402" y="101473"/>
                </a:lnTo>
                <a:lnTo>
                  <a:pt x="305435" y="105156"/>
                </a:lnTo>
                <a:lnTo>
                  <a:pt x="310133" y="106425"/>
                </a:lnTo>
                <a:lnTo>
                  <a:pt x="388151" y="60833"/>
                </a:lnTo>
                <a:lnTo>
                  <a:pt x="386080" y="60833"/>
                </a:lnTo>
                <a:lnTo>
                  <a:pt x="386080" y="59816"/>
                </a:lnTo>
                <a:lnTo>
                  <a:pt x="382269" y="59816"/>
                </a:lnTo>
                <a:lnTo>
                  <a:pt x="370948" y="53212"/>
                </a:lnTo>
                <a:close/>
              </a:path>
              <a:path w="401319" h="106680">
                <a:moveTo>
                  <a:pt x="357886" y="45593"/>
                </a:moveTo>
                <a:lnTo>
                  <a:pt x="0" y="45593"/>
                </a:lnTo>
                <a:lnTo>
                  <a:pt x="0" y="60833"/>
                </a:lnTo>
                <a:lnTo>
                  <a:pt x="357885" y="60833"/>
                </a:lnTo>
                <a:lnTo>
                  <a:pt x="370948" y="53212"/>
                </a:lnTo>
                <a:lnTo>
                  <a:pt x="357886" y="45593"/>
                </a:lnTo>
                <a:close/>
              </a:path>
              <a:path w="401319" h="106680">
                <a:moveTo>
                  <a:pt x="388153" y="45593"/>
                </a:moveTo>
                <a:lnTo>
                  <a:pt x="386080" y="45593"/>
                </a:lnTo>
                <a:lnTo>
                  <a:pt x="386080" y="60833"/>
                </a:lnTo>
                <a:lnTo>
                  <a:pt x="388151" y="60833"/>
                </a:lnTo>
                <a:lnTo>
                  <a:pt x="401193" y="53212"/>
                </a:lnTo>
                <a:lnTo>
                  <a:pt x="388153" y="45593"/>
                </a:lnTo>
                <a:close/>
              </a:path>
              <a:path w="401319" h="106680">
                <a:moveTo>
                  <a:pt x="382269" y="46609"/>
                </a:moveTo>
                <a:lnTo>
                  <a:pt x="370948" y="53212"/>
                </a:lnTo>
                <a:lnTo>
                  <a:pt x="382269" y="59816"/>
                </a:lnTo>
                <a:lnTo>
                  <a:pt x="382269" y="46609"/>
                </a:lnTo>
                <a:close/>
              </a:path>
              <a:path w="401319" h="106680">
                <a:moveTo>
                  <a:pt x="386080" y="46609"/>
                </a:moveTo>
                <a:lnTo>
                  <a:pt x="382269" y="46609"/>
                </a:lnTo>
                <a:lnTo>
                  <a:pt x="382269" y="59816"/>
                </a:lnTo>
                <a:lnTo>
                  <a:pt x="386080" y="59816"/>
                </a:lnTo>
                <a:lnTo>
                  <a:pt x="386080" y="46609"/>
                </a:lnTo>
                <a:close/>
              </a:path>
              <a:path w="401319" h="106680">
                <a:moveTo>
                  <a:pt x="310133" y="0"/>
                </a:moveTo>
                <a:lnTo>
                  <a:pt x="305435" y="1270"/>
                </a:lnTo>
                <a:lnTo>
                  <a:pt x="303402" y="4952"/>
                </a:lnTo>
                <a:lnTo>
                  <a:pt x="301244" y="8509"/>
                </a:lnTo>
                <a:lnTo>
                  <a:pt x="302513" y="13208"/>
                </a:lnTo>
                <a:lnTo>
                  <a:pt x="306069" y="15366"/>
                </a:lnTo>
                <a:lnTo>
                  <a:pt x="370948" y="53212"/>
                </a:lnTo>
                <a:lnTo>
                  <a:pt x="382269" y="46609"/>
                </a:lnTo>
                <a:lnTo>
                  <a:pt x="386080" y="46609"/>
                </a:lnTo>
                <a:lnTo>
                  <a:pt x="386080" y="45593"/>
                </a:lnTo>
                <a:lnTo>
                  <a:pt x="388153" y="45593"/>
                </a:lnTo>
                <a:lnTo>
                  <a:pt x="310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79364" y="2799714"/>
            <a:ext cx="401320" cy="106680"/>
          </a:xfrm>
          <a:custGeom>
            <a:avLst/>
            <a:gdLst/>
            <a:ahLst/>
            <a:cxnLst/>
            <a:rect l="l" t="t" r="r" b="b"/>
            <a:pathLst>
              <a:path w="401320" h="106680">
                <a:moveTo>
                  <a:pt x="370948" y="53212"/>
                </a:moveTo>
                <a:lnTo>
                  <a:pt x="306070" y="91059"/>
                </a:lnTo>
                <a:lnTo>
                  <a:pt x="302513" y="93218"/>
                </a:lnTo>
                <a:lnTo>
                  <a:pt x="301244" y="97917"/>
                </a:lnTo>
                <a:lnTo>
                  <a:pt x="303402" y="101473"/>
                </a:lnTo>
                <a:lnTo>
                  <a:pt x="305435" y="105156"/>
                </a:lnTo>
                <a:lnTo>
                  <a:pt x="310134" y="106425"/>
                </a:lnTo>
                <a:lnTo>
                  <a:pt x="388151" y="60833"/>
                </a:lnTo>
                <a:lnTo>
                  <a:pt x="386080" y="60833"/>
                </a:lnTo>
                <a:lnTo>
                  <a:pt x="386080" y="59817"/>
                </a:lnTo>
                <a:lnTo>
                  <a:pt x="382270" y="59817"/>
                </a:lnTo>
                <a:lnTo>
                  <a:pt x="370948" y="53212"/>
                </a:lnTo>
                <a:close/>
              </a:path>
              <a:path w="401320" h="106680">
                <a:moveTo>
                  <a:pt x="357886" y="45593"/>
                </a:moveTo>
                <a:lnTo>
                  <a:pt x="0" y="45593"/>
                </a:lnTo>
                <a:lnTo>
                  <a:pt x="0" y="60833"/>
                </a:lnTo>
                <a:lnTo>
                  <a:pt x="357886" y="60833"/>
                </a:lnTo>
                <a:lnTo>
                  <a:pt x="370948" y="53212"/>
                </a:lnTo>
                <a:lnTo>
                  <a:pt x="357886" y="45593"/>
                </a:lnTo>
                <a:close/>
              </a:path>
              <a:path w="401320" h="106680">
                <a:moveTo>
                  <a:pt x="388153" y="45593"/>
                </a:moveTo>
                <a:lnTo>
                  <a:pt x="386080" y="45593"/>
                </a:lnTo>
                <a:lnTo>
                  <a:pt x="386080" y="60833"/>
                </a:lnTo>
                <a:lnTo>
                  <a:pt x="388151" y="60833"/>
                </a:lnTo>
                <a:lnTo>
                  <a:pt x="401193" y="53212"/>
                </a:lnTo>
                <a:lnTo>
                  <a:pt x="388153" y="45593"/>
                </a:lnTo>
                <a:close/>
              </a:path>
              <a:path w="401320" h="106680">
                <a:moveTo>
                  <a:pt x="382270" y="46609"/>
                </a:moveTo>
                <a:lnTo>
                  <a:pt x="370948" y="53212"/>
                </a:lnTo>
                <a:lnTo>
                  <a:pt x="382270" y="59817"/>
                </a:lnTo>
                <a:lnTo>
                  <a:pt x="382270" y="46609"/>
                </a:lnTo>
                <a:close/>
              </a:path>
              <a:path w="401320" h="106680">
                <a:moveTo>
                  <a:pt x="386080" y="46609"/>
                </a:moveTo>
                <a:lnTo>
                  <a:pt x="382270" y="46609"/>
                </a:lnTo>
                <a:lnTo>
                  <a:pt x="382270" y="59817"/>
                </a:lnTo>
                <a:lnTo>
                  <a:pt x="386080" y="59817"/>
                </a:lnTo>
                <a:lnTo>
                  <a:pt x="386080" y="46609"/>
                </a:lnTo>
                <a:close/>
              </a:path>
              <a:path w="401320" h="106680">
                <a:moveTo>
                  <a:pt x="310134" y="0"/>
                </a:moveTo>
                <a:lnTo>
                  <a:pt x="305435" y="1270"/>
                </a:lnTo>
                <a:lnTo>
                  <a:pt x="303402" y="4952"/>
                </a:lnTo>
                <a:lnTo>
                  <a:pt x="301244" y="8509"/>
                </a:lnTo>
                <a:lnTo>
                  <a:pt x="302513" y="13208"/>
                </a:lnTo>
                <a:lnTo>
                  <a:pt x="306070" y="15367"/>
                </a:lnTo>
                <a:lnTo>
                  <a:pt x="370948" y="53212"/>
                </a:lnTo>
                <a:lnTo>
                  <a:pt x="382270" y="46609"/>
                </a:lnTo>
                <a:lnTo>
                  <a:pt x="386080" y="46609"/>
                </a:lnTo>
                <a:lnTo>
                  <a:pt x="386080" y="45593"/>
                </a:lnTo>
                <a:lnTo>
                  <a:pt x="388153" y="45593"/>
                </a:lnTo>
                <a:lnTo>
                  <a:pt x="3101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132582" y="4114038"/>
            <a:ext cx="5478780" cy="2124710"/>
          </a:xfrm>
          <a:prstGeom prst="rect">
            <a:avLst/>
          </a:prstGeom>
          <a:ln w="19811">
            <a:solidFill>
              <a:srgbClr val="0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433705" marR="359410" indent="-342900">
              <a:lnSpc>
                <a:spcPct val="100000"/>
              </a:lnSpc>
              <a:spcBef>
                <a:spcPts val="330"/>
              </a:spcBef>
              <a:buAutoNum type="arabicParenR"/>
              <a:tabLst>
                <a:tab pos="433705" algn="l"/>
                <a:tab pos="434340" algn="l"/>
              </a:tabLst>
            </a:pPr>
            <a:r>
              <a:rPr sz="1100" spc="-5" dirty="0">
                <a:latin typeface="Arial"/>
                <a:cs typeface="Arial"/>
              </a:rPr>
              <a:t>Nut </a:t>
            </a:r>
            <a:r>
              <a:rPr sz="110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bolts </a:t>
            </a:r>
            <a:r>
              <a:rPr sz="1100" dirty="0">
                <a:latin typeface="Arial"/>
                <a:cs typeface="Arial"/>
              </a:rPr>
              <a:t>are undone to </a:t>
            </a:r>
            <a:r>
              <a:rPr sz="1100" spc="-5" dirty="0">
                <a:latin typeface="Arial"/>
                <a:cs typeface="Arial"/>
              </a:rPr>
              <a:t>allow </a:t>
            </a:r>
            <a:r>
              <a:rPr sz="1100" spc="5" dirty="0">
                <a:latin typeface="Arial"/>
                <a:cs typeface="Arial"/>
              </a:rPr>
              <a:t>free </a:t>
            </a:r>
            <a:r>
              <a:rPr sz="1100" dirty="0">
                <a:latin typeface="Arial"/>
                <a:cs typeface="Arial"/>
              </a:rPr>
              <a:t>movement of the </a:t>
            </a:r>
            <a:r>
              <a:rPr sz="1100" spc="-5" dirty="0">
                <a:latin typeface="Arial"/>
                <a:cs typeface="Arial"/>
              </a:rPr>
              <a:t>cover </a:t>
            </a:r>
            <a:r>
              <a:rPr sz="1100" dirty="0">
                <a:latin typeface="Arial"/>
                <a:cs typeface="Arial"/>
              </a:rPr>
              <a:t>hatch. A </a:t>
            </a:r>
            <a:r>
              <a:rPr sz="1100" spc="-10" dirty="0">
                <a:latin typeface="Arial"/>
                <a:cs typeface="Arial"/>
              </a:rPr>
              <a:t>lip</a:t>
            </a:r>
            <a:r>
              <a:rPr sz="1100" spc="-18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  </a:t>
            </a:r>
            <a:r>
              <a:rPr sz="1100" dirty="0">
                <a:latin typeface="Arial"/>
                <a:cs typeface="Arial"/>
              </a:rPr>
              <a:t>used to secure the hatch at the bottom, as </a:t>
            </a:r>
            <a:r>
              <a:rPr sz="1100" spc="-5" dirty="0">
                <a:latin typeface="Arial"/>
                <a:cs typeface="Arial"/>
              </a:rPr>
              <a:t>depicted in </a:t>
            </a:r>
            <a:r>
              <a:rPr sz="1100" b="1" dirty="0">
                <a:latin typeface="Arial"/>
                <a:cs typeface="Arial"/>
              </a:rPr>
              <a:t>Figure</a:t>
            </a:r>
            <a:r>
              <a:rPr sz="1100" b="1" spc="-204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4</a:t>
            </a:r>
            <a:r>
              <a:rPr sz="1100" dirty="0"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marL="433705" marR="238760" indent="-342900">
              <a:lnSpc>
                <a:spcPct val="100000"/>
              </a:lnSpc>
              <a:buAutoNum type="arabicParenR"/>
              <a:tabLst>
                <a:tab pos="433705" algn="l"/>
                <a:tab pos="434340" algn="l"/>
              </a:tabLst>
            </a:pPr>
            <a:r>
              <a:rPr sz="110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cover </a:t>
            </a:r>
            <a:r>
              <a:rPr sz="1100" dirty="0">
                <a:latin typeface="Arial"/>
                <a:cs typeface="Arial"/>
              </a:rPr>
              <a:t>hatch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sz="1100" dirty="0">
                <a:latin typeface="Arial"/>
                <a:cs typeface="Arial"/>
              </a:rPr>
              <a:t>removed by </a:t>
            </a:r>
            <a:r>
              <a:rPr sz="1100" spc="-5" dirty="0">
                <a:latin typeface="Arial"/>
                <a:cs typeface="Arial"/>
              </a:rPr>
              <a:t>pulling </a:t>
            </a:r>
            <a:r>
              <a:rPr sz="1100" dirty="0">
                <a:latin typeface="Arial"/>
                <a:cs typeface="Arial"/>
              </a:rPr>
              <a:t>out and </a:t>
            </a:r>
            <a:r>
              <a:rPr sz="1100" spc="-5" dirty="0">
                <a:latin typeface="Arial"/>
                <a:cs typeface="Arial"/>
              </a:rPr>
              <a:t>lifting </a:t>
            </a:r>
            <a:r>
              <a:rPr sz="1100" dirty="0">
                <a:latin typeface="Arial"/>
                <a:cs typeface="Arial"/>
              </a:rPr>
              <a:t>up at the same </a:t>
            </a:r>
            <a:r>
              <a:rPr sz="1100" spc="-5" dirty="0">
                <a:latin typeface="Arial"/>
                <a:cs typeface="Arial"/>
              </a:rPr>
              <a:t>time.</a:t>
            </a:r>
            <a:r>
              <a:rPr sz="1100" spc="-1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  egg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sz="1100" dirty="0">
                <a:latin typeface="Arial"/>
                <a:cs typeface="Arial"/>
              </a:rPr>
              <a:t>now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exposed.</a:t>
            </a:r>
            <a:endParaRPr sz="1100">
              <a:latin typeface="Arial"/>
              <a:cs typeface="Arial"/>
            </a:endParaRPr>
          </a:p>
          <a:p>
            <a:pPr marL="433705" indent="-342900">
              <a:lnSpc>
                <a:spcPct val="100000"/>
              </a:lnSpc>
              <a:buAutoNum type="arabicParenR"/>
              <a:tabLst>
                <a:tab pos="433705" algn="l"/>
                <a:tab pos="434340" algn="l"/>
              </a:tabLst>
            </a:pPr>
            <a:r>
              <a:rPr sz="1100" dirty="0">
                <a:latin typeface="Arial"/>
                <a:cs typeface="Arial"/>
              </a:rPr>
              <a:t>It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sz="1100" dirty="0">
                <a:latin typeface="Arial"/>
                <a:cs typeface="Arial"/>
              </a:rPr>
              <a:t>now </a:t>
            </a:r>
            <a:r>
              <a:rPr sz="1100" spc="-5" dirty="0">
                <a:latin typeface="Arial"/>
                <a:cs typeface="Arial"/>
              </a:rPr>
              <a:t>possible </a:t>
            </a:r>
            <a:r>
              <a:rPr sz="1100" dirty="0">
                <a:latin typeface="Arial"/>
                <a:cs typeface="Arial"/>
              </a:rPr>
              <a:t>to remove the egg </a:t>
            </a:r>
            <a:r>
              <a:rPr sz="1100" spc="5" dirty="0">
                <a:latin typeface="Arial"/>
                <a:cs typeface="Arial"/>
              </a:rPr>
              <a:t>from </a:t>
            </a:r>
            <a:r>
              <a:rPr sz="1100" spc="-5" dirty="0">
                <a:latin typeface="Arial"/>
                <a:cs typeface="Arial"/>
              </a:rPr>
              <a:t>its</a:t>
            </a:r>
            <a:r>
              <a:rPr sz="1100" spc="-20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bed.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Figure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4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included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show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lip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used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restrict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bottom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hatch.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Figure 5 </a:t>
            </a:r>
            <a:r>
              <a:rPr sz="1100" spc="-5" dirty="0">
                <a:latin typeface="Arial"/>
                <a:cs typeface="Arial"/>
              </a:rPr>
              <a:t>is included </a:t>
            </a:r>
            <a:r>
              <a:rPr sz="1100" dirty="0">
                <a:latin typeface="Arial"/>
                <a:cs typeface="Arial"/>
              </a:rPr>
              <a:t>to show how the egg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sz="1100" dirty="0">
                <a:latin typeface="Arial"/>
                <a:cs typeface="Arial"/>
              </a:rPr>
              <a:t>fully restricted to </a:t>
            </a:r>
            <a:r>
              <a:rPr sz="1100" spc="-5" dirty="0">
                <a:latin typeface="Arial"/>
                <a:cs typeface="Arial"/>
              </a:rPr>
              <a:t>avoid</a:t>
            </a:r>
            <a:r>
              <a:rPr sz="1100" spc="-1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damage.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90805" marR="352425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This design </a:t>
            </a:r>
            <a:r>
              <a:rPr sz="1100" spc="-5" dirty="0">
                <a:latin typeface="Arial"/>
                <a:cs typeface="Arial"/>
              </a:rPr>
              <a:t>was </a:t>
            </a:r>
            <a:r>
              <a:rPr sz="1100" dirty="0">
                <a:latin typeface="Arial"/>
                <a:cs typeface="Arial"/>
              </a:rPr>
              <a:t>chosen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its </a:t>
            </a:r>
            <a:r>
              <a:rPr sz="1100" dirty="0">
                <a:latin typeface="Arial"/>
                <a:cs typeface="Arial"/>
              </a:rPr>
              <a:t>superior protection of the egg and how </a:t>
            </a:r>
            <a:r>
              <a:rPr sz="1100" spc="-5" dirty="0">
                <a:latin typeface="Arial"/>
                <a:cs typeface="Arial"/>
              </a:rPr>
              <a:t>it allows</a:t>
            </a:r>
            <a:r>
              <a:rPr sz="1100" spc="-18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for  </a:t>
            </a:r>
            <a:r>
              <a:rPr sz="1100" dirty="0">
                <a:latin typeface="Arial"/>
                <a:cs typeface="Arial"/>
              </a:rPr>
              <a:t>easy access to the egg, </a:t>
            </a:r>
            <a:r>
              <a:rPr sz="1100" spc="-5" dirty="0">
                <a:latin typeface="Arial"/>
                <a:cs typeface="Arial"/>
              </a:rPr>
              <a:t>along </a:t>
            </a:r>
            <a:r>
              <a:rPr sz="1100" spc="-10" dirty="0">
                <a:latin typeface="Arial"/>
                <a:cs typeface="Arial"/>
              </a:rPr>
              <a:t>with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battery.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5407" y="3844797"/>
            <a:ext cx="5683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Figure</a:t>
            </a:r>
            <a:r>
              <a:rPr sz="1100" b="1" spc="-8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95041" y="3844797"/>
            <a:ext cx="36423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86100" algn="l"/>
              </a:tabLst>
            </a:pPr>
            <a:r>
              <a:rPr sz="1100" b="1" dirty="0">
                <a:latin typeface="Arial"/>
                <a:cs typeface="Arial"/>
              </a:rPr>
              <a:t>Figure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2	Figure</a:t>
            </a:r>
            <a:r>
              <a:rPr sz="1100" b="1" spc="-8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5407" y="6077508"/>
            <a:ext cx="5683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Figure</a:t>
            </a:r>
            <a:r>
              <a:rPr sz="1100" b="1" spc="-8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98751" y="6077508"/>
            <a:ext cx="5683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Figure</a:t>
            </a:r>
            <a:r>
              <a:rPr sz="1100" b="1" spc="-8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5319" y="1878826"/>
            <a:ext cx="1432560" cy="19250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86911" y="1807464"/>
            <a:ext cx="1787652" cy="1996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75119" y="1772411"/>
            <a:ext cx="1866900" cy="2031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20011" y="4105731"/>
            <a:ext cx="1246918" cy="19160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7452" y="5699759"/>
            <a:ext cx="1156716" cy="3657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61</a:t>
            </a:fld>
            <a:endParaRPr spc="-5" dirty="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4799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Electronics Structural</a:t>
            </a:r>
            <a:r>
              <a:rPr spc="-105" dirty="0"/>
              <a:t> </a:t>
            </a:r>
            <a:r>
              <a:rPr dirty="0"/>
              <a:t>Integrity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2140" y="1139697"/>
            <a:ext cx="8195309" cy="943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Selection </a:t>
            </a:r>
            <a:r>
              <a:rPr sz="1400" b="1" spc="-5" dirty="0">
                <a:latin typeface="Arial"/>
                <a:cs typeface="Arial"/>
              </a:rPr>
              <a:t>of the method for hard-mounting the electronics </a:t>
            </a:r>
            <a:r>
              <a:rPr sz="1400" b="1" spc="5" dirty="0">
                <a:latin typeface="Arial"/>
                <a:cs typeface="Arial"/>
              </a:rPr>
              <a:t>was </a:t>
            </a:r>
            <a:r>
              <a:rPr sz="1400" b="1" spc="-5" dirty="0">
                <a:latin typeface="Arial"/>
                <a:cs typeface="Arial"/>
              </a:rPr>
              <a:t>constrained by </a:t>
            </a:r>
            <a:r>
              <a:rPr sz="1400" b="1" dirty="0">
                <a:latin typeface="Arial"/>
                <a:cs typeface="Arial"/>
              </a:rPr>
              <a:t>R 21, which</a:t>
            </a:r>
            <a:r>
              <a:rPr sz="1400" b="1" spc="-229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states  </a:t>
            </a:r>
            <a:r>
              <a:rPr sz="1400" b="1" spc="-5" dirty="0">
                <a:latin typeface="Arial"/>
                <a:cs typeface="Arial"/>
              </a:rPr>
              <a:t>that:</a:t>
            </a:r>
            <a:endParaRPr sz="1400">
              <a:latin typeface="Arial"/>
              <a:cs typeface="Arial"/>
            </a:endParaRPr>
          </a:p>
          <a:p>
            <a:pPr marL="12700" marR="845185">
              <a:lnSpc>
                <a:spcPct val="100000"/>
              </a:lnSpc>
              <a:spcBef>
                <a:spcPts val="500"/>
              </a:spcBef>
            </a:pPr>
            <a:r>
              <a:rPr sz="1400" b="1" dirty="0">
                <a:latin typeface="Arial"/>
                <a:cs typeface="Arial"/>
              </a:rPr>
              <a:t>‘</a:t>
            </a:r>
            <a:r>
              <a:rPr sz="1400" dirty="0">
                <a:latin typeface="Arial"/>
                <a:cs typeface="Arial"/>
              </a:rPr>
              <a:t>All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electronics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shall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hard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mounted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proper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mounts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such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 </a:t>
            </a:r>
            <a:r>
              <a:rPr sz="1400" spc="-5" dirty="0">
                <a:latin typeface="Arial"/>
                <a:cs typeface="Arial"/>
              </a:rPr>
              <a:t>standoffs,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screws,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high  </a:t>
            </a:r>
            <a:r>
              <a:rPr sz="1400" spc="-5" dirty="0">
                <a:latin typeface="Arial"/>
                <a:cs typeface="Arial"/>
              </a:rPr>
              <a:t>performance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adhesives.’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62</a:t>
            </a:fld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05205" y="2178304"/>
          <a:ext cx="8065769" cy="1675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8590"/>
                <a:gridCol w="2688590"/>
                <a:gridCol w="2688589"/>
              </a:tblGrid>
              <a:tr h="304800">
                <a:tc gridSpan="3">
                  <a:txBody>
                    <a:bodyPr/>
                    <a:lstStyle/>
                    <a:p>
                      <a:pPr marL="25882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Probe Electronics Mounting</a:t>
                      </a:r>
                      <a:r>
                        <a:rPr sz="1400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Methods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43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Advantages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Disadvantages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Screws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Very secure,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strong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Permanent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Standoffs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Variable in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sizes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Additional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mass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High performance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adhesives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Lightweight, very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secure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Permanent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Gorilla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Tape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Lightweight, easy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apply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Can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become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easily</a:t>
                      </a:r>
                      <a:r>
                        <a:rPr sz="12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detached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05205" y="4075303"/>
          <a:ext cx="8065769" cy="2009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8590"/>
                <a:gridCol w="2688590"/>
                <a:gridCol w="2688589"/>
              </a:tblGrid>
              <a:tr h="274320">
                <a:tc gridSpan="3">
                  <a:txBody>
                    <a:bodyPr/>
                    <a:lstStyle/>
                    <a:p>
                      <a:pPr marL="26473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Electronic Equipment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Enclosure</a:t>
                      </a:r>
                      <a:r>
                        <a:rPr sz="1200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Methods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368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10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Advantages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Disadvantages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EPS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Foam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Good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shock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absorption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901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Difficult to mould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and allow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access</a:t>
                      </a:r>
                      <a:r>
                        <a:rPr sz="12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electronics.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Carbon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Fibre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strong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Difficult to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manufacture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Plastic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Cover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Very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light, easily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shaped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4203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Difficult to secure,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would</a:t>
                      </a:r>
                      <a:r>
                        <a:rPr sz="12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require  unscrewing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access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3D Printed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PLA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Strong, easy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produce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Quite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heavy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4799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Electronics Structural</a:t>
            </a:r>
            <a:r>
              <a:rPr spc="-105" dirty="0"/>
              <a:t> </a:t>
            </a:r>
            <a:r>
              <a:rPr dirty="0"/>
              <a:t>Integrity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05205" y="2486532"/>
          <a:ext cx="8064500" cy="1643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6125"/>
                <a:gridCol w="2016125"/>
                <a:gridCol w="4032250"/>
              </a:tblGrid>
              <a:tr h="273685">
                <a:tc gridSpan="3"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Descent Control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Attachment</a:t>
                      </a:r>
                      <a:r>
                        <a:rPr sz="1200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Methods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43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Part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Justification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Solenoid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3D Printed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Housing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Partial walls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 retain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position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Adhesive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Adhesive secures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place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27368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Servo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3D Printed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Housing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Partial walls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 retain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position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2736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Adhesive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Adhesive secures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place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63</a:t>
            </a:fld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05205" y="1190371"/>
          <a:ext cx="8065769" cy="1096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8590"/>
                <a:gridCol w="5377179"/>
              </a:tblGrid>
              <a:tr h="273685">
                <a:tc gridSpan="2">
                  <a:txBody>
                    <a:bodyPr/>
                    <a:lstStyle/>
                    <a:p>
                      <a:pPr marL="263080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Securing Electrical Connections</a:t>
                      </a:r>
                      <a:r>
                        <a:rPr sz="1200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Selection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432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Justification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Cable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ties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Cheap,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ease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 use,</a:t>
                      </a:r>
                      <a:r>
                        <a:rPr sz="12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non-permanent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Epoxy potting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compound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High dielectric strength, very good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thermal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conduction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611886" y="4283202"/>
            <a:ext cx="8065134" cy="1955800"/>
          </a:xfrm>
          <a:prstGeom prst="rect">
            <a:avLst/>
          </a:prstGeom>
          <a:ln w="19811">
            <a:solidFill>
              <a:srgbClr val="000000"/>
            </a:solidFill>
          </a:ln>
        </p:spPr>
        <p:txBody>
          <a:bodyPr vert="horz" wrap="square" lIns="0" tIns="42544" rIns="0" bIns="0" rtlCol="0">
            <a:spAutoFit/>
          </a:bodyPr>
          <a:lstStyle/>
          <a:p>
            <a:pPr marL="90805" marR="192405">
              <a:lnSpc>
                <a:spcPct val="100000"/>
              </a:lnSpc>
              <a:spcBef>
                <a:spcPts val="334"/>
              </a:spcBef>
            </a:pPr>
            <a:r>
              <a:rPr sz="1100" dirty="0">
                <a:latin typeface="Arial"/>
                <a:cs typeface="Arial"/>
              </a:rPr>
              <a:t>Both </a:t>
            </a:r>
            <a:r>
              <a:rPr sz="1100" b="1" dirty="0">
                <a:latin typeface="Arial"/>
                <a:cs typeface="Arial"/>
              </a:rPr>
              <a:t>partial walls </a:t>
            </a:r>
            <a:r>
              <a:rPr sz="1100" spc="-5" dirty="0">
                <a:latin typeface="Arial"/>
                <a:cs typeface="Arial"/>
              </a:rPr>
              <a:t>and </a:t>
            </a:r>
            <a:r>
              <a:rPr sz="1100" b="1" spc="-5" dirty="0">
                <a:latin typeface="Arial"/>
                <a:cs typeface="Arial"/>
              </a:rPr>
              <a:t>adhesive </a:t>
            </a:r>
            <a:r>
              <a:rPr sz="1100" spc="-10" dirty="0">
                <a:latin typeface="Arial"/>
                <a:cs typeface="Arial"/>
              </a:rPr>
              <a:t>will </a:t>
            </a:r>
            <a:r>
              <a:rPr sz="1100" dirty="0">
                <a:latin typeface="Arial"/>
                <a:cs typeface="Arial"/>
              </a:rPr>
              <a:t>be used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securing </a:t>
            </a:r>
            <a:r>
              <a:rPr sz="1100" dirty="0">
                <a:latin typeface="Arial"/>
                <a:cs typeface="Arial"/>
              </a:rPr>
              <a:t>the servos and </a:t>
            </a:r>
            <a:r>
              <a:rPr sz="1100" spc="-5" dirty="0">
                <a:latin typeface="Arial"/>
                <a:cs typeface="Arial"/>
              </a:rPr>
              <a:t>solenoids. </a:t>
            </a:r>
            <a:r>
              <a:rPr sz="1100" dirty="0">
                <a:latin typeface="Arial"/>
                <a:cs typeface="Arial"/>
              </a:rPr>
              <a:t>This ensures they are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dirty="0">
                <a:latin typeface="Arial"/>
                <a:cs typeface="Arial"/>
              </a:rPr>
              <a:t>the right </a:t>
            </a:r>
            <a:r>
              <a:rPr sz="1100" spc="-5" dirty="0">
                <a:latin typeface="Arial"/>
                <a:cs typeface="Arial"/>
              </a:rPr>
              <a:t>position  </a:t>
            </a:r>
            <a:r>
              <a:rPr sz="1100" dirty="0">
                <a:latin typeface="Arial"/>
                <a:cs typeface="Arial"/>
              </a:rPr>
              <a:t>and </a:t>
            </a:r>
            <a:r>
              <a:rPr sz="1100" spc="-10" dirty="0">
                <a:latin typeface="Arial"/>
                <a:cs typeface="Arial"/>
              </a:rPr>
              <a:t>will </a:t>
            </a:r>
            <a:r>
              <a:rPr sz="1100" dirty="0">
                <a:latin typeface="Arial"/>
                <a:cs typeface="Arial"/>
              </a:rPr>
              <a:t>then stay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there.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Times New Roman"/>
              <a:cs typeface="Times New Roman"/>
            </a:endParaRPr>
          </a:p>
          <a:p>
            <a:pPr marL="90805" marR="441325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It </a:t>
            </a:r>
            <a:r>
              <a:rPr sz="1100" spc="-5" dirty="0">
                <a:latin typeface="Arial"/>
                <a:cs typeface="Arial"/>
              </a:rPr>
              <a:t>was decided </a:t>
            </a:r>
            <a:r>
              <a:rPr sz="1100" dirty="0">
                <a:latin typeface="Arial"/>
                <a:cs typeface="Arial"/>
              </a:rPr>
              <a:t>that </a:t>
            </a:r>
            <a:r>
              <a:rPr sz="1100" b="1" spc="5" dirty="0">
                <a:latin typeface="Arial"/>
                <a:cs typeface="Arial"/>
              </a:rPr>
              <a:t>screws </a:t>
            </a:r>
            <a:r>
              <a:rPr sz="1100" spc="-5" dirty="0">
                <a:latin typeface="Arial"/>
                <a:cs typeface="Arial"/>
              </a:rPr>
              <a:t>and </a:t>
            </a:r>
            <a:r>
              <a:rPr sz="1100" b="1" dirty="0">
                <a:latin typeface="Arial"/>
                <a:cs typeface="Arial"/>
              </a:rPr>
              <a:t>high performance </a:t>
            </a:r>
            <a:r>
              <a:rPr sz="1100" b="1" spc="-5" dirty="0">
                <a:latin typeface="Arial"/>
                <a:cs typeface="Arial"/>
              </a:rPr>
              <a:t>adhesives </a:t>
            </a:r>
            <a:r>
              <a:rPr sz="1100" spc="-10" dirty="0">
                <a:latin typeface="Arial"/>
                <a:cs typeface="Arial"/>
              </a:rPr>
              <a:t>would </a:t>
            </a:r>
            <a:r>
              <a:rPr sz="1100" dirty="0">
                <a:latin typeface="Arial"/>
                <a:cs typeface="Arial"/>
              </a:rPr>
              <a:t>be used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dirty="0">
                <a:latin typeface="Arial"/>
                <a:cs typeface="Arial"/>
              </a:rPr>
              <a:t>the attachment methods as </a:t>
            </a:r>
            <a:r>
              <a:rPr sz="1100" spc="-5" dirty="0">
                <a:latin typeface="Arial"/>
                <a:cs typeface="Arial"/>
              </a:rPr>
              <a:t>it provides</a:t>
            </a:r>
            <a:r>
              <a:rPr sz="1100" spc="-17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  strong bond against </a:t>
            </a:r>
            <a:r>
              <a:rPr sz="1100" spc="-5" dirty="0">
                <a:latin typeface="Arial"/>
                <a:cs typeface="Arial"/>
              </a:rPr>
              <a:t>extreme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vibrations.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Times New Roman"/>
              <a:cs typeface="Times New Roman"/>
            </a:endParaRPr>
          </a:p>
          <a:p>
            <a:pPr marL="90805" marR="2413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electronics doesn’t require </a:t>
            </a:r>
            <a:r>
              <a:rPr sz="1100" dirty="0">
                <a:latin typeface="Arial"/>
                <a:cs typeface="Arial"/>
              </a:rPr>
              <a:t>a tough </a:t>
            </a:r>
            <a:r>
              <a:rPr sz="1100" spc="-5" dirty="0">
                <a:latin typeface="Arial"/>
                <a:cs typeface="Arial"/>
              </a:rPr>
              <a:t>outer shell protection system, like </a:t>
            </a:r>
            <a:r>
              <a:rPr sz="1100" dirty="0">
                <a:latin typeface="Arial"/>
                <a:cs typeface="Arial"/>
              </a:rPr>
              <a:t>the egg. </a:t>
            </a:r>
            <a:r>
              <a:rPr sz="1100" spc="-5" dirty="0">
                <a:latin typeface="Arial"/>
                <a:cs typeface="Arial"/>
              </a:rPr>
              <a:t>Therefore,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lightweight material, </a:t>
            </a:r>
            <a:r>
              <a:rPr sz="1100" dirty="0">
                <a:latin typeface="Arial"/>
                <a:cs typeface="Arial"/>
              </a:rPr>
              <a:t>a </a:t>
            </a:r>
            <a:r>
              <a:rPr sz="1100" b="1" dirty="0">
                <a:latin typeface="Arial"/>
                <a:cs typeface="Arial"/>
              </a:rPr>
              <a:t>plastic  </a:t>
            </a:r>
            <a:r>
              <a:rPr sz="1100" b="1" spc="-5" dirty="0">
                <a:latin typeface="Arial"/>
                <a:cs typeface="Arial"/>
              </a:rPr>
              <a:t>cover</a:t>
            </a:r>
            <a:r>
              <a:rPr sz="1100" spc="-5" dirty="0">
                <a:latin typeface="Arial"/>
                <a:cs typeface="Arial"/>
              </a:rPr>
              <a:t>, was </a:t>
            </a:r>
            <a:r>
              <a:rPr sz="1100" dirty="0">
                <a:latin typeface="Arial"/>
                <a:cs typeface="Arial"/>
              </a:rPr>
              <a:t>chosen.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100" b="1" spc="-5" dirty="0">
                <a:latin typeface="Arial"/>
                <a:cs typeface="Arial"/>
              </a:rPr>
              <a:t>Epoxy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sz="1100" spc="5" dirty="0">
                <a:latin typeface="Arial"/>
                <a:cs typeface="Arial"/>
              </a:rPr>
              <a:t>to </a:t>
            </a:r>
            <a:r>
              <a:rPr sz="1100" dirty="0">
                <a:latin typeface="Arial"/>
                <a:cs typeface="Arial"/>
              </a:rPr>
              <a:t>be used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dirty="0">
                <a:latin typeface="Arial"/>
                <a:cs typeface="Arial"/>
              </a:rPr>
              <a:t>securing </a:t>
            </a:r>
            <a:r>
              <a:rPr sz="1100" spc="-5" dirty="0">
                <a:latin typeface="Arial"/>
                <a:cs typeface="Arial"/>
              </a:rPr>
              <a:t>electrical </a:t>
            </a:r>
            <a:r>
              <a:rPr sz="1100" dirty="0">
                <a:latin typeface="Arial"/>
                <a:cs typeface="Arial"/>
              </a:rPr>
              <a:t>attachments. </a:t>
            </a:r>
            <a:r>
              <a:rPr sz="1100" b="1" spc="-5" dirty="0">
                <a:latin typeface="Arial"/>
                <a:cs typeface="Arial"/>
              </a:rPr>
              <a:t>Epoxy </a:t>
            </a:r>
            <a:r>
              <a:rPr sz="1100" spc="-5" dirty="0">
                <a:latin typeface="Arial"/>
                <a:cs typeface="Arial"/>
              </a:rPr>
              <a:t>would </a:t>
            </a:r>
            <a:r>
              <a:rPr sz="1100" dirty="0">
                <a:latin typeface="Arial"/>
                <a:cs typeface="Arial"/>
              </a:rPr>
              <a:t>be used </a:t>
            </a:r>
            <a:r>
              <a:rPr sz="1100" spc="5" dirty="0">
                <a:latin typeface="Arial"/>
                <a:cs typeface="Arial"/>
              </a:rPr>
              <a:t>for</a:t>
            </a:r>
            <a:r>
              <a:rPr sz="1100" spc="-2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cases </a:t>
            </a:r>
            <a:r>
              <a:rPr sz="1100" spc="-5" dirty="0">
                <a:latin typeface="Arial"/>
                <a:cs typeface="Arial"/>
              </a:rPr>
              <a:t>where </a:t>
            </a:r>
            <a:r>
              <a:rPr sz="110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wires </a:t>
            </a:r>
            <a:r>
              <a:rPr sz="1100" dirty="0">
                <a:latin typeface="Arial"/>
                <a:cs typeface="Arial"/>
              </a:rPr>
              <a:t>are better suited to</a:t>
            </a:r>
            <a:endParaRPr sz="11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being </a:t>
            </a:r>
            <a:r>
              <a:rPr sz="1100" dirty="0">
                <a:latin typeface="Arial"/>
                <a:cs typeface="Arial"/>
              </a:rPr>
              <a:t>secured </a:t>
            </a:r>
            <a:r>
              <a:rPr sz="1100" spc="-5" dirty="0">
                <a:latin typeface="Arial"/>
                <a:cs typeface="Arial"/>
              </a:rPr>
              <a:t>permanently. Otherwise, </a:t>
            </a:r>
            <a:r>
              <a:rPr sz="1100" dirty="0">
                <a:latin typeface="Arial"/>
                <a:cs typeface="Arial"/>
              </a:rPr>
              <a:t>they </a:t>
            </a:r>
            <a:r>
              <a:rPr sz="1100" spc="-10" dirty="0">
                <a:latin typeface="Arial"/>
                <a:cs typeface="Arial"/>
              </a:rPr>
              <a:t>will </a:t>
            </a:r>
            <a:r>
              <a:rPr sz="1100" dirty="0">
                <a:latin typeface="Arial"/>
                <a:cs typeface="Arial"/>
              </a:rPr>
              <a:t>be left to be </a:t>
            </a:r>
            <a:r>
              <a:rPr sz="1100" spc="-5" dirty="0">
                <a:latin typeface="Arial"/>
                <a:cs typeface="Arial"/>
              </a:rPr>
              <a:t>loose </a:t>
            </a:r>
            <a:r>
              <a:rPr sz="1100" dirty="0">
                <a:latin typeface="Arial"/>
                <a:cs typeface="Arial"/>
              </a:rPr>
              <a:t>to make remedial actions</a:t>
            </a:r>
            <a:r>
              <a:rPr sz="1100" spc="-16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easier.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1921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Mass</a:t>
            </a:r>
            <a:r>
              <a:rPr spc="-80" dirty="0"/>
              <a:t> </a:t>
            </a:r>
            <a:r>
              <a:rPr spc="-5" dirty="0"/>
              <a:t>Budget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858514" y="4349241"/>
          <a:ext cx="4822190" cy="1369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1390"/>
                <a:gridCol w="1317625"/>
                <a:gridCol w="1273175"/>
              </a:tblGrid>
              <a:tr h="273685">
                <a:tc gridSpan="3"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Mass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Margins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3685">
                <a:tc>
                  <a:txBody>
                    <a:bodyPr/>
                    <a:lstStyle/>
                    <a:p>
                      <a:pPr marL="7067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Heat</a:t>
                      </a:r>
                      <a:r>
                        <a:rPr sz="12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Shield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340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5%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7.25g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48260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Probe –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Structure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908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26.5g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4095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Probe –</a:t>
                      </a:r>
                      <a:r>
                        <a:rPr sz="12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Electronics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908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25%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22.7g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1200" b="1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Margin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R="4908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40%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56g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64</a:t>
            </a:fld>
            <a:endParaRPr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140" y="4529709"/>
            <a:ext cx="31750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The table to the right shows the overall  mass </a:t>
            </a:r>
            <a:r>
              <a:rPr sz="1400" dirty="0">
                <a:latin typeface="Arial"/>
                <a:cs typeface="Arial"/>
              </a:rPr>
              <a:t>margins for the entire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system.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96595" y="1451355"/>
          <a:ext cx="4169410" cy="2122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6660"/>
                <a:gridCol w="1682750"/>
              </a:tblGrid>
              <a:tr h="35369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System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</a:tr>
              <a:tr h="35369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Margins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56g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369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Probe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(Structure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2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Electronics)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353g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369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Heat</a:t>
                      </a:r>
                      <a:r>
                        <a:rPr sz="12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Shield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145g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5369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Inc.</a:t>
                      </a:r>
                      <a:r>
                        <a:rPr sz="1200" b="1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Margins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554g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  <a:tr h="35369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Total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Exc.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Margins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498g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1D1EF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4923282" y="1459230"/>
            <a:ext cx="3819525" cy="2123440"/>
          </a:xfrm>
          <a:prstGeom prst="rect">
            <a:avLst/>
          </a:prstGeom>
          <a:ln w="19811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 marR="84455" algn="just">
              <a:lnSpc>
                <a:spcPct val="100000"/>
              </a:lnSpc>
              <a:spcBef>
                <a:spcPts val="320"/>
              </a:spcBef>
            </a:pPr>
            <a:r>
              <a:rPr sz="1100" spc="-5" dirty="0">
                <a:latin typeface="Arial"/>
                <a:cs typeface="Arial"/>
              </a:rPr>
              <a:t>Currently, </a:t>
            </a:r>
            <a:r>
              <a:rPr sz="1100" dirty="0">
                <a:latin typeface="Arial"/>
                <a:cs typeface="Arial"/>
              </a:rPr>
              <a:t>the mass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sz="1100" spc="-5" dirty="0">
                <a:solidFill>
                  <a:srgbClr val="FF0000"/>
                </a:solidFill>
                <a:latin typeface="Arial"/>
                <a:cs typeface="Arial"/>
              </a:rPr>
              <a:t>within/over </a:t>
            </a:r>
            <a:r>
              <a:rPr sz="110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mass budget  requirement. In </a:t>
            </a:r>
            <a:r>
              <a:rPr sz="1100" spc="-10" dirty="0">
                <a:latin typeface="Arial"/>
                <a:cs typeface="Arial"/>
              </a:rPr>
              <a:t>order </a:t>
            </a:r>
            <a:r>
              <a:rPr sz="1100" dirty="0">
                <a:latin typeface="Arial"/>
                <a:cs typeface="Arial"/>
              </a:rPr>
              <a:t>to reduce the </a:t>
            </a:r>
            <a:r>
              <a:rPr sz="1100" spc="-5" dirty="0">
                <a:latin typeface="Arial"/>
                <a:cs typeface="Arial"/>
              </a:rPr>
              <a:t>weight, measures will  be </a:t>
            </a:r>
            <a:r>
              <a:rPr sz="1100" dirty="0">
                <a:latin typeface="Arial"/>
                <a:cs typeface="Arial"/>
              </a:rPr>
              <a:t>taken </a:t>
            </a:r>
            <a:r>
              <a:rPr sz="1100" spc="-5" dirty="0">
                <a:latin typeface="Arial"/>
                <a:cs typeface="Arial"/>
              </a:rPr>
              <a:t>over </a:t>
            </a:r>
            <a:r>
              <a:rPr sz="1100" dirty="0">
                <a:latin typeface="Arial"/>
                <a:cs typeface="Arial"/>
              </a:rPr>
              <a:t>the coming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weeks.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90805" marR="83820" algn="just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Methods for weight reduction could be reducing </a:t>
            </a:r>
            <a:r>
              <a:rPr sz="110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infill  percentage </a:t>
            </a:r>
            <a:r>
              <a:rPr sz="1100" spc="-10" dirty="0">
                <a:latin typeface="Arial"/>
                <a:cs typeface="Arial"/>
              </a:rPr>
              <a:t>of </a:t>
            </a:r>
            <a:r>
              <a:rPr sz="110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3D printed </a:t>
            </a:r>
            <a:r>
              <a:rPr sz="1100" spc="-10" dirty="0">
                <a:latin typeface="Arial"/>
                <a:cs typeface="Arial"/>
              </a:rPr>
              <a:t>parts. </a:t>
            </a:r>
            <a:r>
              <a:rPr sz="1100" dirty="0">
                <a:latin typeface="Arial"/>
                <a:cs typeface="Arial"/>
              </a:rPr>
              <a:t>This </a:t>
            </a:r>
            <a:r>
              <a:rPr sz="1100" spc="-5" dirty="0">
                <a:latin typeface="Arial"/>
                <a:cs typeface="Arial"/>
              </a:rPr>
              <a:t>is significant </a:t>
            </a:r>
            <a:r>
              <a:rPr sz="1100" spc="-15" dirty="0">
                <a:latin typeface="Arial"/>
                <a:cs typeface="Arial"/>
              </a:rPr>
              <a:t>as  </a:t>
            </a:r>
            <a:r>
              <a:rPr sz="1100" dirty="0">
                <a:latin typeface="Arial"/>
                <a:cs typeface="Arial"/>
              </a:rPr>
              <a:t>they </a:t>
            </a:r>
            <a:r>
              <a:rPr sz="1100" spc="-5" dirty="0">
                <a:latin typeface="Arial"/>
                <a:cs typeface="Arial"/>
              </a:rPr>
              <a:t>account for </a:t>
            </a:r>
            <a:r>
              <a:rPr sz="1100" dirty="0">
                <a:latin typeface="Arial"/>
                <a:cs typeface="Arial"/>
              </a:rPr>
              <a:t>the majority </a:t>
            </a:r>
            <a:r>
              <a:rPr sz="1100" spc="-10" dirty="0">
                <a:latin typeface="Arial"/>
                <a:cs typeface="Arial"/>
              </a:rPr>
              <a:t>of </a:t>
            </a:r>
            <a:r>
              <a:rPr sz="1100" spc="-5" dirty="0">
                <a:latin typeface="Arial"/>
                <a:cs typeface="Arial"/>
              </a:rPr>
              <a:t>the weight </a:t>
            </a:r>
            <a:r>
              <a:rPr sz="1100" spc="-10" dirty="0">
                <a:latin typeface="Arial"/>
                <a:cs typeface="Arial"/>
              </a:rPr>
              <a:t>of the probe.  </a:t>
            </a:r>
            <a:r>
              <a:rPr sz="1100" spc="-5" dirty="0">
                <a:latin typeface="Arial"/>
                <a:cs typeface="Arial"/>
              </a:rPr>
              <a:t>Other methods could be replacing parts for lighter, yet </a:t>
            </a:r>
            <a:r>
              <a:rPr sz="1100" spc="-15" dirty="0">
                <a:latin typeface="Arial"/>
                <a:cs typeface="Arial"/>
              </a:rPr>
              <a:t>not  </a:t>
            </a:r>
            <a:r>
              <a:rPr sz="1100" spc="-5" dirty="0">
                <a:latin typeface="Arial"/>
                <a:cs typeface="Arial"/>
              </a:rPr>
              <a:t>as </a:t>
            </a:r>
            <a:r>
              <a:rPr sz="1100" dirty="0">
                <a:latin typeface="Arial"/>
                <a:cs typeface="Arial"/>
              </a:rPr>
              <a:t>strong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materials.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90805" marR="83185" algn="just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In case the </a:t>
            </a:r>
            <a:r>
              <a:rPr sz="1100" spc="-5" dirty="0">
                <a:latin typeface="Arial"/>
                <a:cs typeface="Arial"/>
              </a:rPr>
              <a:t>egg is smaller </a:t>
            </a:r>
            <a:r>
              <a:rPr sz="1100" dirty="0">
                <a:latin typeface="Arial"/>
                <a:cs typeface="Arial"/>
              </a:rPr>
              <a:t>than </a:t>
            </a:r>
            <a:r>
              <a:rPr sz="1100" spc="-5" dirty="0">
                <a:latin typeface="Arial"/>
                <a:cs typeface="Arial"/>
              </a:rPr>
              <a:t>expected, areas around </a:t>
            </a:r>
            <a:r>
              <a:rPr sz="1100" dirty="0">
                <a:latin typeface="Arial"/>
                <a:cs typeface="Arial"/>
              </a:rPr>
              <a:t>the  battery are </a:t>
            </a:r>
            <a:r>
              <a:rPr sz="1100" spc="-5" dirty="0">
                <a:latin typeface="Arial"/>
                <a:cs typeface="Arial"/>
              </a:rPr>
              <a:t>provided </a:t>
            </a:r>
            <a:r>
              <a:rPr sz="1100" spc="5" dirty="0">
                <a:latin typeface="Arial"/>
                <a:cs typeface="Arial"/>
              </a:rPr>
              <a:t>for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ballast.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1921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Mass</a:t>
            </a:r>
            <a:r>
              <a:rPr spc="-80" dirty="0"/>
              <a:t> </a:t>
            </a:r>
            <a:r>
              <a:rPr spc="-5" dirty="0"/>
              <a:t>Budget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34772" y="1508886"/>
          <a:ext cx="8144508" cy="4140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3845"/>
                <a:gridCol w="2308225"/>
                <a:gridCol w="2085339"/>
                <a:gridCol w="2197099"/>
              </a:tblGrid>
              <a:tr h="304800">
                <a:tc gridSpan="4"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Heat Shield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Mass</a:t>
                      </a:r>
                      <a:r>
                        <a:rPr sz="1400" b="1" spc="-10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Breakdown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432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Subsystem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72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Component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Mass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Justification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rowSpan="1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86409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ME/DCS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Carbon Fibre Rods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(x4)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20g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Datasheet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Nose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Cone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40g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Estimated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Torsion Springs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(x4)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16g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Measured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Compression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Springs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(x4)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4g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Measured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Nylon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Heat</a:t>
                      </a:r>
                      <a:r>
                        <a:rPr sz="1200" b="1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Shield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20g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Estimated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Linear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Actuator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13g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Datasheet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Deployment</a:t>
                      </a:r>
                      <a:r>
                        <a:rPr sz="1200" b="1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Bay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10g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Estimated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Solenoid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9g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Datasheet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Tension Springs</a:t>
                      </a:r>
                      <a:r>
                        <a:rPr sz="12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(x2)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Measured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Hook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Mechanism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5g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Estimated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Bearings</a:t>
                      </a:r>
                      <a:r>
                        <a:rPr sz="12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(x2)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5g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Datasheet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Wire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2g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Measured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145g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65</a:t>
            </a:fld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1921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Mass</a:t>
            </a:r>
            <a:r>
              <a:rPr spc="-80" dirty="0"/>
              <a:t> </a:t>
            </a:r>
            <a:r>
              <a:rPr spc="-5" dirty="0"/>
              <a:t>Budget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94118" y="1273555"/>
          <a:ext cx="8143874" cy="3044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3845"/>
                <a:gridCol w="2308225"/>
                <a:gridCol w="2085339"/>
                <a:gridCol w="2196465"/>
              </a:tblGrid>
              <a:tr h="304800">
                <a:tc gridSpan="4">
                  <a:txBody>
                    <a:bodyPr/>
                    <a:lstStyle/>
                    <a:p>
                      <a:pPr marL="24987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Probe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– Electronics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Mass</a:t>
                      </a: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Breakdown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7432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Subsystem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72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Component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Mass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Justification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CDH/SE/FSW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Arduino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Nano</a:t>
                      </a:r>
                      <a:r>
                        <a:rPr sz="1200" b="1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(x2)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Datasheet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CDH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RTC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Datasheet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CDH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Xbee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3.85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Datasheet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CDH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Buzzer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1.69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Datasheet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10DOF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IMU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3.27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Datasheet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CDH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SD Card &amp; Breakout</a:t>
                      </a:r>
                      <a:r>
                        <a:rPr sz="12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(x2)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5.52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Datasheet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SE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Camera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12.4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Datasheet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EPS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Battery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45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Datasheet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368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7918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90.73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66</a:t>
            </a:fld>
            <a:endParaRPr spc="-5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6095" y="4821428"/>
            <a:ext cx="7910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*The </a:t>
            </a:r>
            <a:r>
              <a:rPr sz="1200" b="1" spc="-5" dirty="0">
                <a:latin typeface="Arial"/>
                <a:cs typeface="Arial"/>
              </a:rPr>
              <a:t>prototype mass </a:t>
            </a:r>
            <a:r>
              <a:rPr sz="1200" b="1" dirty="0">
                <a:latin typeface="Arial"/>
                <a:cs typeface="Arial"/>
              </a:rPr>
              <a:t>is </a:t>
            </a:r>
            <a:r>
              <a:rPr sz="1200" b="1" spc="-5" dirty="0">
                <a:latin typeface="Arial"/>
                <a:cs typeface="Arial"/>
              </a:rPr>
              <a:t>taken </a:t>
            </a:r>
            <a:r>
              <a:rPr sz="1200" b="1" dirty="0">
                <a:latin typeface="Arial"/>
                <a:cs typeface="Arial"/>
              </a:rPr>
              <a:t>from </a:t>
            </a:r>
            <a:r>
              <a:rPr sz="1200" b="1" spc="-5" dirty="0">
                <a:latin typeface="Arial"/>
                <a:cs typeface="Arial"/>
              </a:rPr>
              <a:t>the </a:t>
            </a:r>
            <a:r>
              <a:rPr sz="1200" b="1" dirty="0">
                <a:latin typeface="Arial"/>
                <a:cs typeface="Arial"/>
              </a:rPr>
              <a:t>SolidWorks model and </a:t>
            </a:r>
            <a:r>
              <a:rPr sz="1200" b="1" spc="-5" dirty="0">
                <a:latin typeface="Arial"/>
                <a:cs typeface="Arial"/>
              </a:rPr>
              <a:t>assumes 50% </a:t>
            </a:r>
            <a:r>
              <a:rPr sz="1200" b="1" dirty="0">
                <a:latin typeface="Arial"/>
                <a:cs typeface="Arial"/>
              </a:rPr>
              <a:t>infill </a:t>
            </a:r>
            <a:r>
              <a:rPr sz="1200" b="1" spc="-5" dirty="0">
                <a:latin typeface="Arial"/>
                <a:cs typeface="Arial"/>
              </a:rPr>
              <a:t>for </a:t>
            </a:r>
            <a:r>
              <a:rPr sz="1200" b="1" dirty="0">
                <a:latin typeface="Arial"/>
                <a:cs typeface="Arial"/>
              </a:rPr>
              <a:t>3D printed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components.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1921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Mass</a:t>
            </a:r>
            <a:r>
              <a:rPr spc="-80" dirty="0"/>
              <a:t> </a:t>
            </a:r>
            <a:r>
              <a:rPr spc="-5" dirty="0"/>
              <a:t>Budget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61187" y="1277492"/>
          <a:ext cx="8209278" cy="4443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0470"/>
                <a:gridCol w="1812925"/>
                <a:gridCol w="1812925"/>
                <a:gridCol w="1637664"/>
                <a:gridCol w="1725294"/>
              </a:tblGrid>
              <a:tr h="274320">
                <a:tc gridSpan="5"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Probe –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Structure Mass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Breakdown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8445"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Subsystem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32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Component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Mass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Justification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7185">
                <a:tc rowSpan="1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M/DC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52095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Carbon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Fibre</a:t>
                      </a:r>
                      <a:r>
                        <a:rPr sz="11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Plates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Heat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Shield</a:t>
                      </a:r>
                      <a:r>
                        <a:rPr sz="11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Attachment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8g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Estimated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Camera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Bay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8g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Estimated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Parachute</a:t>
                      </a:r>
                      <a:r>
                        <a:rPr sz="11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Bay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8g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Estimated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Parachute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Bay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Door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8g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Estimated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16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1423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120mm Spacers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(x3)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6.33g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Measured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18173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30mm Spacers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(x3)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1.59g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Measured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Parachute</a:t>
                      </a:r>
                      <a:r>
                        <a:rPr sz="11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Bay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25g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Estimated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Parachute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24g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Measured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Camera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Bay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15g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Estimated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19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48335" marR="225425" indent="-40386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Parachute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Bay</a:t>
                      </a:r>
                      <a:r>
                        <a:rPr sz="11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Door 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Release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Servo Control</a:t>
                      </a:r>
                      <a:r>
                        <a:rPr sz="11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Horn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0.9g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Datasheet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19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Control</a:t>
                      </a:r>
                      <a:r>
                        <a:rPr sz="11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Rod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&lt;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0.1g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Measured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Servo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9g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Datasheet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Hinge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0.28g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Measured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Electronics</a:t>
                      </a:r>
                      <a:r>
                        <a:rPr sz="11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Cover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15g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Estimated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67</a:t>
            </a:fld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19215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Mass</a:t>
            </a:r>
            <a:r>
              <a:rPr spc="-80" dirty="0"/>
              <a:t> </a:t>
            </a:r>
            <a:r>
              <a:rPr spc="-5" dirty="0"/>
              <a:t>Budget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769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61187" y="1277492"/>
          <a:ext cx="8209278" cy="29432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0470"/>
                <a:gridCol w="1812925"/>
                <a:gridCol w="1812925"/>
                <a:gridCol w="1637664"/>
                <a:gridCol w="1725294"/>
              </a:tblGrid>
              <a:tr h="274320">
                <a:tc gridSpan="5"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Probe –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Structure Mass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Breakdown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5844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Subsystem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32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Component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Mass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solidFill>
                            <a:srgbClr val="333399"/>
                          </a:solidFill>
                          <a:latin typeface="Arial"/>
                          <a:cs typeface="Arial"/>
                        </a:rPr>
                        <a:t>Justification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37185"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M/DC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3274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Egg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Containment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Egg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Holder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8g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Estimated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Egg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 Cover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40g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Estimated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Egg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5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54-68g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Datasheet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Sponge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3g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Estimated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16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M3 Bolts</a:t>
                      </a:r>
                      <a:r>
                        <a:rPr sz="11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(x17)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11.9g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Measured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84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M3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Nuts</a:t>
                      </a:r>
                      <a:r>
                        <a:rPr sz="11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(x17)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Measured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M1.6 Bolts</a:t>
                      </a:r>
                      <a:r>
                        <a:rPr sz="11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(x3)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0.3g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Measured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M1.6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Nuts</a:t>
                      </a:r>
                      <a:r>
                        <a:rPr sz="11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(x3)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0.1g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Measured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Total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769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262.5g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33399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68</a:t>
            </a:fld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3613" y="131784"/>
            <a:ext cx="769620" cy="353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87602" y="2353437"/>
            <a:ext cx="6769734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35990" marR="5080" indent="-923925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Communication and Data</a:t>
            </a:r>
            <a:r>
              <a:rPr sz="3200" spc="-170" dirty="0"/>
              <a:t> </a:t>
            </a:r>
            <a:r>
              <a:rPr sz="3200" dirty="0"/>
              <a:t>Handling  (CDH) </a:t>
            </a:r>
            <a:r>
              <a:rPr sz="3200" spc="-5" dirty="0"/>
              <a:t>Subsystem</a:t>
            </a:r>
            <a:r>
              <a:rPr sz="3200" spc="-55" dirty="0"/>
              <a:t> </a:t>
            </a:r>
            <a:r>
              <a:rPr sz="3200" dirty="0"/>
              <a:t>Design</a:t>
            </a:r>
            <a:endParaRPr sz="320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69</a:t>
            </a:fld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2176652" y="3814064"/>
            <a:ext cx="50215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Presenter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Lawrence Allegranza </a:t>
            </a:r>
            <a:r>
              <a:rPr sz="2400" b="1" spc="-5" dirty="0">
                <a:latin typeface="Arial"/>
                <a:cs typeface="Arial"/>
              </a:rPr>
              <a:t>France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(LAF)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353" y="1046352"/>
          <a:ext cx="9078592" cy="5250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0690"/>
                <a:gridCol w="7705725"/>
                <a:gridCol w="243840"/>
                <a:gridCol w="240029"/>
                <a:gridCol w="240029"/>
                <a:gridCol w="208279"/>
              </a:tblGrid>
              <a:tr h="245110">
                <a:tc>
                  <a:txBody>
                    <a:bodyPr/>
                    <a:lstStyle/>
                    <a:p>
                      <a:pPr marR="33020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E#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Total mass of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(probe)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500 grams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+/-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100" spc="-2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grams.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77850"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used to protect the probe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while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rocket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only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when deployed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rocket.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 marR="340995">
                        <a:lnSpc>
                          <a:spcPts val="1520"/>
                        </a:lnSpc>
                        <a:spcBef>
                          <a:spcPts val="8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envelope/shield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whole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sides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the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when 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stowed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configuration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rocket. The rear end of the  probe can be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open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must not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have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openings.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probe must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maintain its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orientation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direction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descent.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not tumble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during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any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portion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descent. Tumbling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rotating</a:t>
                      </a:r>
                      <a:r>
                        <a:rPr sz="11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end-over-end.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probe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fit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cylindrical envelope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125 mm diameter x 310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mm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length.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Tolerances are to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facilitate container deployment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rocket</a:t>
                      </a:r>
                      <a:r>
                        <a:rPr sz="1100" spc="-2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fairing.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probe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hold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large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hen's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egg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protect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damage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launch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until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landing.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probe shall accommodate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large hen’s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egg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mass ranging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54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grams 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68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grams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diameter of up</a:t>
                      </a:r>
                      <a:r>
                        <a:rPr sz="1100" spc="-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50mm and length up to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70mm.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have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any sharp edges to cause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get stuck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rocket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payload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section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11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made of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cardboard.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a florescent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color; pink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1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orange.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rocket airframe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not be used to restrain any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deployable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parts of the</a:t>
                      </a:r>
                      <a:r>
                        <a:rPr sz="1100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rocket airframe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not be used as part of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</a:t>
                      </a:r>
                      <a:r>
                        <a:rPr sz="1100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operations.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CanSat,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probe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attached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deploy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rocket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payload</a:t>
                      </a:r>
                      <a:r>
                        <a:rPr sz="11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section.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released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probe at 300</a:t>
                      </a:r>
                      <a:r>
                        <a:rPr sz="11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meters.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release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parachute at 300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meters.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descent control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device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attachment components (aero-braking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parachute)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survive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30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Gs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shock.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descent control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devices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parachute)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survive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30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Gs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shock.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electronic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components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enclosed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shielded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environment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exception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sensors.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structures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built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survive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15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Gs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launch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acceleration.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20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structures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built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survive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30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Gs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shock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R="3111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21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electronics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hard mounted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using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proper mounts such as standoffs,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screws,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 high performance</a:t>
                      </a:r>
                      <a:r>
                        <a:rPr sz="11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adhesives.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X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8429497" y="6504323"/>
            <a:ext cx="19177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7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5326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 Requirement</a:t>
            </a:r>
            <a:r>
              <a:rPr spc="20" dirty="0"/>
              <a:t> </a:t>
            </a:r>
            <a:r>
              <a:rPr spc="-5" dirty="0"/>
              <a:t>Summary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1291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CDH</a:t>
            </a:r>
            <a:r>
              <a:rPr spc="-55" dirty="0"/>
              <a:t> </a:t>
            </a:r>
            <a:r>
              <a:rPr dirty="0"/>
              <a:t>Overview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96328" y="2389632"/>
            <a:ext cx="499872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67355" y="1588008"/>
            <a:ext cx="1004303" cy="2147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17648" y="2354554"/>
            <a:ext cx="952512" cy="6675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4600" y="1612391"/>
            <a:ext cx="914400" cy="20573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14600" y="1612391"/>
            <a:ext cx="914400" cy="2057400"/>
          </a:xfrm>
          <a:custGeom>
            <a:avLst/>
            <a:gdLst/>
            <a:ahLst/>
            <a:cxnLst/>
            <a:rect l="l" t="t" r="r" b="b"/>
            <a:pathLst>
              <a:path w="914400" h="2057400">
                <a:moveTo>
                  <a:pt x="0" y="2057399"/>
                </a:moveTo>
                <a:lnTo>
                  <a:pt x="914400" y="2057399"/>
                </a:lnTo>
                <a:lnTo>
                  <a:pt x="914400" y="0"/>
                </a:lnTo>
                <a:lnTo>
                  <a:pt x="0" y="0"/>
                </a:lnTo>
                <a:lnTo>
                  <a:pt x="0" y="2057399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514600" y="1612391"/>
            <a:ext cx="914400" cy="2057400"/>
          </a:xfrm>
          <a:prstGeom prst="rect">
            <a:avLst/>
          </a:prstGeom>
          <a:ln w="9144">
            <a:solidFill>
              <a:srgbClr val="2E2E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53035">
              <a:lnSpc>
                <a:spcPct val="100000"/>
              </a:lnSpc>
              <a:spcBef>
                <a:spcPts val="1200"/>
              </a:spcBef>
            </a:pPr>
            <a:r>
              <a:rPr sz="1400" b="1" spc="-5" dirty="0">
                <a:solidFill>
                  <a:srgbClr val="212168"/>
                </a:solidFill>
                <a:latin typeface="Arial"/>
                <a:cs typeface="Arial"/>
              </a:rPr>
              <a:t>Teensy</a:t>
            </a:r>
            <a:endParaRPr sz="1400">
              <a:latin typeface="Arial"/>
              <a:cs typeface="Arial"/>
            </a:endParaRPr>
          </a:p>
          <a:p>
            <a:pPr marL="247650">
              <a:lnSpc>
                <a:spcPct val="100000"/>
              </a:lnSpc>
            </a:pPr>
            <a:r>
              <a:rPr sz="1400" b="1" dirty="0">
                <a:solidFill>
                  <a:srgbClr val="212168"/>
                </a:solidFill>
                <a:latin typeface="Arial"/>
                <a:cs typeface="Arial"/>
              </a:rPr>
              <a:t>3.2</a:t>
            </a:r>
            <a:r>
              <a:rPr sz="1400" b="1" spc="-35" dirty="0">
                <a:solidFill>
                  <a:srgbClr val="212168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212168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67355" y="4090415"/>
            <a:ext cx="1004303" cy="20177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82595" y="4791430"/>
            <a:ext cx="970800" cy="6675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14600" y="4114800"/>
            <a:ext cx="914400" cy="19278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81000" y="1752600"/>
            <a:ext cx="1066800" cy="469900"/>
          </a:xfrm>
          <a:prstGeom prst="rect">
            <a:avLst/>
          </a:prstGeom>
          <a:ln w="9143">
            <a:solidFill>
              <a:srgbClr val="2E2E97"/>
            </a:solidFill>
          </a:ln>
        </p:spPr>
        <p:txBody>
          <a:bodyPr vert="horz" wrap="square" lIns="0" tIns="122555" rIns="0" bIns="0" rtlCol="0">
            <a:spAutoFit/>
          </a:bodyPr>
          <a:lstStyle/>
          <a:p>
            <a:pPr marL="270510">
              <a:lnSpc>
                <a:spcPct val="100000"/>
              </a:lnSpc>
              <a:spcBef>
                <a:spcPts val="965"/>
              </a:spcBef>
            </a:pPr>
            <a:r>
              <a:rPr sz="1400" b="1" spc="-5" dirty="0">
                <a:solidFill>
                  <a:srgbClr val="212168"/>
                </a:solidFill>
                <a:latin typeface="Arial"/>
                <a:cs typeface="Arial"/>
              </a:rPr>
              <a:t>Temp.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1000" y="2971800"/>
            <a:ext cx="1066800" cy="469900"/>
          </a:xfrm>
          <a:prstGeom prst="rect">
            <a:avLst/>
          </a:prstGeom>
          <a:ln w="9143">
            <a:solidFill>
              <a:srgbClr val="2E2E97"/>
            </a:solidFill>
          </a:ln>
        </p:spPr>
        <p:txBody>
          <a:bodyPr vert="horz" wrap="square" lIns="0" tIns="1225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5"/>
              </a:spcBef>
            </a:pPr>
            <a:r>
              <a:rPr sz="1400" b="1" spc="-5" dirty="0">
                <a:solidFill>
                  <a:srgbClr val="212168"/>
                </a:solidFill>
                <a:latin typeface="Arial"/>
                <a:cs typeface="Arial"/>
              </a:rPr>
              <a:t>Tilt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1000" y="2362200"/>
            <a:ext cx="1066800" cy="469900"/>
          </a:xfrm>
          <a:prstGeom prst="rect">
            <a:avLst/>
          </a:prstGeom>
          <a:ln w="9143">
            <a:solidFill>
              <a:srgbClr val="2E2E97"/>
            </a:solidFill>
          </a:ln>
        </p:spPr>
        <p:txBody>
          <a:bodyPr vert="horz" wrap="square" lIns="0" tIns="122555" rIns="0" bIns="0" rtlCol="0">
            <a:spAutoFit/>
          </a:bodyPr>
          <a:lstStyle/>
          <a:p>
            <a:pPr marL="344805">
              <a:lnSpc>
                <a:spcPct val="100000"/>
              </a:lnSpc>
              <a:spcBef>
                <a:spcPts val="965"/>
              </a:spcBef>
            </a:pPr>
            <a:r>
              <a:rPr sz="1400" b="1" spc="-5" dirty="0">
                <a:solidFill>
                  <a:srgbClr val="212168"/>
                </a:solidFill>
                <a:latin typeface="Arial"/>
                <a:cs typeface="Arial"/>
              </a:rPr>
              <a:t>GPS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1000" y="3581400"/>
            <a:ext cx="1066800" cy="469900"/>
          </a:xfrm>
          <a:prstGeom prst="rect">
            <a:avLst/>
          </a:prstGeom>
          <a:ln w="9143">
            <a:solidFill>
              <a:srgbClr val="2E2E97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151130" marR="144145" indent="259079">
              <a:lnSpc>
                <a:spcPct val="100000"/>
              </a:lnSpc>
              <a:spcBef>
                <a:spcPts val="125"/>
              </a:spcBef>
            </a:pPr>
            <a:r>
              <a:rPr sz="1400" b="1" spc="-15" dirty="0">
                <a:solidFill>
                  <a:srgbClr val="212168"/>
                </a:solidFill>
                <a:latin typeface="Arial"/>
                <a:cs typeface="Arial"/>
              </a:rPr>
              <a:t>Air  </a:t>
            </a:r>
            <a:r>
              <a:rPr sz="1400" b="1" dirty="0">
                <a:solidFill>
                  <a:srgbClr val="212168"/>
                </a:solidFill>
                <a:latin typeface="Arial"/>
                <a:cs typeface="Arial"/>
              </a:rPr>
              <a:t>Press</a:t>
            </a:r>
            <a:r>
              <a:rPr sz="1400" b="1" spc="-10" dirty="0">
                <a:solidFill>
                  <a:srgbClr val="212168"/>
                </a:solidFill>
                <a:latin typeface="Arial"/>
                <a:cs typeface="Arial"/>
              </a:rPr>
              <a:t>u</a:t>
            </a:r>
            <a:r>
              <a:rPr sz="1400" b="1" dirty="0">
                <a:solidFill>
                  <a:srgbClr val="212168"/>
                </a:solidFill>
                <a:latin typeface="Arial"/>
                <a:cs typeface="Arial"/>
              </a:rPr>
              <a:t>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1000" y="1143000"/>
            <a:ext cx="1066800" cy="469900"/>
          </a:xfrm>
          <a:prstGeom prst="rect">
            <a:avLst/>
          </a:prstGeom>
          <a:ln w="9143">
            <a:solidFill>
              <a:srgbClr val="2E2E97"/>
            </a:solidFill>
          </a:ln>
        </p:spPr>
        <p:txBody>
          <a:bodyPr vert="horz" wrap="square" lIns="0" tIns="122555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965"/>
              </a:spcBef>
            </a:pPr>
            <a:r>
              <a:rPr sz="1400" b="1" dirty="0">
                <a:solidFill>
                  <a:srgbClr val="212168"/>
                </a:solidFill>
                <a:latin typeface="Arial"/>
                <a:cs typeface="Arial"/>
              </a:rPr>
              <a:t>SD </a:t>
            </a:r>
            <a:r>
              <a:rPr sz="1400" b="1" spc="-5" dirty="0">
                <a:solidFill>
                  <a:srgbClr val="212168"/>
                </a:solidFill>
                <a:latin typeface="Arial"/>
                <a:cs typeface="Arial"/>
              </a:rPr>
              <a:t>Card</a:t>
            </a:r>
            <a:r>
              <a:rPr sz="1400" b="1" spc="-55" dirty="0">
                <a:solidFill>
                  <a:srgbClr val="212168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212168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81280" y="2441829"/>
            <a:ext cx="438150" cy="471170"/>
          </a:xfrm>
          <a:prstGeom prst="rect">
            <a:avLst/>
          </a:prstGeom>
        </p:spPr>
        <p:txBody>
          <a:bodyPr vert="vert" wrap="square" lIns="0" tIns="3175" rIns="0" bIns="0" rtlCol="0">
            <a:spAutoFit/>
          </a:bodyPr>
          <a:lstStyle/>
          <a:p>
            <a:pPr marL="62865" marR="5080" indent="-50800">
              <a:lnSpc>
                <a:spcPts val="1680"/>
              </a:lnSpc>
              <a:spcBef>
                <a:spcPts val="25"/>
              </a:spcBef>
            </a:pPr>
            <a:r>
              <a:rPr sz="1400" b="1" dirty="0">
                <a:solidFill>
                  <a:srgbClr val="212168"/>
                </a:solidFill>
                <a:latin typeface="Arial"/>
                <a:cs typeface="Arial"/>
              </a:rPr>
              <a:t>X</a:t>
            </a:r>
            <a:r>
              <a:rPr sz="1400" b="1" spc="-10" dirty="0">
                <a:solidFill>
                  <a:srgbClr val="212168"/>
                </a:solidFill>
                <a:latin typeface="Arial"/>
                <a:cs typeface="Arial"/>
              </a:rPr>
              <a:t>B</a:t>
            </a:r>
            <a:r>
              <a:rPr sz="1400" b="1" dirty="0">
                <a:solidFill>
                  <a:srgbClr val="212168"/>
                </a:solidFill>
                <a:latin typeface="Arial"/>
                <a:cs typeface="Arial"/>
              </a:rPr>
              <a:t>ee  </a:t>
            </a:r>
            <a:r>
              <a:rPr sz="1400" b="1" spc="-5" dirty="0">
                <a:solidFill>
                  <a:srgbClr val="212168"/>
                </a:solidFill>
                <a:latin typeface="Arial"/>
                <a:cs typeface="Arial"/>
              </a:rPr>
              <a:t>S2C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96000" y="2214372"/>
            <a:ext cx="990600" cy="928369"/>
          </a:xfrm>
          <a:prstGeom prst="rect">
            <a:avLst/>
          </a:prstGeom>
          <a:ln w="9144">
            <a:solidFill>
              <a:srgbClr val="2E2E97"/>
            </a:solidFill>
          </a:ln>
        </p:spPr>
        <p:txBody>
          <a:bodyPr vert="horz" wrap="square" lIns="0" tIns="137795" rIns="0" bIns="0" rtlCol="0">
            <a:spAutoFit/>
          </a:bodyPr>
          <a:lstStyle/>
          <a:p>
            <a:pPr marL="142875" marR="134620" indent="-635" algn="ctr">
              <a:lnSpc>
                <a:spcPct val="100000"/>
              </a:lnSpc>
              <a:spcBef>
                <a:spcPts val="1085"/>
              </a:spcBef>
            </a:pPr>
            <a:r>
              <a:rPr sz="1400" b="1" spc="-5" dirty="0">
                <a:solidFill>
                  <a:srgbClr val="212168"/>
                </a:solidFill>
                <a:latin typeface="Arial"/>
                <a:cs typeface="Arial"/>
              </a:rPr>
              <a:t>Taoglas  </a:t>
            </a:r>
            <a:r>
              <a:rPr sz="1400" b="1" dirty="0">
                <a:solidFill>
                  <a:srgbClr val="212168"/>
                </a:solidFill>
                <a:latin typeface="Arial"/>
                <a:cs typeface="Arial"/>
              </a:rPr>
              <a:t>Patch  </a:t>
            </a:r>
            <a:r>
              <a:rPr sz="1400" b="1" spc="-45" dirty="0">
                <a:solidFill>
                  <a:srgbClr val="212168"/>
                </a:solidFill>
                <a:latin typeface="Arial"/>
                <a:cs typeface="Arial"/>
              </a:rPr>
              <a:t>A</a:t>
            </a:r>
            <a:r>
              <a:rPr sz="1400" b="1" spc="-10" dirty="0">
                <a:solidFill>
                  <a:srgbClr val="212168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212168"/>
                </a:solidFill>
                <a:latin typeface="Arial"/>
                <a:cs typeface="Arial"/>
              </a:rPr>
              <a:t>te</a:t>
            </a:r>
            <a:r>
              <a:rPr sz="1400" b="1" spc="-10" dirty="0">
                <a:solidFill>
                  <a:srgbClr val="212168"/>
                </a:solidFill>
                <a:latin typeface="Arial"/>
                <a:cs typeface="Arial"/>
              </a:rPr>
              <a:t>nn</a:t>
            </a:r>
            <a:r>
              <a:rPr sz="1400" b="1" dirty="0">
                <a:solidFill>
                  <a:srgbClr val="212168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34883" y="2442972"/>
            <a:ext cx="1066800" cy="467995"/>
          </a:xfrm>
          <a:prstGeom prst="rect">
            <a:avLst/>
          </a:prstGeom>
          <a:ln w="9144">
            <a:solidFill>
              <a:srgbClr val="2E2E97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341630">
              <a:lnSpc>
                <a:spcPct val="100000"/>
              </a:lnSpc>
              <a:spcBef>
                <a:spcPts val="960"/>
              </a:spcBef>
            </a:pPr>
            <a:r>
              <a:rPr sz="1400" b="1" spc="-5" dirty="0">
                <a:solidFill>
                  <a:srgbClr val="212168"/>
                </a:solidFill>
                <a:latin typeface="Arial"/>
                <a:cs typeface="Arial"/>
              </a:rPr>
              <a:t>GCS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60775" y="5754725"/>
            <a:ext cx="4756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BA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60775" y="1627377"/>
            <a:ext cx="4756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BA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31594" y="1090930"/>
            <a:ext cx="3130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SPI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376427" y="4110228"/>
          <a:ext cx="3048000" cy="1926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6800"/>
                <a:gridCol w="1066800"/>
                <a:gridCol w="914400"/>
              </a:tblGrid>
              <a:tr h="4572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2E2E97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240029" marR="106680" indent="-117475">
                        <a:lnSpc>
                          <a:spcPct val="100000"/>
                        </a:lnSpc>
                      </a:pPr>
                      <a:r>
                        <a:rPr sz="1400" b="1" spc="-45" dirty="0">
                          <a:solidFill>
                            <a:srgbClr val="212168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dirty="0">
                          <a:solidFill>
                            <a:srgbClr val="212168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spc="-10" dirty="0">
                          <a:solidFill>
                            <a:srgbClr val="212168"/>
                          </a:solidFill>
                          <a:latin typeface="Arial"/>
                          <a:cs typeface="Arial"/>
                        </a:rPr>
                        <a:t>du</a:t>
                      </a:r>
                      <a:r>
                        <a:rPr sz="1400" b="1" dirty="0">
                          <a:solidFill>
                            <a:srgbClr val="212168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400" b="1" spc="-10" dirty="0">
                          <a:solidFill>
                            <a:srgbClr val="212168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dirty="0">
                          <a:solidFill>
                            <a:srgbClr val="212168"/>
                          </a:solidFill>
                          <a:latin typeface="Arial"/>
                          <a:cs typeface="Arial"/>
                        </a:rPr>
                        <a:t>o  </a:t>
                      </a:r>
                      <a:r>
                        <a:rPr sz="1400" b="1" spc="-5" dirty="0">
                          <a:solidFill>
                            <a:srgbClr val="212168"/>
                          </a:solidFill>
                          <a:latin typeface="Arial"/>
                          <a:cs typeface="Arial"/>
                        </a:rPr>
                        <a:t>Nano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240665">
                <a:tc rowSpan="2">
                  <a:txBody>
                    <a:bodyPr/>
                    <a:lstStyle/>
                    <a:p>
                      <a:pPr marL="210820">
                        <a:lnSpc>
                          <a:spcPct val="100000"/>
                        </a:lnSpc>
                        <a:spcBef>
                          <a:spcPts val="970"/>
                        </a:spcBef>
                      </a:pPr>
                      <a:r>
                        <a:rPr sz="1400" b="1" dirty="0">
                          <a:solidFill>
                            <a:srgbClr val="212168"/>
                          </a:solidFill>
                          <a:latin typeface="Arial"/>
                          <a:cs typeface="Arial"/>
                        </a:rPr>
                        <a:t>Camera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319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ts val="1380"/>
                        </a:lnSpc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TTL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2286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319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2159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 cap="flat" cmpd="sng" algn="ctr">
                      <a:solidFill>
                        <a:srgbClr val="2E2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228600">
                <a:tc rowSpan="2"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sz="1400" b="1" dirty="0">
                          <a:solidFill>
                            <a:srgbClr val="212168"/>
                          </a:solidFill>
                          <a:latin typeface="Arial"/>
                          <a:cs typeface="Arial"/>
                        </a:rPr>
                        <a:t>SD </a:t>
                      </a:r>
                      <a:r>
                        <a:rPr sz="1400" b="1" spc="-5" dirty="0">
                          <a:solidFill>
                            <a:srgbClr val="212168"/>
                          </a:solidFill>
                          <a:latin typeface="Arial"/>
                          <a:cs typeface="Arial"/>
                        </a:rPr>
                        <a:t>Card</a:t>
                      </a:r>
                      <a:r>
                        <a:rPr sz="1400" b="1" spc="-55" dirty="0">
                          <a:solidFill>
                            <a:srgbClr val="21216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212168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3189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38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SPI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2406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3189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1496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 cap="flat" cmpd="sng" algn="ctr">
                      <a:solidFill>
                        <a:srgbClr val="2E2E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333756" y="1728190"/>
            <a:ext cx="1156716" cy="5593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1395" y="1807476"/>
            <a:ext cx="818388" cy="4541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1000" y="1752600"/>
            <a:ext cx="1066800" cy="4693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1000" y="1752600"/>
            <a:ext cx="1066800" cy="469900"/>
          </a:xfrm>
          <a:custGeom>
            <a:avLst/>
            <a:gdLst/>
            <a:ahLst/>
            <a:cxnLst/>
            <a:rect l="l" t="t" r="r" b="b"/>
            <a:pathLst>
              <a:path w="1066800" h="469900">
                <a:moveTo>
                  <a:pt x="0" y="469391"/>
                </a:moveTo>
                <a:lnTo>
                  <a:pt x="1066800" y="469391"/>
                </a:lnTo>
                <a:lnTo>
                  <a:pt x="1066800" y="0"/>
                </a:lnTo>
                <a:lnTo>
                  <a:pt x="0" y="0"/>
                </a:lnTo>
                <a:lnTo>
                  <a:pt x="0" y="469391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3756" y="2947390"/>
            <a:ext cx="1156716" cy="5593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9412" y="3026676"/>
            <a:ext cx="562356" cy="4541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1000" y="2971800"/>
            <a:ext cx="1066800" cy="4693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1000" y="2971800"/>
            <a:ext cx="1066800" cy="469900"/>
          </a:xfrm>
          <a:custGeom>
            <a:avLst/>
            <a:gdLst/>
            <a:ahLst/>
            <a:cxnLst/>
            <a:rect l="l" t="t" r="r" b="b"/>
            <a:pathLst>
              <a:path w="1066800" h="469900">
                <a:moveTo>
                  <a:pt x="0" y="469391"/>
                </a:moveTo>
                <a:lnTo>
                  <a:pt x="1066800" y="469391"/>
                </a:lnTo>
                <a:lnTo>
                  <a:pt x="1066800" y="0"/>
                </a:lnTo>
                <a:lnTo>
                  <a:pt x="0" y="0"/>
                </a:lnTo>
                <a:lnTo>
                  <a:pt x="0" y="469391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33756" y="2337790"/>
            <a:ext cx="1156716" cy="5593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6072" y="2417076"/>
            <a:ext cx="670572" cy="4541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1000" y="2362200"/>
            <a:ext cx="1066800" cy="4693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1000" y="2362200"/>
            <a:ext cx="1066800" cy="469900"/>
          </a:xfrm>
          <a:custGeom>
            <a:avLst/>
            <a:gdLst/>
            <a:ahLst/>
            <a:cxnLst/>
            <a:rect l="l" t="t" r="r" b="b"/>
            <a:pathLst>
              <a:path w="1066800" h="469900">
                <a:moveTo>
                  <a:pt x="0" y="469391"/>
                </a:moveTo>
                <a:lnTo>
                  <a:pt x="1066800" y="469391"/>
                </a:lnTo>
                <a:lnTo>
                  <a:pt x="1066800" y="0"/>
                </a:lnTo>
                <a:lnTo>
                  <a:pt x="0" y="0"/>
                </a:lnTo>
                <a:lnTo>
                  <a:pt x="0" y="469391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3756" y="3556990"/>
            <a:ext cx="1156716" cy="5593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2524" y="3529558"/>
            <a:ext cx="1057643" cy="66753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1000" y="3581400"/>
            <a:ext cx="1066800" cy="46939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3756" y="4547590"/>
            <a:ext cx="1156716" cy="5593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37387" y="4626876"/>
            <a:ext cx="947915" cy="4541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1000" y="4572000"/>
            <a:ext cx="1066800" cy="4693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3756" y="1118590"/>
            <a:ext cx="1156716" cy="5593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6136" y="1197876"/>
            <a:ext cx="1168895" cy="4541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81000" y="1143000"/>
            <a:ext cx="1066800" cy="4693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1000" y="1143000"/>
            <a:ext cx="1066800" cy="469900"/>
          </a:xfrm>
          <a:custGeom>
            <a:avLst/>
            <a:gdLst/>
            <a:ahLst/>
            <a:cxnLst/>
            <a:rect l="l" t="t" r="r" b="b"/>
            <a:pathLst>
              <a:path w="1066800" h="469900">
                <a:moveTo>
                  <a:pt x="0" y="469391"/>
                </a:moveTo>
                <a:lnTo>
                  <a:pt x="1066800" y="469391"/>
                </a:lnTo>
                <a:lnTo>
                  <a:pt x="1066800" y="0"/>
                </a:lnTo>
                <a:lnTo>
                  <a:pt x="0" y="0"/>
                </a:lnTo>
                <a:lnTo>
                  <a:pt x="0" y="469391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250435" y="2043683"/>
            <a:ext cx="1507236" cy="13091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297679" y="2068067"/>
            <a:ext cx="1417320" cy="12192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297679" y="2068067"/>
            <a:ext cx="1417320" cy="1219200"/>
          </a:xfrm>
          <a:custGeom>
            <a:avLst/>
            <a:gdLst/>
            <a:ahLst/>
            <a:cxnLst/>
            <a:rect l="l" t="t" r="r" b="b"/>
            <a:pathLst>
              <a:path w="1417320" h="1219200">
                <a:moveTo>
                  <a:pt x="1417320" y="411607"/>
                </a:moveTo>
                <a:lnTo>
                  <a:pt x="1417320" y="807593"/>
                </a:lnTo>
                <a:lnTo>
                  <a:pt x="1005713" y="1219200"/>
                </a:lnTo>
                <a:lnTo>
                  <a:pt x="0" y="1219200"/>
                </a:lnTo>
                <a:lnTo>
                  <a:pt x="0" y="0"/>
                </a:lnTo>
                <a:lnTo>
                  <a:pt x="1005713" y="0"/>
                </a:lnTo>
                <a:lnTo>
                  <a:pt x="1417320" y="411607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3756" y="5233415"/>
            <a:ext cx="1156716" cy="5593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4611" y="5312664"/>
            <a:ext cx="1173480" cy="45413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1000" y="5257800"/>
            <a:ext cx="1066800" cy="4693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432047" y="2662427"/>
            <a:ext cx="835025" cy="0"/>
          </a:xfrm>
          <a:custGeom>
            <a:avLst/>
            <a:gdLst/>
            <a:ahLst/>
            <a:cxnLst/>
            <a:rect l="l" t="t" r="r" b="b"/>
            <a:pathLst>
              <a:path w="835025">
                <a:moveTo>
                  <a:pt x="0" y="0"/>
                </a:moveTo>
                <a:lnTo>
                  <a:pt x="83502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048755" y="2189975"/>
            <a:ext cx="1080528" cy="101804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88379" y="2284463"/>
            <a:ext cx="1028700" cy="88088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096000" y="2214372"/>
            <a:ext cx="990600" cy="9281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096000" y="2214372"/>
            <a:ext cx="990600" cy="928369"/>
          </a:xfrm>
          <a:custGeom>
            <a:avLst/>
            <a:gdLst/>
            <a:ahLst/>
            <a:cxnLst/>
            <a:rect l="l" t="t" r="r" b="b"/>
            <a:pathLst>
              <a:path w="990600" h="928369">
                <a:moveTo>
                  <a:pt x="0" y="928115"/>
                </a:moveTo>
                <a:lnTo>
                  <a:pt x="990600" y="928115"/>
                </a:lnTo>
                <a:lnTo>
                  <a:pt x="990600" y="0"/>
                </a:lnTo>
                <a:lnTo>
                  <a:pt x="0" y="0"/>
                </a:lnTo>
                <a:lnTo>
                  <a:pt x="0" y="928115"/>
                </a:lnTo>
                <a:close/>
              </a:path>
            </a:pathLst>
          </a:custGeom>
          <a:ln w="9143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87640" y="2418549"/>
            <a:ext cx="1156716" cy="55782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025383" y="2497848"/>
            <a:ext cx="679716" cy="45413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34883" y="2442972"/>
            <a:ext cx="1066800" cy="46786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72328" y="2642552"/>
            <a:ext cx="475526" cy="10661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15761" y="2678429"/>
            <a:ext cx="381000" cy="635"/>
          </a:xfrm>
          <a:custGeom>
            <a:avLst/>
            <a:gdLst/>
            <a:ahLst/>
            <a:cxnLst/>
            <a:rect l="l" t="t" r="r" b="b"/>
            <a:pathLst>
              <a:path w="381000" h="635">
                <a:moveTo>
                  <a:pt x="0" y="0"/>
                </a:moveTo>
                <a:lnTo>
                  <a:pt x="381000" y="381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447800" y="3669791"/>
            <a:ext cx="1524000" cy="146685"/>
          </a:xfrm>
          <a:custGeom>
            <a:avLst/>
            <a:gdLst/>
            <a:ahLst/>
            <a:cxnLst/>
            <a:rect l="l" t="t" r="r" b="b"/>
            <a:pathLst>
              <a:path w="1524000" h="146685">
                <a:moveTo>
                  <a:pt x="0" y="146557"/>
                </a:moveTo>
                <a:lnTo>
                  <a:pt x="1524000" y="146557"/>
                </a:lnTo>
                <a:lnTo>
                  <a:pt x="152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447800" y="1377696"/>
            <a:ext cx="1524000" cy="234950"/>
          </a:xfrm>
          <a:custGeom>
            <a:avLst/>
            <a:gdLst/>
            <a:ahLst/>
            <a:cxnLst/>
            <a:rect l="l" t="t" r="r" b="b"/>
            <a:pathLst>
              <a:path w="1524000" h="234950">
                <a:moveTo>
                  <a:pt x="0" y="0"/>
                </a:moveTo>
                <a:lnTo>
                  <a:pt x="1524000" y="0"/>
                </a:lnTo>
                <a:lnTo>
                  <a:pt x="1524000" y="23444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47800" y="259080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47800" y="320040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447800" y="1981200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429000" y="1752600"/>
            <a:ext cx="152400" cy="6350"/>
          </a:xfrm>
          <a:custGeom>
            <a:avLst/>
            <a:gdLst/>
            <a:ahLst/>
            <a:cxnLst/>
            <a:rect l="l" t="t" r="r" b="b"/>
            <a:pathLst>
              <a:path w="152400" h="6350">
                <a:moveTo>
                  <a:pt x="0" y="0"/>
                </a:moveTo>
                <a:lnTo>
                  <a:pt x="152400" y="584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429000" y="5861303"/>
            <a:ext cx="152400" cy="6350"/>
          </a:xfrm>
          <a:custGeom>
            <a:avLst/>
            <a:gdLst/>
            <a:ahLst/>
            <a:cxnLst/>
            <a:rect l="l" t="t" r="r" b="b"/>
            <a:pathLst>
              <a:path w="152400" h="6350">
                <a:moveTo>
                  <a:pt x="0" y="0"/>
                </a:moveTo>
                <a:lnTo>
                  <a:pt x="152400" y="5854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755394" y="2313558"/>
            <a:ext cx="4813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Serial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567810" y="2389758"/>
            <a:ext cx="4813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Serial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429000" y="2127504"/>
            <a:ext cx="152400" cy="6350"/>
          </a:xfrm>
          <a:custGeom>
            <a:avLst/>
            <a:gdLst/>
            <a:ahLst/>
            <a:cxnLst/>
            <a:rect l="l" t="t" r="r" b="b"/>
            <a:pathLst>
              <a:path w="152400" h="6350">
                <a:moveTo>
                  <a:pt x="0" y="0"/>
                </a:moveTo>
                <a:lnTo>
                  <a:pt x="152400" y="584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3660775" y="2008073"/>
            <a:ext cx="3930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3.3V</a:t>
            </a:r>
            <a:endParaRPr sz="14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800600" y="1930907"/>
            <a:ext cx="6350" cy="137160"/>
          </a:xfrm>
          <a:custGeom>
            <a:avLst/>
            <a:gdLst/>
            <a:ahLst/>
            <a:cxnLst/>
            <a:rect l="l" t="t" r="r" b="b"/>
            <a:pathLst>
              <a:path w="6350" h="137160">
                <a:moveTo>
                  <a:pt x="5841" y="0"/>
                </a:moveTo>
                <a:lnTo>
                  <a:pt x="0" y="13715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4651375" y="1627377"/>
            <a:ext cx="3930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3.3V</a:t>
            </a:r>
            <a:endParaRPr sz="14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831594" y="1700225"/>
            <a:ext cx="2705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latin typeface="Arial"/>
                <a:cs typeface="Arial"/>
              </a:rPr>
              <a:t>I</a:t>
            </a:r>
            <a:r>
              <a:rPr sz="1350" spc="15" baseline="24691" dirty="0">
                <a:latin typeface="Arial"/>
                <a:cs typeface="Arial"/>
              </a:rPr>
              <a:t>2</a:t>
            </a:r>
            <a:r>
              <a:rPr sz="1400" dirty="0"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831594" y="2920111"/>
            <a:ext cx="270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latin typeface="Arial"/>
                <a:cs typeface="Arial"/>
              </a:rPr>
              <a:t>I</a:t>
            </a:r>
            <a:r>
              <a:rPr sz="1350" spc="15" baseline="24691" dirty="0">
                <a:latin typeface="Arial"/>
                <a:cs typeface="Arial"/>
              </a:rPr>
              <a:t>2</a:t>
            </a:r>
            <a:r>
              <a:rPr sz="1400" dirty="0"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831594" y="3529965"/>
            <a:ext cx="270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latin typeface="Arial"/>
                <a:cs typeface="Arial"/>
              </a:rPr>
              <a:t>I</a:t>
            </a:r>
            <a:r>
              <a:rPr sz="1350" spc="15" baseline="24691" dirty="0">
                <a:latin typeface="Arial"/>
                <a:cs typeface="Arial"/>
              </a:rPr>
              <a:t>2</a:t>
            </a:r>
            <a:r>
              <a:rPr sz="1400" dirty="0"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805171" y="4306836"/>
            <a:ext cx="3976116" cy="167487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852670" y="4333760"/>
            <a:ext cx="3872483" cy="158038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8" name="object 88"/>
          <p:cNvGraphicFramePr>
            <a:graphicFrameLocks noGrp="1"/>
          </p:cNvGraphicFramePr>
          <p:nvPr/>
        </p:nvGraphicFramePr>
        <p:xfrm>
          <a:off x="4847907" y="4328985"/>
          <a:ext cx="3872228" cy="1579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6114"/>
                <a:gridCol w="1936114"/>
              </a:tblGrid>
              <a:tr h="304800">
                <a:tc gridSpan="2">
                  <a:txBody>
                    <a:bodyPr/>
                    <a:lstStyle/>
                    <a:p>
                      <a:pPr marL="8102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CDH Component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Overview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18770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Component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Function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318770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Teensy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3.2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Probe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Microprocessor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18770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XBee Pro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S2C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Probe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Radio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318770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DS1307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RTC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RTC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for the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system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9" name="object 8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70</a:t>
            </a:fld>
            <a:endParaRPr spc="-5" dirty="0"/>
          </a:p>
        </p:txBody>
      </p:sp>
      <p:sp>
        <p:nvSpPr>
          <p:cNvPr id="90" name="object 9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91" name="object 91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47993" y="1190371"/>
          <a:ext cx="8882380" cy="3890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945"/>
                <a:gridCol w="6577965"/>
                <a:gridCol w="504190"/>
                <a:gridCol w="504190"/>
                <a:gridCol w="360045"/>
                <a:gridCol w="360045"/>
              </a:tblGrid>
              <a:tr h="304800">
                <a:tc rowSpan="2"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RE#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24511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VERIFICATION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30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906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3990">
                <a:tc>
                  <a:txBody>
                    <a:bodyPr/>
                    <a:lstStyle/>
                    <a:p>
                      <a:pPr marL="11430" algn="ctr">
                        <a:lnSpc>
                          <a:spcPts val="1275"/>
                        </a:lnSpc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27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Total mass of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(probe)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500 grams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+/-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100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grams.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ts val="1250"/>
                        </a:lnSpc>
                        <a:spcBef>
                          <a:spcPts val="2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0489" algn="r">
                        <a:lnSpc>
                          <a:spcPts val="1250"/>
                        </a:lnSpc>
                        <a:spcBef>
                          <a:spcPts val="2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1630">
                <a:tc>
                  <a:txBody>
                    <a:bodyPr/>
                    <a:lstStyle/>
                    <a:p>
                      <a:pPr marL="11430" algn="ctr">
                        <a:lnSpc>
                          <a:spcPts val="1275"/>
                        </a:lnSpc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RE6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27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probe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fit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cylindrical envelope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125 mm diameter x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310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620" algn="ctr">
                        <a:lnSpc>
                          <a:spcPts val="13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mm length. Tolerances are to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facilitate container deployment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rocket</a:t>
                      </a:r>
                      <a:r>
                        <a:rPr sz="1100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fairing.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04470">
                        <a:lnSpc>
                          <a:spcPts val="124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R="148590" algn="r">
                        <a:lnSpc>
                          <a:spcPts val="124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1630">
                <a:tc>
                  <a:txBody>
                    <a:bodyPr/>
                    <a:lstStyle/>
                    <a:p>
                      <a:pPr marL="13335" algn="ctr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RE18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electronic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components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enclosed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shielded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environment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exception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sensors.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43840">
                        <a:lnSpc>
                          <a:spcPts val="124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1630">
                <a:tc>
                  <a:txBody>
                    <a:bodyPr/>
                    <a:lstStyle/>
                    <a:p>
                      <a:pPr marL="13335" algn="ctr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RE21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electronics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hard mounted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using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proper mounts such as standoffs,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screws,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 high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performance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adhesives.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43840">
                        <a:lnSpc>
                          <a:spcPts val="125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1630">
                <a:tc>
                  <a:txBody>
                    <a:bodyPr/>
                    <a:lstStyle/>
                    <a:p>
                      <a:pPr marL="13335" algn="ctr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RE25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During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descent, the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collect air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pressure,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outside air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temperature, GPS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position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battery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1430" algn="ctr">
                        <a:lnSpc>
                          <a:spcPts val="132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voltage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once per second and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tag the data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mission</a:t>
                      </a:r>
                      <a:r>
                        <a:rPr sz="11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time.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32715">
                        <a:lnSpc>
                          <a:spcPts val="124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R="148590" algn="r">
                        <a:lnSpc>
                          <a:spcPts val="124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1630">
                <a:tc>
                  <a:txBody>
                    <a:bodyPr/>
                    <a:lstStyle/>
                    <a:p>
                      <a:pPr marL="13335" algn="ctr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RE26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During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descent, the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transmit all telemetry.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Telemetry can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transmitted continuously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bursts.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32715">
                        <a:lnSpc>
                          <a:spcPts val="124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1630">
                <a:tc>
                  <a:txBody>
                    <a:bodyPr/>
                    <a:lstStyle/>
                    <a:p>
                      <a:pPr marL="13335" algn="ctr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RE27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27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Telemetry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include mission time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one second or better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resolution. Mission time shall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0795" algn="ctr">
                        <a:lnSpc>
                          <a:spcPts val="132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maintained 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event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a processor reset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during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launch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1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mission.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70815">
                        <a:lnSpc>
                          <a:spcPts val="124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1630">
                <a:tc>
                  <a:txBody>
                    <a:bodyPr/>
                    <a:lstStyle/>
                    <a:p>
                      <a:pPr marL="13335" algn="ctr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RE28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27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XBEE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radios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used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telemetry.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2.4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GHz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Series 1 and 2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radios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are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allowed.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900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MHz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XBEE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Pro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2065" algn="ctr">
                        <a:lnSpc>
                          <a:spcPts val="132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radios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are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also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allowed.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243840">
                        <a:lnSpc>
                          <a:spcPts val="1245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3990">
                <a:tc>
                  <a:txBody>
                    <a:bodyPr/>
                    <a:lstStyle/>
                    <a:p>
                      <a:pPr marL="13335" algn="ctr">
                        <a:lnSpc>
                          <a:spcPts val="127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RE29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127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XBEE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radios shall have their NETID/PANID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set 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their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number.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1245"/>
                        </a:lnSpc>
                        <a:spcBef>
                          <a:spcPts val="2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0489" algn="r">
                        <a:lnSpc>
                          <a:spcPts val="1245"/>
                        </a:lnSpc>
                        <a:spcBef>
                          <a:spcPts val="2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3990">
                <a:tc>
                  <a:txBody>
                    <a:bodyPr/>
                    <a:lstStyle/>
                    <a:p>
                      <a:pPr marL="13335" algn="ctr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RE30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127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XBEE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radios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not use broadcast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mode.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1245"/>
                        </a:lnSpc>
                        <a:spcBef>
                          <a:spcPts val="2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8590" algn="r">
                        <a:lnSpc>
                          <a:spcPts val="1245"/>
                        </a:lnSpc>
                        <a:spcBef>
                          <a:spcPts val="2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marL="13970" algn="ctr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RE31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under $1000.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Ground support and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analysis tools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are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not included 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cost.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ts val="1245"/>
                        </a:lnSpc>
                        <a:spcBef>
                          <a:spcPts val="17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3990">
                <a:tc>
                  <a:txBody>
                    <a:bodyPr/>
                    <a:lstStyle/>
                    <a:p>
                      <a:pPr marL="13335" algn="ctr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RE42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27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probe must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power indicator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such as an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 sound generating</a:t>
                      </a:r>
                      <a:r>
                        <a:rPr sz="11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device.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3840">
                        <a:lnSpc>
                          <a:spcPts val="1245"/>
                        </a:lnSpc>
                        <a:spcBef>
                          <a:spcPts val="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1245"/>
                        </a:lnSpc>
                        <a:spcBef>
                          <a:spcPts val="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71</a:t>
            </a:fld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8047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CDH</a:t>
            </a:r>
            <a:r>
              <a:rPr spc="-20" dirty="0"/>
              <a:t> </a:t>
            </a:r>
            <a:r>
              <a:rPr spc="-5" dirty="0"/>
              <a:t>Requirements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8047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CDH</a:t>
            </a:r>
            <a:r>
              <a:rPr spc="-20" dirty="0"/>
              <a:t> </a:t>
            </a:r>
            <a:r>
              <a:rPr spc="-5" dirty="0"/>
              <a:t>Requirements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72</a:t>
            </a:fld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01154" y="1262380"/>
          <a:ext cx="8931270" cy="3211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910"/>
                <a:gridCol w="6541134"/>
                <a:gridCol w="432434"/>
                <a:gridCol w="360679"/>
                <a:gridCol w="432434"/>
                <a:gridCol w="360679"/>
              </a:tblGrid>
              <a:tr h="304800">
                <a:tc rowSpan="2"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RE#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VERIFICATION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marL="13335" algn="ctr">
                        <a:lnSpc>
                          <a:spcPts val="127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RE45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127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An audio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beacon is required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probe. It may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powered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after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landing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 operate</a:t>
                      </a:r>
                      <a:r>
                        <a:rPr sz="1100" spc="-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continuously.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ts val="1250"/>
                        </a:lnSpc>
                        <a:spcBef>
                          <a:spcPts val="98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50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030" algn="r">
                        <a:lnSpc>
                          <a:spcPts val="1250"/>
                        </a:lnSpc>
                        <a:spcBef>
                          <a:spcPts val="98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50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1630">
                <a:tc>
                  <a:txBody>
                    <a:bodyPr/>
                    <a:lstStyle/>
                    <a:p>
                      <a:pPr marL="13335" algn="ctr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RE46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127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Battery source may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alkaline, Ni-Cad, Ni-MH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Lithium. Lithium polymer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batteries are not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allowed.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Lithium cells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must be manufactured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metal package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similar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18650</a:t>
                      </a:r>
                      <a:r>
                        <a:rPr sz="11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cells.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70815">
                        <a:lnSpc>
                          <a:spcPts val="125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1630">
                <a:tc>
                  <a:txBody>
                    <a:bodyPr/>
                    <a:lstStyle/>
                    <a:p>
                      <a:pPr marL="13335" algn="ctr">
                        <a:lnSpc>
                          <a:spcPts val="127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RE49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127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tilt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sensor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used to verify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stability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the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during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descent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</a:t>
                      </a:r>
                      <a:r>
                        <a:rPr sz="11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deployed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and be part of the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telemetry.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R="19050" algn="ctr">
                        <a:lnSpc>
                          <a:spcPts val="125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1630">
                <a:tc>
                  <a:txBody>
                    <a:bodyPr/>
                    <a:lstStyle/>
                    <a:p>
                      <a:pPr marL="12700" algn="ctr">
                        <a:lnSpc>
                          <a:spcPts val="127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BONUS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127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radio transmitter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added 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transmit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wind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speed by changing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its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frequency. The</a:t>
                      </a:r>
                      <a:r>
                        <a:rPr sz="11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frequency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change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1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Hz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per 0.1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meter/sec.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53975" algn="ctr">
                        <a:lnSpc>
                          <a:spcPts val="125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52069" algn="ctr">
                        <a:lnSpc>
                          <a:spcPts val="125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R="151130" algn="r">
                        <a:lnSpc>
                          <a:spcPts val="125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marL="12700" algn="ctr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BONUS.a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 algn="ctr">
                        <a:lnSpc>
                          <a:spcPts val="127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transmitter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custom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designed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built.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cannot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commercial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product.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 algn="ctr">
                        <a:lnSpc>
                          <a:spcPts val="1245"/>
                        </a:lnSpc>
                        <a:spcBef>
                          <a:spcPts val="9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715">
                        <a:lnSpc>
                          <a:spcPts val="1245"/>
                        </a:lnSpc>
                        <a:spcBef>
                          <a:spcPts val="9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1630">
                <a:tc>
                  <a:txBody>
                    <a:bodyPr/>
                    <a:lstStyle/>
                    <a:p>
                      <a:pPr marL="12700" algn="ctr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BONUS.b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52345" marR="29845" indent="-2167890">
                        <a:lnSpc>
                          <a:spcPts val="13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frequency must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433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MHz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ISM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band,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if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team member</a:t>
                      </a:r>
                      <a:r>
                        <a:rPr sz="1100" spc="-2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has an amateur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radio license,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  amateur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radio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band can be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used.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70815">
                        <a:lnSpc>
                          <a:spcPts val="124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41630">
                <a:tc>
                  <a:txBody>
                    <a:bodyPr/>
                    <a:lstStyle/>
                    <a:p>
                      <a:pPr marL="11430" algn="ctr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BONUS.c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9255" marR="210820" indent="-2701290">
                        <a:lnSpc>
                          <a:spcPts val="132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transmitter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must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able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set to 8 different frequencies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433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MHz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ISM band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25</a:t>
                      </a:r>
                      <a:r>
                        <a:rPr sz="11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kHz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separation.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53975" algn="ctr">
                        <a:lnSpc>
                          <a:spcPts val="1245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R="19050" algn="ctr">
                        <a:lnSpc>
                          <a:spcPts val="1245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R="151130" algn="r">
                        <a:lnSpc>
                          <a:spcPts val="1245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6545">
                <a:tc>
                  <a:txBody>
                    <a:bodyPr/>
                    <a:lstStyle/>
                    <a:p>
                      <a:pPr marL="12700" algn="ctr">
                        <a:lnSpc>
                          <a:spcPts val="127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BONUS.d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127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transmitter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turn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off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after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probe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lands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minimize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interference.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ts val="1245"/>
                        </a:lnSpc>
                        <a:spcBef>
                          <a:spcPts val="9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3030" algn="r">
                        <a:lnSpc>
                          <a:spcPts val="1245"/>
                        </a:lnSpc>
                        <a:spcBef>
                          <a:spcPts val="9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109220"/>
            <a:ext cx="40227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Processor &amp; Memory  Trade &amp;</a:t>
            </a:r>
            <a:r>
              <a:rPr spc="-15" dirty="0"/>
              <a:t> </a:t>
            </a:r>
            <a:r>
              <a:rPr dirty="0"/>
              <a:t>Selection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2140" y="1139697"/>
            <a:ext cx="8110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Below are </a:t>
            </a: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trade studies conducted </a:t>
            </a:r>
            <a:r>
              <a:rPr sz="1800" dirty="0">
                <a:latin typeface="Arial"/>
                <a:cs typeface="Arial"/>
              </a:rPr>
              <a:t>for </a:t>
            </a:r>
            <a:r>
              <a:rPr sz="1800" spc="-5" dirty="0">
                <a:latin typeface="Arial"/>
                <a:cs typeface="Arial"/>
              </a:rPr>
              <a:t>the CanSat probe processor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memory: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5155" y="1496567"/>
            <a:ext cx="8788908" cy="26090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2400" y="1524000"/>
            <a:ext cx="8686800" cy="2514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47637" y="1519237"/>
          <a:ext cx="8686800" cy="2513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/>
                <a:gridCol w="914400"/>
                <a:gridCol w="762000"/>
                <a:gridCol w="838200"/>
                <a:gridCol w="914400"/>
                <a:gridCol w="990600"/>
                <a:gridCol w="914400"/>
                <a:gridCol w="1600200"/>
              </a:tblGrid>
              <a:tr h="533400">
                <a:tc>
                  <a:txBody>
                    <a:bodyPr/>
                    <a:lstStyle/>
                    <a:p>
                      <a:pPr marL="624205" marR="217804" indent="-39243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icr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oll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er 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Board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189865" marR="173355" indent="4826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Form 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Power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66700" marR="248285" indent="1809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Non-volatile 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memory</a:t>
                      </a:r>
                      <a:r>
                        <a:rPr sz="14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options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4505" marR="97155" indent="-3632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Volatile</a:t>
                      </a:r>
                      <a:r>
                        <a:rPr sz="1400" b="1" spc="-1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memory 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options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297815" marR="280035" indent="-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Teensy 3.2 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icrocon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ller  120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MHz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35mm</a:t>
                      </a:r>
                      <a:r>
                        <a:rPr sz="14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x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397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18.0mm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₤19.80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266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4.8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250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mA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26364" marR="107950" indent="-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(max/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full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load)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EEPROM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(2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Flash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(256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SRAM (64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730885">
                <a:tc>
                  <a:txBody>
                    <a:bodyPr/>
                    <a:lstStyle/>
                    <a:p>
                      <a:pPr marL="697230" marR="173990" indent="-5080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Arduino Uno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–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16 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MHz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68.66m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39700" marR="123189" indent="127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 x  53.4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₤21.66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25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9W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285" marR="96520" indent="-1346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EEP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OM  (1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290" marR="142875" indent="8191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Flash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(32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SRAM (2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575310" marR="247015" indent="-3111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Arduino Nano</a:t>
                      </a:r>
                      <a:r>
                        <a:rPr sz="14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–  16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MHz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13995" marR="128905" indent="-673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18mm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x  45mm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₤21.66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19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mA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23749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@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5V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48285" marR="96520" indent="-1346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EEP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OM  (1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61290" marR="142875" indent="8191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Flash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(32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SRAM (2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KB)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105155" y="4315967"/>
            <a:ext cx="8788908" cy="1999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2400" y="4343400"/>
            <a:ext cx="8686800" cy="1905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2400" y="4724400"/>
            <a:ext cx="4343400" cy="952500"/>
          </a:xfrm>
          <a:custGeom>
            <a:avLst/>
            <a:gdLst/>
            <a:ahLst/>
            <a:cxnLst/>
            <a:rect l="l" t="t" r="r" b="b"/>
            <a:pathLst>
              <a:path w="4343400" h="952500">
                <a:moveTo>
                  <a:pt x="0" y="952500"/>
                </a:moveTo>
                <a:lnTo>
                  <a:pt x="4343400" y="952500"/>
                </a:lnTo>
                <a:lnTo>
                  <a:pt x="43434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333399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47637" y="4338637"/>
          <a:ext cx="8686800" cy="190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43400"/>
                <a:gridCol w="4343400"/>
              </a:tblGrid>
              <a:tr h="381000">
                <a:tc>
                  <a:txBody>
                    <a:bodyPr/>
                    <a:lstStyle/>
                    <a:p>
                      <a:pPr marR="123317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Microcontroller</a:t>
                      </a:r>
                      <a:r>
                        <a:rPr sz="140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Board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Rationale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Teensy 3.2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Microcontroller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120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MHz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2905" indent="-286385">
                        <a:lnSpc>
                          <a:spcPct val="100000"/>
                        </a:lnSpc>
                        <a:spcBef>
                          <a:spcPts val="320"/>
                        </a:spcBef>
                        <a:buChar char="•"/>
                        <a:tabLst>
                          <a:tab pos="382905" algn="l"/>
                          <a:tab pos="383540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Lightest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weight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2905" indent="-286385">
                        <a:lnSpc>
                          <a:spcPct val="100000"/>
                        </a:lnSpc>
                        <a:buChar char="•"/>
                        <a:tabLst>
                          <a:tab pos="382905" algn="l"/>
                          <a:tab pos="383540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Smallest form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factor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2905" indent="-286385">
                        <a:lnSpc>
                          <a:spcPct val="100000"/>
                        </a:lnSpc>
                        <a:buChar char="•"/>
                        <a:tabLst>
                          <a:tab pos="382905" algn="l"/>
                          <a:tab pos="383540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Programmable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Arduino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IDE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2905" indent="-286385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382905" algn="l"/>
                          <a:tab pos="383540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Larger size of non-volatile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memory</a:t>
                      </a:r>
                      <a:r>
                        <a:rPr sz="14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options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R="126301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Arduino Uno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– 16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MHz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2905" marR="205104" indent="-286385">
                        <a:lnSpc>
                          <a:spcPct val="100000"/>
                        </a:lnSpc>
                        <a:spcBef>
                          <a:spcPts val="325"/>
                        </a:spcBef>
                        <a:buChar char="•"/>
                        <a:tabLst>
                          <a:tab pos="382905" algn="l"/>
                          <a:tab pos="383540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5V output needed for camera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servos,</a:t>
                      </a:r>
                      <a:r>
                        <a:rPr sz="14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actuators,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solenoids.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394715" y="4907279"/>
            <a:ext cx="656082" cy="6545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3445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</a:t>
            </a:r>
            <a:r>
              <a:rPr dirty="0"/>
              <a:t>Real-Time</a:t>
            </a:r>
            <a:r>
              <a:rPr spc="-70" dirty="0"/>
              <a:t> </a:t>
            </a:r>
            <a:r>
              <a:rPr spc="-5" dirty="0"/>
              <a:t>Clock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2060448"/>
            <a:ext cx="9143999" cy="22585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2087879"/>
            <a:ext cx="9144000" cy="21640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-4762" y="2087879"/>
          <a:ext cx="9142727" cy="21640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0190"/>
                <a:gridCol w="1530985"/>
                <a:gridCol w="910589"/>
                <a:gridCol w="1907539"/>
                <a:gridCol w="1896745"/>
                <a:gridCol w="1376679"/>
              </a:tblGrid>
              <a:tr h="518159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E2E97"/>
                      </a:solidFill>
                      <a:prstDash val="solid"/>
                    </a:lnL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Weight/Size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26225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Power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730250" marR="184150" indent="-5321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Accuracy/Error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@ 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25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°C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Interface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R w="9525">
                      <a:solidFill>
                        <a:srgbClr val="2E2E97"/>
                      </a:solidFill>
                      <a:prstDash val="solid"/>
                    </a:lnR>
                    <a:solidFill>
                      <a:srgbClr val="333399"/>
                    </a:solidFill>
                  </a:tcPr>
                </a:tc>
              </a:tr>
              <a:tr h="3048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4386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DS1307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727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2.3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30988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~₤2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Coin Cell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Battery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572135" marR="552450" indent="3302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~23 ppm  2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sec/day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400" spc="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350" spc="7" baseline="24691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26x22x5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Duracell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LR44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636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51815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26860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Teensy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RTC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83234" marR="224154" indent="-24130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~&lt; 1g</a:t>
                      </a:r>
                      <a:r>
                        <a:rPr sz="14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(added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crystal)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₤0.14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(for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crystal)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Coin Cell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Battery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309245" marR="294005" indent="190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5-20 ppm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(determined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by 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crystal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selected)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5181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165735" indent="1981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6.2x2 mm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(added</a:t>
                      </a:r>
                      <a:r>
                        <a:rPr sz="14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crystal)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918972" y="4457712"/>
            <a:ext cx="7240524" cy="12710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6724" y="4484916"/>
            <a:ext cx="7136892" cy="11750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961961" y="4480115"/>
          <a:ext cx="7137400" cy="1175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835"/>
                <a:gridCol w="4901565"/>
              </a:tblGrid>
              <a:tr h="443865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Choice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Rationale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DS1307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2905" indent="-286385">
                        <a:lnSpc>
                          <a:spcPct val="100000"/>
                        </a:lnSpc>
                        <a:spcBef>
                          <a:spcPts val="325"/>
                        </a:spcBef>
                        <a:buChar char="•"/>
                        <a:tabLst>
                          <a:tab pos="382905" algn="l"/>
                          <a:tab pos="383540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 sec/day drift reasonable for</a:t>
                      </a:r>
                      <a:r>
                        <a:rPr sz="14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purpose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2905" marR="321945" indent="-286385">
                        <a:lnSpc>
                          <a:spcPct val="100000"/>
                        </a:lnSpc>
                        <a:buChar char="•"/>
                        <a:tabLst>
                          <a:tab pos="382905" algn="l"/>
                          <a:tab pos="383540" algn="l"/>
                        </a:tabLst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Crystal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soldered to Teensy 3.2 is possible fail-point</a:t>
                      </a:r>
                      <a:r>
                        <a:rPr sz="1400" spc="-2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in  flight conditions (could snap</a:t>
                      </a:r>
                      <a:r>
                        <a:rPr sz="14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off)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74</a:t>
            </a:fld>
            <a:endParaRPr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6963" y="1351279"/>
            <a:ext cx="7580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Onboard Teensy RTC considered (32.768 kHz </a:t>
            </a:r>
            <a:r>
              <a:rPr sz="1600" spc="-10" dirty="0">
                <a:latin typeface="Arial"/>
                <a:cs typeface="Arial"/>
              </a:rPr>
              <a:t>Crystal </a:t>
            </a:r>
            <a:r>
              <a:rPr sz="1600" spc="-5" dirty="0">
                <a:latin typeface="Arial"/>
                <a:cs typeface="Arial"/>
              </a:rPr>
              <a:t>and battery required for</a:t>
            </a:r>
            <a:r>
              <a:rPr sz="1600" spc="2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use).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8514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Antenna </a:t>
            </a:r>
            <a:r>
              <a:rPr dirty="0"/>
              <a:t>Trade &amp;</a:t>
            </a:r>
            <a:r>
              <a:rPr spc="-55" dirty="0"/>
              <a:t> </a:t>
            </a:r>
            <a:r>
              <a:rPr dirty="0"/>
              <a:t>Selection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7340" y="1171702"/>
            <a:ext cx="52698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2.4 GHz </a:t>
            </a:r>
            <a:r>
              <a:rPr sz="1600" spc="-5" dirty="0">
                <a:latin typeface="Arial"/>
                <a:cs typeface="Arial"/>
              </a:rPr>
              <a:t>Antenna </a:t>
            </a:r>
            <a:r>
              <a:rPr sz="1600" dirty="0">
                <a:latin typeface="Arial"/>
                <a:cs typeface="Arial"/>
              </a:rPr>
              <a:t>is </a:t>
            </a:r>
            <a:r>
              <a:rPr sz="1600" spc="-10" dirty="0">
                <a:latin typeface="Arial"/>
                <a:cs typeface="Arial"/>
              </a:rPr>
              <a:t>needed </a:t>
            </a:r>
            <a:r>
              <a:rPr sz="1600" spc="-5" dirty="0">
                <a:latin typeface="Arial"/>
                <a:cs typeface="Arial"/>
              </a:rPr>
              <a:t>because of XBee’s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frequency.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7556" y="1766316"/>
            <a:ext cx="8484108" cy="15011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4800" y="1793239"/>
            <a:ext cx="8382000" cy="1406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300037" y="1788477"/>
          <a:ext cx="8384539" cy="14065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0089"/>
                <a:gridCol w="904875"/>
                <a:gridCol w="965200"/>
                <a:gridCol w="1025525"/>
                <a:gridCol w="1749425"/>
                <a:gridCol w="1749425"/>
              </a:tblGrid>
              <a:tr h="370205">
                <a:tc>
                  <a:txBody>
                    <a:bodyPr/>
                    <a:lstStyle/>
                    <a:p>
                      <a:pPr marL="64643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Antenna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Gain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VSWR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Mass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Polarization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281940" marR="120650" indent="-1466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FXP70 Freedom</a:t>
                      </a:r>
                      <a:r>
                        <a:rPr sz="14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Multi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Standard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Antenna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dBi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≤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1.5:1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1.2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27 x 25 x 0.8</a:t>
                      </a:r>
                      <a:r>
                        <a:rPr sz="14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Horizontal,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vertical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666115" marR="187960" indent="-4622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MicroSplatch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Planar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Antenna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3.8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dBi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≤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2.0:1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N/A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12.7 x 9.14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Horizontal,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Vertical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3547089" y="4665965"/>
            <a:ext cx="1952684" cy="15418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04648" y="4651468"/>
            <a:ext cx="2043902" cy="1610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47516" y="4682609"/>
            <a:ext cx="1943277" cy="15797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51828" y="4432808"/>
            <a:ext cx="7886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XY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Plane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31594" y="4429759"/>
            <a:ext cx="7772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YZ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Plane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41775" y="4429759"/>
            <a:ext cx="7772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XZ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Plane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7556" y="3325367"/>
            <a:ext cx="8560308" cy="11308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4800" y="3352800"/>
            <a:ext cx="8458200" cy="10363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300037" y="3348037"/>
          <a:ext cx="8458200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6600"/>
                <a:gridCol w="5181600"/>
              </a:tblGrid>
              <a:tr h="304800">
                <a:tc>
                  <a:txBody>
                    <a:bodyPr/>
                    <a:lstStyle/>
                    <a:p>
                      <a:pPr marL="10064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Device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Chosen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Rationale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</a:tr>
              <a:tr h="731520">
                <a:tc>
                  <a:txBody>
                    <a:bodyPr/>
                    <a:lstStyle/>
                    <a:p>
                      <a:pPr marL="95885" marR="7461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FXP70 Freedom 2.4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GHz</a:t>
                      </a:r>
                      <a:r>
                        <a:rPr sz="14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Multi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Standard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Antenna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2905" indent="-286385">
                        <a:lnSpc>
                          <a:spcPct val="100000"/>
                        </a:lnSpc>
                        <a:spcBef>
                          <a:spcPts val="320"/>
                        </a:spcBef>
                        <a:buChar char="•"/>
                        <a:tabLst>
                          <a:tab pos="382905" algn="l"/>
                          <a:tab pos="383540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Higher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gain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2905" indent="-286385">
                        <a:lnSpc>
                          <a:spcPct val="100000"/>
                        </a:lnSpc>
                        <a:buChar char="•"/>
                        <a:tabLst>
                          <a:tab pos="382905" algn="l"/>
                          <a:tab pos="383540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Low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profile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2905" indent="-286385">
                        <a:lnSpc>
                          <a:spcPct val="100000"/>
                        </a:lnSpc>
                        <a:buChar char="•"/>
                        <a:tabLst>
                          <a:tab pos="382905" algn="l"/>
                          <a:tab pos="383540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Splatch needs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associated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ground plane for proper</a:t>
                      </a:r>
                      <a:r>
                        <a:rPr sz="1400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operation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75</a:t>
            </a:fld>
            <a:endParaRPr spc="-5" dirty="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902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Radio</a:t>
            </a:r>
            <a:r>
              <a:rPr spc="-60" dirty="0"/>
              <a:t> </a:t>
            </a:r>
            <a:r>
              <a:rPr dirty="0"/>
              <a:t>Configuration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1140" y="5236667"/>
            <a:ext cx="7742555" cy="90805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NETID </a:t>
            </a:r>
            <a:r>
              <a:rPr sz="1600" spc="-10" dirty="0">
                <a:latin typeface="Arial"/>
                <a:cs typeface="Arial"/>
              </a:rPr>
              <a:t>will </a:t>
            </a:r>
            <a:r>
              <a:rPr sz="1600" spc="-5" dirty="0">
                <a:latin typeface="Arial"/>
                <a:cs typeface="Arial"/>
              </a:rPr>
              <a:t>be Team No.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5002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Broadcast mode </a:t>
            </a:r>
            <a:r>
              <a:rPr sz="1600" spc="-10" dirty="0">
                <a:latin typeface="Arial"/>
                <a:cs typeface="Arial"/>
              </a:rPr>
              <a:t>will </a:t>
            </a:r>
            <a:r>
              <a:rPr sz="1600" spc="-5" dirty="0">
                <a:latin typeface="Arial"/>
                <a:cs typeface="Arial"/>
              </a:rPr>
              <a:t>not be used to transmit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data.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95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Arial"/>
                <a:cs typeface="Arial"/>
              </a:rPr>
              <a:t>Transmission </a:t>
            </a:r>
            <a:r>
              <a:rPr sz="1600" spc="-10" dirty="0">
                <a:latin typeface="Arial"/>
                <a:cs typeface="Arial"/>
              </a:rPr>
              <a:t>will </a:t>
            </a:r>
            <a:r>
              <a:rPr sz="1600" spc="-5" dirty="0">
                <a:latin typeface="Arial"/>
                <a:cs typeface="Arial"/>
              </a:rPr>
              <a:t>be handled by code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μ-Controller (see Flight Software</a:t>
            </a:r>
            <a:r>
              <a:rPr sz="1600" spc="1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Section)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1355" y="1191767"/>
            <a:ext cx="8636508" cy="21671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8600" y="1219200"/>
            <a:ext cx="8534400" cy="2072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23837" y="1214437"/>
          <a:ext cx="8534400" cy="20713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200"/>
                <a:gridCol w="1524000"/>
                <a:gridCol w="838200"/>
                <a:gridCol w="1371600"/>
                <a:gridCol w="1600200"/>
                <a:gridCol w="1600200"/>
              </a:tblGrid>
              <a:tr h="518159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Device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319405" marR="297180" indent="254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Operating 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qu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368300" marR="236220" indent="-1098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TX</a:t>
                      </a:r>
                      <a:r>
                        <a:rPr sz="1400" b="1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Supply  Current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483234" marR="339725" indent="-1206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RX</a:t>
                      </a:r>
                      <a:r>
                        <a:rPr sz="14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Supply  Current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Sensitivity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XBee Pro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S2C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42481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2.4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GHz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₤28.19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120mA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@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3.3V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31mA @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3.3V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-101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dBm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XBee Pro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S2B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2481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2.4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GHz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₤33.29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205mA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@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3.3V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47mA @ 3.3</a:t>
                      </a:r>
                      <a:r>
                        <a:rPr sz="14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-102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dBm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680720" marR="132080" indent="-5340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XBee-PRO</a:t>
                      </a:r>
                      <a:r>
                        <a:rPr sz="14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ZNet 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2.5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39560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900</a:t>
                      </a:r>
                      <a:r>
                        <a:rPr sz="14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MHz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₤23.18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544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265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mA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65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-92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dBm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181355" y="3477767"/>
            <a:ext cx="8636508" cy="1630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600" y="3505200"/>
            <a:ext cx="8534400" cy="15361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223837" y="3500437"/>
          <a:ext cx="8534400" cy="1536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67200"/>
                <a:gridCol w="4267200"/>
              </a:tblGrid>
              <a:tr h="37782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Device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Chosen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Rationale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solidFill>
                      <a:srgbClr val="333399"/>
                    </a:solidFill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XBee Pro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S2C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382905" indent="-286385">
                        <a:lnSpc>
                          <a:spcPct val="100000"/>
                        </a:lnSpc>
                        <a:spcBef>
                          <a:spcPts val="320"/>
                        </a:spcBef>
                        <a:buChar char="•"/>
                        <a:tabLst>
                          <a:tab pos="382905" algn="l"/>
                          <a:tab pos="383540" algn="l"/>
                        </a:tabLst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Already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available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2905" indent="-286385">
                        <a:lnSpc>
                          <a:spcPct val="100000"/>
                        </a:lnSpc>
                        <a:buChar char="•"/>
                        <a:tabLst>
                          <a:tab pos="382905" algn="l"/>
                          <a:tab pos="383540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member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experience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82905" indent="-286385">
                        <a:lnSpc>
                          <a:spcPct val="100000"/>
                        </a:lnSpc>
                        <a:spcBef>
                          <a:spcPts val="5"/>
                        </a:spcBef>
                        <a:buChar char="•"/>
                        <a:tabLst>
                          <a:tab pos="382905" algn="l"/>
                          <a:tab pos="383540" algn="l"/>
                        </a:tabLst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Low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TX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RX</a:t>
                      </a:r>
                      <a:r>
                        <a:rPr sz="14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currents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B w="9525">
                      <a:solidFill>
                        <a:srgbClr val="2E2E97"/>
                      </a:solidFill>
                      <a:prstDash val="solid"/>
                    </a:lnB>
                    <a:solidFill>
                      <a:srgbClr val="333399">
                        <a:alpha val="39999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76</a:t>
            </a:fld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5318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</a:t>
            </a:r>
            <a:r>
              <a:rPr dirty="0"/>
              <a:t>Telemetry</a:t>
            </a:r>
            <a:r>
              <a:rPr spc="-50" dirty="0"/>
              <a:t> </a:t>
            </a:r>
            <a:r>
              <a:rPr spc="-5" dirty="0"/>
              <a:t>Format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5573267"/>
            <a:ext cx="9143999" cy="624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573267"/>
            <a:ext cx="9143999" cy="1264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453896"/>
            <a:ext cx="9143999" cy="259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479803"/>
            <a:ext cx="9144000" cy="40934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1479803"/>
            <a:ext cx="9144000" cy="4093845"/>
          </a:xfrm>
          <a:custGeom>
            <a:avLst/>
            <a:gdLst/>
            <a:ahLst/>
            <a:cxnLst/>
            <a:rect l="l" t="t" r="r" b="b"/>
            <a:pathLst>
              <a:path w="9144000" h="4093845">
                <a:moveTo>
                  <a:pt x="0" y="4093464"/>
                </a:moveTo>
                <a:lnTo>
                  <a:pt x="9144000" y="4093464"/>
                </a:lnTo>
                <a:lnTo>
                  <a:pt x="9144000" y="0"/>
                </a:lnTo>
                <a:lnTo>
                  <a:pt x="0" y="0"/>
                </a:lnTo>
                <a:lnTo>
                  <a:pt x="0" y="4093464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739" y="1506093"/>
            <a:ext cx="8899525" cy="39897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Data will be transmitted at a rate of 1 Hz in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bursts.</a:t>
            </a:r>
            <a:endParaRPr sz="2000">
              <a:latin typeface="Arial"/>
              <a:cs typeface="Arial"/>
            </a:endParaRPr>
          </a:p>
          <a:p>
            <a:pPr marL="12700" marR="2080895">
              <a:lnSpc>
                <a:spcPct val="200000"/>
              </a:lnSpc>
            </a:pPr>
            <a:r>
              <a:rPr sz="2000" dirty="0">
                <a:latin typeface="Arial"/>
                <a:cs typeface="Arial"/>
              </a:rPr>
              <a:t>The telemetry data </a:t>
            </a:r>
            <a:r>
              <a:rPr sz="2000" spc="-5" dirty="0">
                <a:latin typeface="Arial"/>
                <a:cs typeface="Arial"/>
              </a:rPr>
              <a:t>file </a:t>
            </a:r>
            <a:r>
              <a:rPr sz="2000" dirty="0">
                <a:latin typeface="Arial"/>
                <a:cs typeface="Arial"/>
              </a:rPr>
              <a:t>will be named:  CANSAT2018_TLM_500</a:t>
            </a:r>
            <a:r>
              <a:rPr sz="2000" spc="5" dirty="0">
                <a:latin typeface="Arial"/>
                <a:cs typeface="Arial"/>
              </a:rPr>
              <a:t>2</a:t>
            </a:r>
            <a:r>
              <a:rPr sz="2000" dirty="0">
                <a:latin typeface="Arial"/>
                <a:cs typeface="Arial"/>
              </a:rPr>
              <a:t>_Ma</a:t>
            </a:r>
            <a:r>
              <a:rPr sz="2000" spc="-10" dirty="0">
                <a:latin typeface="Arial"/>
                <a:cs typeface="Arial"/>
              </a:rPr>
              <a:t>n</a:t>
            </a:r>
            <a:r>
              <a:rPr sz="2000" dirty="0">
                <a:latin typeface="Arial"/>
                <a:cs typeface="Arial"/>
              </a:rPr>
              <a:t>che</a:t>
            </a:r>
            <a:r>
              <a:rPr sz="2000" spc="-10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te</a:t>
            </a:r>
            <a:r>
              <a:rPr sz="2000" spc="-10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_C</a:t>
            </a:r>
            <a:r>
              <a:rPr sz="2000" spc="-10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nSa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_P</a:t>
            </a:r>
            <a:r>
              <a:rPr sz="2000" spc="-10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oje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spc="-2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.csv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Telemetry data shall be transmitted with </a:t>
            </a:r>
            <a:r>
              <a:rPr sz="2000" spc="-5" dirty="0">
                <a:latin typeface="Arial"/>
                <a:cs typeface="Arial"/>
              </a:rPr>
              <a:t>ASCII </a:t>
            </a:r>
            <a:r>
              <a:rPr sz="2000" dirty="0">
                <a:latin typeface="Arial"/>
                <a:cs typeface="Arial"/>
              </a:rPr>
              <a:t>comma delimited fields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followed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by a carriage return in </a:t>
            </a:r>
            <a:r>
              <a:rPr sz="2000" spc="-5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following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format: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"/>
                <a:cs typeface="Arial"/>
              </a:rPr>
              <a:t>&lt;TEAM_ID&gt;, &lt;MISSION_TIME&gt;, &lt;PACKET_COUNT&gt;,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&lt;ALTITUDE&gt;,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&lt;PRESSURE&gt;, &lt;TEMP&gt;, &lt;VOLTAGE&gt;, &lt;GPS_TIME&gt;,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&lt;GPS_LATITUDE&gt;,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&lt;GPS_LONGITUDE&gt;, &lt;GPS_ALTITUDE&gt;, &lt;GPS_SATS&gt;,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&lt;TILT_X&gt;,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&lt;TILT_Y&gt;, &lt;TILT_Z&gt;, &lt;SOFTWARE_STATE&gt;,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&lt;BONUS&gt;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77</a:t>
            </a:fld>
            <a:endParaRPr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5318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</a:t>
            </a:r>
            <a:r>
              <a:rPr dirty="0"/>
              <a:t>Telemetry</a:t>
            </a:r>
            <a:r>
              <a:rPr spc="-50" dirty="0"/>
              <a:t> </a:t>
            </a:r>
            <a:r>
              <a:rPr spc="-5" dirty="0"/>
              <a:t>Format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78</a:t>
            </a:fld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22250" y="1060450"/>
          <a:ext cx="8458200" cy="518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8400"/>
                <a:gridCol w="6019800"/>
              </a:tblGrid>
              <a:tr h="3048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&lt;TEAM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ID&gt;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Assigned team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identification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&lt;MISSION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TIME&gt;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since initial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power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up in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seconds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&lt;PACKET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COUNT&gt;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Count of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transmitted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packets, in case of processor</a:t>
                      </a:r>
                      <a:r>
                        <a:rPr sz="1400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reset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&lt;ALTITUDE&gt;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Altitude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one meter</a:t>
                      </a:r>
                      <a:r>
                        <a:rPr sz="14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resolution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&lt;PRESSURE&gt;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Measured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atmospheric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pressure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&lt;TEMP&gt;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Temperature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In degrees C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one degree</a:t>
                      </a:r>
                      <a:r>
                        <a:rPr sz="14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resolution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&lt;VOLTAGE&gt;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Voltage of the CanSat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power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bus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&lt;GPS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TIME&gt;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generated by the GPS</a:t>
                      </a:r>
                      <a:r>
                        <a:rPr sz="14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receiver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&lt;GPS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LATITUDE&gt;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Latitude generated by GPS</a:t>
                      </a:r>
                      <a:r>
                        <a:rPr sz="14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receiver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&lt;GPS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LONGITUDE&gt;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Longitude generated by GPS</a:t>
                      </a:r>
                      <a:r>
                        <a:rPr sz="14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receiver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&lt;GPS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ALTITUDE&gt;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Altitude generated by GPS</a:t>
                      </a:r>
                      <a:r>
                        <a:rPr sz="14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receiver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&lt;GPS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SATS&gt;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Number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of GPS satellites being tracked by the GPS</a:t>
                      </a:r>
                      <a:r>
                        <a:rPr sz="1400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receiver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&lt;TILT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X&gt;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Tilt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sensor X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axis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value.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&lt;TILT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Y&gt;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Tilt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sensor Y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axis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value.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&lt;TILT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Z&gt;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Tilt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sensor Z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axis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value.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&lt;SOFTWARE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STATE&gt;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Operating state of the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software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(boot, idle,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deploy,</a:t>
                      </a:r>
                      <a:r>
                        <a:rPr sz="1400" spc="-2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etc.)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&lt;BONUS&gt;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Bonus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objective</a:t>
                      </a:r>
                      <a:r>
                        <a:rPr sz="14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data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3613" y="131784"/>
            <a:ext cx="769620" cy="353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53134" y="2353437"/>
            <a:ext cx="663892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41600" marR="5080" indent="-2629535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Electrical </a:t>
            </a:r>
            <a:r>
              <a:rPr sz="3200" dirty="0"/>
              <a:t>Power </a:t>
            </a:r>
            <a:r>
              <a:rPr sz="3200" spc="-5" dirty="0"/>
              <a:t>Subsystem</a:t>
            </a:r>
            <a:r>
              <a:rPr sz="3200" spc="-55" dirty="0"/>
              <a:t> </a:t>
            </a:r>
            <a:r>
              <a:rPr sz="3200" dirty="0"/>
              <a:t>(EPS)  Design</a:t>
            </a:r>
            <a:endParaRPr sz="320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79</a:t>
            </a:fld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2095626" y="3987800"/>
            <a:ext cx="50215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Presenter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Lawrence Allegranza </a:t>
            </a:r>
            <a:r>
              <a:rPr sz="2400" b="1" spc="-5" dirty="0">
                <a:latin typeface="Arial"/>
                <a:cs typeface="Arial"/>
              </a:rPr>
              <a:t>France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(LAF)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1154" y="1118361"/>
          <a:ext cx="8899525" cy="5059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1800"/>
                <a:gridCol w="7543800"/>
                <a:gridCol w="241300"/>
                <a:gridCol w="238125"/>
                <a:gridCol w="238125"/>
                <a:gridCol w="206375"/>
              </a:tblGrid>
              <a:tr h="24511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RE#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RE22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mechanisms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capable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maintaining their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configuration or states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under all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forces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RE23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Mechanisms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not use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pyrotechnics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chemicals.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RE24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Mechanisms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that use heat (e.g., nichrome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wire)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not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exposed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outside environment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reduce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potential</a:t>
                      </a:r>
                      <a:r>
                        <a:rPr sz="11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risk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of setting vegetation on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fire.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RE25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During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descent, the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collect air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pressure,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outside air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temperature, GPS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position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battery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voltage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once</a:t>
                      </a:r>
                      <a:r>
                        <a:rPr sz="11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per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second and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tag the data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mission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time.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RE26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During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descent, the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transmit all telemetry.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Telemetry can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transmitted continuously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1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bursts.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050" spc="5" dirty="0">
                          <a:latin typeface="Arial"/>
                          <a:cs typeface="Arial"/>
                        </a:rPr>
                        <a:t>RE27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Telemetry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include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mission time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one second or better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resolution. Mission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maintained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event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of a processor reset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during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launch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1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mission.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34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RE28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XBEE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radios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used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telemetry.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2.4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GHz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Series 1 and 2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radios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are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allowed.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900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MHz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XBEE Pro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radios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also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allowed.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RE29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XBEE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radios shall have their NETID/PANID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set 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their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number.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RE30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XBEE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radios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not use broadcast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mode.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RE31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under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$1000. Ground support and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analysis tools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are not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included 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cost.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RE32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Each team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develop their own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ground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station.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050" spc="5" dirty="0">
                          <a:latin typeface="Arial"/>
                          <a:cs typeface="Arial"/>
                        </a:rPr>
                        <a:t>RE33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telemetry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displayed 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real time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during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descent.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34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RE34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telemetry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displayed 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engineering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units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(meters,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meters/sec, Celsius,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etc.)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RE35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Teams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plot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each telemetry data field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real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time during</a:t>
                      </a:r>
                      <a:r>
                        <a:rPr sz="11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flight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RE36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ground station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include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one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laptop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computer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minimum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two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hours of battery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operation,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XBEE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radio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 hand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held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antenna.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RE37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ground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station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portable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so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team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can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positioned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at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ground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station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operation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site along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flight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line.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AC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power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not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available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at the ground station operation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site.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240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RE38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Both the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labeled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team contact information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email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address.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050" spc="5" dirty="0">
                          <a:latin typeface="Arial"/>
                          <a:cs typeface="Arial"/>
                        </a:rPr>
                        <a:t>RE39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flight software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maintain a count of packets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transmitted, which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increment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each packet</a:t>
                      </a:r>
                      <a:r>
                        <a:rPr sz="11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transmission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throughout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mission.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value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maintained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through processor</a:t>
                      </a:r>
                      <a:r>
                        <a:rPr sz="11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resets.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340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8429497" y="6504323"/>
            <a:ext cx="19177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8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5326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 Requirement</a:t>
            </a:r>
            <a:r>
              <a:rPr spc="20" dirty="0"/>
              <a:t> </a:t>
            </a:r>
            <a:r>
              <a:rPr spc="-5" dirty="0"/>
              <a:t>Summary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0751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EPS</a:t>
            </a:r>
            <a:r>
              <a:rPr spc="-85" dirty="0"/>
              <a:t> </a:t>
            </a:r>
            <a:r>
              <a:rPr dirty="0"/>
              <a:t>Overview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73609" y="1088516"/>
          <a:ext cx="4078604" cy="49529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0535"/>
                <a:gridCol w="2338069"/>
              </a:tblGrid>
              <a:tr h="2686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Component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Function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Switch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Manual Power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On/Off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Switch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RTC Battery,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Duracell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LR44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Battery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11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keeping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Duracell Ultra Power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9V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Main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battery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LM7805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Voltage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regulator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Arduino Nano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Microcontroller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86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Teensy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3.2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Microcontroller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Adafruit 10DOF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IMU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Sensors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 marL="97790" marR="4038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MInature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TTL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Serial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JPEG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Camera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Camera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Servo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9g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Parachute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Release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Mechanism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86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Solenoid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12.6g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Heat Shield Release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Mechanism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Linear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Actuator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 marR="72580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Heat Shield Deployment  Mechanism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182.15.4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Modules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XBee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6084">
                <a:tc>
                  <a:txBody>
                    <a:bodyPr/>
                    <a:lstStyle/>
                    <a:p>
                      <a:pPr marL="97790" marR="13335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SD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Card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&amp; SD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Breakout 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x2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SD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Card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&amp; SD Breakout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x2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Adafruit GPS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Breakout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GPS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Breakout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Audio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Beacon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Audio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Beacon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4396740" y="1106424"/>
            <a:ext cx="4567555" cy="4993005"/>
          </a:xfrm>
          <a:custGeom>
            <a:avLst/>
            <a:gdLst/>
            <a:ahLst/>
            <a:cxnLst/>
            <a:rect l="l" t="t" r="r" b="b"/>
            <a:pathLst>
              <a:path w="4567555" h="4993005">
                <a:moveTo>
                  <a:pt x="0" y="4992624"/>
                </a:moveTo>
                <a:lnTo>
                  <a:pt x="4567427" y="4992624"/>
                </a:lnTo>
                <a:lnTo>
                  <a:pt x="4567427" y="0"/>
                </a:lnTo>
                <a:lnTo>
                  <a:pt x="0" y="0"/>
                </a:lnTo>
                <a:lnTo>
                  <a:pt x="0" y="4992624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75479" y="1181480"/>
            <a:ext cx="4411980" cy="4171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EPS</a:t>
            </a:r>
            <a:r>
              <a:rPr sz="160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Overview:</a:t>
            </a:r>
            <a:endParaRPr sz="1600">
              <a:latin typeface="Arial"/>
              <a:cs typeface="Arial"/>
            </a:endParaRPr>
          </a:p>
          <a:p>
            <a:pPr marL="469900" marR="5080" indent="-342900" algn="just">
              <a:lnSpc>
                <a:spcPct val="100000"/>
              </a:lnSpc>
              <a:buSzPct val="112500"/>
              <a:buChar char="●"/>
              <a:tabLst>
                <a:tab pos="470534" algn="l"/>
              </a:tabLst>
            </a:pPr>
            <a:r>
              <a:rPr sz="1600" spc="-5" dirty="0">
                <a:latin typeface="Arial"/>
                <a:cs typeface="Arial"/>
              </a:rPr>
              <a:t>The CanSat </a:t>
            </a:r>
            <a:r>
              <a:rPr sz="1600" dirty="0">
                <a:latin typeface="Arial"/>
                <a:cs typeface="Arial"/>
              </a:rPr>
              <a:t>probe is </a:t>
            </a:r>
            <a:r>
              <a:rPr sz="1600" spc="-5" dirty="0">
                <a:latin typeface="Arial"/>
                <a:cs typeface="Arial"/>
              </a:rPr>
              <a:t>powered </a:t>
            </a:r>
            <a:r>
              <a:rPr sz="1600" dirty="0">
                <a:latin typeface="Arial"/>
                <a:cs typeface="Arial"/>
              </a:rPr>
              <a:t>by </a:t>
            </a:r>
            <a:r>
              <a:rPr sz="1600" spc="-5" dirty="0">
                <a:latin typeface="Arial"/>
                <a:cs typeface="Arial"/>
              </a:rPr>
              <a:t>a single  9V </a:t>
            </a:r>
            <a:r>
              <a:rPr sz="1600" dirty="0">
                <a:latin typeface="Arial"/>
                <a:cs typeface="Arial"/>
              </a:rPr>
              <a:t>battery </a:t>
            </a:r>
            <a:r>
              <a:rPr sz="1600" spc="-5" dirty="0">
                <a:latin typeface="Arial"/>
                <a:cs typeface="Arial"/>
              </a:rPr>
              <a:t>(Duracell Ultra Power 9V). The  rationale for </a:t>
            </a:r>
            <a:r>
              <a:rPr sz="1600" dirty="0">
                <a:latin typeface="Arial"/>
                <a:cs typeface="Arial"/>
              </a:rPr>
              <a:t>choosing </a:t>
            </a:r>
            <a:r>
              <a:rPr sz="1600" spc="-5" dirty="0">
                <a:latin typeface="Arial"/>
                <a:cs typeface="Arial"/>
              </a:rPr>
              <a:t>this exact </a:t>
            </a:r>
            <a:r>
              <a:rPr sz="1600" dirty="0">
                <a:latin typeface="Arial"/>
                <a:cs typeface="Arial"/>
              </a:rPr>
              <a:t>battery are  </a:t>
            </a:r>
            <a:r>
              <a:rPr sz="1600" spc="-5" dirty="0">
                <a:latin typeface="Arial"/>
                <a:cs typeface="Arial"/>
              </a:rPr>
              <a:t>presented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the following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slides.</a:t>
            </a:r>
            <a:endParaRPr sz="1600">
              <a:latin typeface="Arial"/>
              <a:cs typeface="Arial"/>
            </a:endParaRPr>
          </a:p>
          <a:p>
            <a:pPr marL="469900" marR="6350" indent="-342900" algn="just">
              <a:lnSpc>
                <a:spcPct val="100000"/>
              </a:lnSpc>
              <a:buSzPct val="112500"/>
              <a:buChar char="●"/>
              <a:tabLst>
                <a:tab pos="470534" algn="l"/>
              </a:tabLst>
            </a:pPr>
            <a:r>
              <a:rPr sz="1600" spc="-5" dirty="0">
                <a:latin typeface="Arial"/>
                <a:cs typeface="Arial"/>
              </a:rPr>
              <a:t>The probe contains </a:t>
            </a:r>
            <a:r>
              <a:rPr sz="1600" spc="-10" dirty="0">
                <a:latin typeface="Arial"/>
                <a:cs typeface="Arial"/>
              </a:rPr>
              <a:t>two </a:t>
            </a:r>
            <a:r>
              <a:rPr sz="1600" spc="-5" dirty="0">
                <a:latin typeface="Arial"/>
                <a:cs typeface="Arial"/>
              </a:rPr>
              <a:t>MCU: Arduino  </a:t>
            </a:r>
            <a:r>
              <a:rPr sz="1600" spc="-10" dirty="0">
                <a:latin typeface="Arial"/>
                <a:cs typeface="Arial"/>
              </a:rPr>
              <a:t>Nano </a:t>
            </a:r>
            <a:r>
              <a:rPr sz="1600" spc="-5" dirty="0">
                <a:latin typeface="Arial"/>
                <a:cs typeface="Arial"/>
              </a:rPr>
              <a:t>and Teensy 3.2 </a:t>
            </a:r>
            <a:r>
              <a:rPr sz="1600" spc="-10" dirty="0">
                <a:latin typeface="Arial"/>
                <a:cs typeface="Arial"/>
              </a:rPr>
              <a:t>with </a:t>
            </a:r>
            <a:r>
              <a:rPr sz="1600" spc="-5" dirty="0">
                <a:latin typeface="Arial"/>
                <a:cs typeface="Arial"/>
              </a:rPr>
              <a:t>allowable input  voltages 5-12V and 1.7-3.6V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respectively.</a:t>
            </a:r>
            <a:endParaRPr sz="1600">
              <a:latin typeface="Arial"/>
              <a:cs typeface="Arial"/>
            </a:endParaRPr>
          </a:p>
          <a:p>
            <a:pPr marL="469900" marR="5080" indent="-342900" algn="just">
              <a:lnSpc>
                <a:spcPct val="100000"/>
              </a:lnSpc>
              <a:spcBef>
                <a:spcPts val="5"/>
              </a:spcBef>
              <a:buSzPct val="112500"/>
              <a:buChar char="●"/>
              <a:tabLst>
                <a:tab pos="470534" algn="l"/>
              </a:tabLst>
            </a:pPr>
            <a:r>
              <a:rPr sz="1600" spc="-5" dirty="0">
                <a:latin typeface="Arial"/>
                <a:cs typeface="Arial"/>
              </a:rPr>
              <a:t>For this reason Arduino </a:t>
            </a:r>
            <a:r>
              <a:rPr sz="1600" spc="-10" dirty="0">
                <a:latin typeface="Arial"/>
                <a:cs typeface="Arial"/>
              </a:rPr>
              <a:t>is </a:t>
            </a:r>
            <a:r>
              <a:rPr sz="1600" spc="-5" dirty="0">
                <a:latin typeface="Arial"/>
                <a:cs typeface="Arial"/>
              </a:rPr>
              <a:t>directly plugged  into the battery, </a:t>
            </a:r>
            <a:r>
              <a:rPr sz="1600" spc="-10" dirty="0">
                <a:latin typeface="Arial"/>
                <a:cs typeface="Arial"/>
              </a:rPr>
              <a:t>while </a:t>
            </a:r>
            <a:r>
              <a:rPr sz="1600" spc="-5" dirty="0">
                <a:latin typeface="Arial"/>
                <a:cs typeface="Arial"/>
              </a:rPr>
              <a:t>Teensy </a:t>
            </a:r>
            <a:r>
              <a:rPr sz="1600" dirty="0">
                <a:latin typeface="Arial"/>
                <a:cs typeface="Arial"/>
              </a:rPr>
              <a:t>3.2 </a:t>
            </a:r>
            <a:r>
              <a:rPr sz="1600" spc="-5" dirty="0">
                <a:latin typeface="Arial"/>
                <a:cs typeface="Arial"/>
              </a:rPr>
              <a:t>requires  the use of voltage regulator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achieve  3.3V.</a:t>
            </a:r>
            <a:endParaRPr sz="1600">
              <a:latin typeface="Arial"/>
              <a:cs typeface="Arial"/>
            </a:endParaRPr>
          </a:p>
          <a:p>
            <a:pPr marL="469900" marR="6350" indent="-342900" algn="just">
              <a:lnSpc>
                <a:spcPct val="100000"/>
              </a:lnSpc>
              <a:buSzPct val="112500"/>
              <a:buChar char="●"/>
              <a:tabLst>
                <a:tab pos="470534" algn="l"/>
              </a:tabLst>
            </a:pPr>
            <a:r>
              <a:rPr sz="1600" spc="-5" dirty="0">
                <a:latin typeface="Arial"/>
                <a:cs typeface="Arial"/>
              </a:rPr>
              <a:t>Components, </a:t>
            </a:r>
            <a:r>
              <a:rPr sz="1600" dirty="0">
                <a:latin typeface="Arial"/>
                <a:cs typeface="Arial"/>
              </a:rPr>
              <a:t>that </a:t>
            </a:r>
            <a:r>
              <a:rPr sz="1600" spc="-5" dirty="0">
                <a:latin typeface="Arial"/>
                <a:cs typeface="Arial"/>
              </a:rPr>
              <a:t>require the input voltage  of 5V are connected to the 5V pins on the  Arduino. Components that require 3.3V are  connected </a:t>
            </a:r>
            <a:r>
              <a:rPr sz="1600" dirty="0">
                <a:latin typeface="Arial"/>
                <a:cs typeface="Arial"/>
              </a:rPr>
              <a:t>in </a:t>
            </a:r>
            <a:r>
              <a:rPr sz="1600" spc="-5" dirty="0">
                <a:latin typeface="Arial"/>
                <a:cs typeface="Arial"/>
              </a:rPr>
              <a:t>parallel </a:t>
            </a:r>
            <a:r>
              <a:rPr sz="1600" spc="-10" dirty="0">
                <a:latin typeface="Arial"/>
                <a:cs typeface="Arial"/>
              </a:rPr>
              <a:t>with </a:t>
            </a:r>
            <a:r>
              <a:rPr sz="1600" spc="-5" dirty="0">
                <a:latin typeface="Arial"/>
                <a:cs typeface="Arial"/>
              </a:rPr>
              <a:t>Teensy 3.2 (with  exception of the SD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Card).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80</a:t>
            </a:fld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0751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EPS</a:t>
            </a:r>
            <a:r>
              <a:rPr spc="-85" dirty="0"/>
              <a:t> </a:t>
            </a:r>
            <a:r>
              <a:rPr dirty="0"/>
              <a:t>Overview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6900" y="2495196"/>
            <a:ext cx="724102" cy="14704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713" y="1707642"/>
            <a:ext cx="0" cy="621030"/>
          </a:xfrm>
          <a:custGeom>
            <a:avLst/>
            <a:gdLst/>
            <a:ahLst/>
            <a:cxnLst/>
            <a:rect l="l" t="t" r="r" b="b"/>
            <a:pathLst>
              <a:path h="621030">
                <a:moveTo>
                  <a:pt x="0" y="620649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5809" y="1716785"/>
            <a:ext cx="1510665" cy="0"/>
          </a:xfrm>
          <a:custGeom>
            <a:avLst/>
            <a:gdLst/>
            <a:ahLst/>
            <a:cxnLst/>
            <a:rect l="l" t="t" r="r" b="b"/>
            <a:pathLst>
              <a:path w="1510664">
                <a:moveTo>
                  <a:pt x="0" y="0"/>
                </a:moveTo>
                <a:lnTo>
                  <a:pt x="151028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6666" y="1644395"/>
            <a:ext cx="1661160" cy="144780"/>
          </a:xfrm>
          <a:custGeom>
            <a:avLst/>
            <a:gdLst/>
            <a:ahLst/>
            <a:cxnLst/>
            <a:rect l="l" t="t" r="r" b="b"/>
            <a:pathLst>
              <a:path w="1661160" h="144780">
                <a:moveTo>
                  <a:pt x="1516253" y="0"/>
                </a:moveTo>
                <a:lnTo>
                  <a:pt x="1516253" y="144779"/>
                </a:lnTo>
                <a:lnTo>
                  <a:pt x="1632077" y="86867"/>
                </a:lnTo>
                <a:lnTo>
                  <a:pt x="1530731" y="86867"/>
                </a:lnTo>
                <a:lnTo>
                  <a:pt x="1530731" y="57912"/>
                </a:lnTo>
                <a:lnTo>
                  <a:pt x="1632077" y="57912"/>
                </a:lnTo>
                <a:lnTo>
                  <a:pt x="1516253" y="0"/>
                </a:lnTo>
                <a:close/>
              </a:path>
              <a:path w="1661160" h="144780">
                <a:moveTo>
                  <a:pt x="1516253" y="57912"/>
                </a:moveTo>
                <a:lnTo>
                  <a:pt x="0" y="57912"/>
                </a:lnTo>
                <a:lnTo>
                  <a:pt x="0" y="86867"/>
                </a:lnTo>
                <a:lnTo>
                  <a:pt x="1516253" y="86867"/>
                </a:lnTo>
                <a:lnTo>
                  <a:pt x="1516253" y="57912"/>
                </a:lnTo>
                <a:close/>
              </a:path>
              <a:path w="1661160" h="144780">
                <a:moveTo>
                  <a:pt x="1632077" y="57912"/>
                </a:moveTo>
                <a:lnTo>
                  <a:pt x="1530731" y="57912"/>
                </a:lnTo>
                <a:lnTo>
                  <a:pt x="1530731" y="86867"/>
                </a:lnTo>
                <a:lnTo>
                  <a:pt x="1632077" y="86867"/>
                </a:lnTo>
                <a:lnTo>
                  <a:pt x="1661033" y="72389"/>
                </a:lnTo>
                <a:lnTo>
                  <a:pt x="1632077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9713" y="4210050"/>
            <a:ext cx="0" cy="621030"/>
          </a:xfrm>
          <a:custGeom>
            <a:avLst/>
            <a:gdLst/>
            <a:ahLst/>
            <a:cxnLst/>
            <a:rect l="l" t="t" r="r" b="b"/>
            <a:pathLst>
              <a:path h="621029">
                <a:moveTo>
                  <a:pt x="0" y="620649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4473" y="4757928"/>
            <a:ext cx="1444625" cy="144780"/>
          </a:xfrm>
          <a:custGeom>
            <a:avLst/>
            <a:gdLst/>
            <a:ahLst/>
            <a:cxnLst/>
            <a:rect l="l" t="t" r="r" b="b"/>
            <a:pathLst>
              <a:path w="1444625" h="144779">
                <a:moveTo>
                  <a:pt x="1299845" y="0"/>
                </a:moveTo>
                <a:lnTo>
                  <a:pt x="1299845" y="144780"/>
                </a:lnTo>
                <a:lnTo>
                  <a:pt x="1415669" y="86868"/>
                </a:lnTo>
                <a:lnTo>
                  <a:pt x="1314323" y="86868"/>
                </a:lnTo>
                <a:lnTo>
                  <a:pt x="1314323" y="57912"/>
                </a:lnTo>
                <a:lnTo>
                  <a:pt x="1415668" y="57912"/>
                </a:lnTo>
                <a:lnTo>
                  <a:pt x="1299845" y="0"/>
                </a:lnTo>
                <a:close/>
              </a:path>
              <a:path w="1444625" h="144779">
                <a:moveTo>
                  <a:pt x="1299845" y="57912"/>
                </a:moveTo>
                <a:lnTo>
                  <a:pt x="0" y="57912"/>
                </a:lnTo>
                <a:lnTo>
                  <a:pt x="0" y="86868"/>
                </a:lnTo>
                <a:lnTo>
                  <a:pt x="1299845" y="86868"/>
                </a:lnTo>
                <a:lnTo>
                  <a:pt x="1299845" y="57912"/>
                </a:lnTo>
                <a:close/>
              </a:path>
              <a:path w="1444625" h="144779">
                <a:moveTo>
                  <a:pt x="1415668" y="57912"/>
                </a:moveTo>
                <a:lnTo>
                  <a:pt x="1314323" y="57912"/>
                </a:lnTo>
                <a:lnTo>
                  <a:pt x="1314323" y="86868"/>
                </a:lnTo>
                <a:lnTo>
                  <a:pt x="1415669" y="86868"/>
                </a:lnTo>
                <a:lnTo>
                  <a:pt x="1444625" y="72390"/>
                </a:lnTo>
                <a:lnTo>
                  <a:pt x="141566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417826" y="1407413"/>
            <a:ext cx="1554480" cy="620395"/>
          </a:xfrm>
          <a:prstGeom prst="rect">
            <a:avLst/>
          </a:prstGeom>
          <a:solidFill>
            <a:srgbClr val="6EA8DC"/>
          </a:solidFill>
          <a:ln w="28955">
            <a:solidFill>
              <a:srgbClr val="000000"/>
            </a:solidFill>
          </a:ln>
        </p:spPr>
        <p:txBody>
          <a:bodyPr vert="horz" wrap="square" lIns="0" tIns="166370" rIns="0" bIns="0" rtlCol="0">
            <a:spAutoFit/>
          </a:bodyPr>
          <a:lstStyle/>
          <a:p>
            <a:pPr marL="340995">
              <a:lnSpc>
                <a:spcPct val="100000"/>
              </a:lnSpc>
              <a:spcBef>
                <a:spcPts val="1310"/>
              </a:spcBef>
            </a:pPr>
            <a:r>
              <a:rPr sz="1800" b="1" spc="-10" dirty="0">
                <a:latin typeface="Arial"/>
                <a:cs typeface="Arial"/>
              </a:rPr>
              <a:t>Arduino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89226" y="4467605"/>
            <a:ext cx="1554480" cy="725805"/>
          </a:xfrm>
          <a:prstGeom prst="rect">
            <a:avLst/>
          </a:prstGeom>
          <a:solidFill>
            <a:srgbClr val="6EA8DC"/>
          </a:solidFill>
          <a:ln w="28955">
            <a:solidFill>
              <a:srgbClr val="000000"/>
            </a:solidFill>
          </a:ln>
        </p:spPr>
        <p:txBody>
          <a:bodyPr vert="horz" wrap="square" lIns="0" tIns="143510" rIns="0" bIns="0" rtlCol="0">
            <a:spAutoFit/>
          </a:bodyPr>
          <a:lstStyle/>
          <a:p>
            <a:pPr marL="360045" marR="356870" indent="93980">
              <a:lnSpc>
                <a:spcPct val="100000"/>
              </a:lnSpc>
              <a:spcBef>
                <a:spcPts val="1130"/>
              </a:spcBef>
            </a:pPr>
            <a:r>
              <a:rPr sz="1400" b="1" spc="-5" dirty="0">
                <a:latin typeface="Arial"/>
                <a:cs typeface="Arial"/>
              </a:rPr>
              <a:t>Voltage  </a:t>
            </a:r>
            <a:r>
              <a:rPr sz="1400" b="1" spc="-10" dirty="0">
                <a:latin typeface="Arial"/>
                <a:cs typeface="Arial"/>
              </a:rPr>
              <a:t>R</a:t>
            </a:r>
            <a:r>
              <a:rPr sz="1400" b="1" dirty="0">
                <a:latin typeface="Arial"/>
                <a:cs typeface="Arial"/>
              </a:rPr>
              <a:t>e</a:t>
            </a:r>
            <a:r>
              <a:rPr sz="1400" b="1" spc="-10" dirty="0">
                <a:latin typeface="Arial"/>
                <a:cs typeface="Arial"/>
              </a:rPr>
              <a:t>gu</a:t>
            </a:r>
            <a:r>
              <a:rPr sz="1400" b="1" dirty="0">
                <a:latin typeface="Arial"/>
                <a:cs typeface="Arial"/>
              </a:rPr>
              <a:t>lat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61226" y="1460753"/>
            <a:ext cx="1850389" cy="518159"/>
          </a:xfrm>
          <a:prstGeom prst="rect">
            <a:avLst/>
          </a:prstGeom>
          <a:solidFill>
            <a:srgbClr val="CFE1F3"/>
          </a:solidFill>
          <a:ln w="28955">
            <a:solidFill>
              <a:srgbClr val="666666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419734">
              <a:lnSpc>
                <a:spcPct val="100000"/>
              </a:lnSpc>
              <a:spcBef>
                <a:spcPts val="1150"/>
              </a:spcBef>
            </a:pPr>
            <a:r>
              <a:rPr sz="1400" dirty="0">
                <a:latin typeface="Arial"/>
                <a:cs typeface="Arial"/>
              </a:rPr>
              <a:t>SD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Breakout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61226" y="2091689"/>
            <a:ext cx="1850389" cy="518159"/>
          </a:xfrm>
          <a:prstGeom prst="rect">
            <a:avLst/>
          </a:prstGeom>
          <a:solidFill>
            <a:srgbClr val="CFE1F3"/>
          </a:solidFill>
          <a:ln w="28955">
            <a:solidFill>
              <a:srgbClr val="666666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608330">
              <a:lnSpc>
                <a:spcPct val="100000"/>
              </a:lnSpc>
              <a:spcBef>
                <a:spcPts val="1150"/>
              </a:spcBef>
            </a:pPr>
            <a:r>
              <a:rPr sz="1400" spc="-5" dirty="0">
                <a:latin typeface="Arial"/>
                <a:cs typeface="Arial"/>
              </a:rPr>
              <a:t>Camera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61226" y="2722626"/>
            <a:ext cx="1850389" cy="518159"/>
          </a:xfrm>
          <a:prstGeom prst="rect">
            <a:avLst/>
          </a:prstGeom>
          <a:solidFill>
            <a:srgbClr val="CFE1F3"/>
          </a:solidFill>
          <a:ln w="28955">
            <a:solidFill>
              <a:srgbClr val="666666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50"/>
              </a:spcBef>
            </a:pPr>
            <a:r>
              <a:rPr sz="1400" spc="-5" dirty="0">
                <a:latin typeface="Arial"/>
                <a:cs typeface="Arial"/>
              </a:rPr>
              <a:t>GPS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61226" y="3367278"/>
            <a:ext cx="1850389" cy="520065"/>
          </a:xfrm>
          <a:prstGeom prst="rect">
            <a:avLst/>
          </a:prstGeom>
          <a:solidFill>
            <a:srgbClr val="CFE1F3"/>
          </a:solidFill>
          <a:ln w="28955">
            <a:solidFill>
              <a:srgbClr val="666666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latin typeface="Arial"/>
                <a:cs typeface="Arial"/>
              </a:rPr>
              <a:t>Parachute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Release</a:t>
            </a:r>
            <a:endParaRPr sz="14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Mechanism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61226" y="4024121"/>
            <a:ext cx="1850389" cy="518159"/>
          </a:xfrm>
          <a:prstGeom prst="rect">
            <a:avLst/>
          </a:prstGeom>
          <a:solidFill>
            <a:srgbClr val="CFE1F3"/>
          </a:solidFill>
          <a:ln w="28955">
            <a:solidFill>
              <a:srgbClr val="666666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400" dirty="0">
                <a:latin typeface="Arial"/>
                <a:cs typeface="Arial"/>
              </a:rPr>
              <a:t>Heat Shield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Release</a:t>
            </a:r>
            <a:endParaRPr sz="14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Mechanism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761226" y="4662678"/>
            <a:ext cx="1850389" cy="518159"/>
          </a:xfrm>
          <a:custGeom>
            <a:avLst/>
            <a:gdLst/>
            <a:ahLst/>
            <a:cxnLst/>
            <a:rect l="l" t="t" r="r" b="b"/>
            <a:pathLst>
              <a:path w="1850390" h="518160">
                <a:moveTo>
                  <a:pt x="0" y="518160"/>
                </a:moveTo>
                <a:lnTo>
                  <a:pt x="1850135" y="518160"/>
                </a:lnTo>
                <a:lnTo>
                  <a:pt x="1850135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CFE1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61226" y="4662678"/>
            <a:ext cx="1850389" cy="518159"/>
          </a:xfrm>
          <a:custGeom>
            <a:avLst/>
            <a:gdLst/>
            <a:ahLst/>
            <a:cxnLst/>
            <a:rect l="l" t="t" r="r" b="b"/>
            <a:pathLst>
              <a:path w="1850390" h="518160">
                <a:moveTo>
                  <a:pt x="0" y="518160"/>
                </a:moveTo>
                <a:lnTo>
                  <a:pt x="1850135" y="518160"/>
                </a:lnTo>
                <a:lnTo>
                  <a:pt x="1850135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ln w="28956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214107" y="4582795"/>
            <a:ext cx="9448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Heat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Shield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00392" y="4796154"/>
            <a:ext cx="97281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marR="5080" indent="-1841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eplo</a:t>
            </a:r>
            <a:r>
              <a:rPr sz="1400" spc="-20" dirty="0">
                <a:latin typeface="Arial"/>
                <a:cs typeface="Arial"/>
              </a:rPr>
              <a:t>y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ent  Mechanism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72305" y="1646554"/>
            <a:ext cx="2788920" cy="144780"/>
          </a:xfrm>
          <a:custGeom>
            <a:avLst/>
            <a:gdLst/>
            <a:ahLst/>
            <a:cxnLst/>
            <a:rect l="l" t="t" r="r" b="b"/>
            <a:pathLst>
              <a:path w="2788920" h="144780">
                <a:moveTo>
                  <a:pt x="2644063" y="86856"/>
                </a:moveTo>
                <a:lnTo>
                  <a:pt x="2644013" y="144780"/>
                </a:lnTo>
                <a:lnTo>
                  <a:pt x="2760040" y="86868"/>
                </a:lnTo>
                <a:lnTo>
                  <a:pt x="2644063" y="86856"/>
                </a:lnTo>
                <a:close/>
              </a:path>
              <a:path w="2788920" h="144780">
                <a:moveTo>
                  <a:pt x="2644089" y="57900"/>
                </a:moveTo>
                <a:lnTo>
                  <a:pt x="2644063" y="86856"/>
                </a:lnTo>
                <a:lnTo>
                  <a:pt x="2658491" y="86868"/>
                </a:lnTo>
                <a:lnTo>
                  <a:pt x="2658491" y="57912"/>
                </a:lnTo>
                <a:lnTo>
                  <a:pt x="2644089" y="57900"/>
                </a:lnTo>
                <a:close/>
              </a:path>
              <a:path w="2788920" h="144780">
                <a:moveTo>
                  <a:pt x="2644140" y="0"/>
                </a:moveTo>
                <a:lnTo>
                  <a:pt x="2644089" y="57900"/>
                </a:lnTo>
                <a:lnTo>
                  <a:pt x="2658491" y="57912"/>
                </a:lnTo>
                <a:lnTo>
                  <a:pt x="2658491" y="86868"/>
                </a:lnTo>
                <a:lnTo>
                  <a:pt x="2760064" y="86856"/>
                </a:lnTo>
                <a:lnTo>
                  <a:pt x="2788793" y="72517"/>
                </a:lnTo>
                <a:lnTo>
                  <a:pt x="2644140" y="0"/>
                </a:lnTo>
                <a:close/>
              </a:path>
              <a:path w="2788920" h="144780">
                <a:moveTo>
                  <a:pt x="0" y="55753"/>
                </a:moveTo>
                <a:lnTo>
                  <a:pt x="0" y="84709"/>
                </a:lnTo>
                <a:lnTo>
                  <a:pt x="2644063" y="86856"/>
                </a:lnTo>
                <a:lnTo>
                  <a:pt x="2644089" y="57900"/>
                </a:lnTo>
                <a:lnTo>
                  <a:pt x="0" y="557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95465" y="1716785"/>
            <a:ext cx="18415" cy="3263265"/>
          </a:xfrm>
          <a:custGeom>
            <a:avLst/>
            <a:gdLst/>
            <a:ahLst/>
            <a:cxnLst/>
            <a:rect l="l" t="t" r="r" b="b"/>
            <a:pathLst>
              <a:path w="18414" h="3263265">
                <a:moveTo>
                  <a:pt x="0" y="0"/>
                </a:moveTo>
                <a:lnTo>
                  <a:pt x="18414" y="326288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04609" y="2301239"/>
            <a:ext cx="357505" cy="144780"/>
          </a:xfrm>
          <a:custGeom>
            <a:avLst/>
            <a:gdLst/>
            <a:ahLst/>
            <a:cxnLst/>
            <a:rect l="l" t="t" r="r" b="b"/>
            <a:pathLst>
              <a:path w="357504" h="144780">
                <a:moveTo>
                  <a:pt x="212597" y="0"/>
                </a:moveTo>
                <a:lnTo>
                  <a:pt x="212597" y="144780"/>
                </a:lnTo>
                <a:lnTo>
                  <a:pt x="328421" y="86868"/>
                </a:lnTo>
                <a:lnTo>
                  <a:pt x="227075" y="86868"/>
                </a:lnTo>
                <a:lnTo>
                  <a:pt x="227075" y="57912"/>
                </a:lnTo>
                <a:lnTo>
                  <a:pt x="328422" y="57912"/>
                </a:lnTo>
                <a:lnTo>
                  <a:pt x="212597" y="0"/>
                </a:lnTo>
                <a:close/>
              </a:path>
              <a:path w="357504" h="144780">
                <a:moveTo>
                  <a:pt x="212597" y="57912"/>
                </a:moveTo>
                <a:lnTo>
                  <a:pt x="0" y="57912"/>
                </a:lnTo>
                <a:lnTo>
                  <a:pt x="0" y="86868"/>
                </a:lnTo>
                <a:lnTo>
                  <a:pt x="212597" y="86868"/>
                </a:lnTo>
                <a:lnTo>
                  <a:pt x="212597" y="57912"/>
                </a:lnTo>
                <a:close/>
              </a:path>
              <a:path w="357504" h="144780">
                <a:moveTo>
                  <a:pt x="328422" y="57912"/>
                </a:moveTo>
                <a:lnTo>
                  <a:pt x="227075" y="57912"/>
                </a:lnTo>
                <a:lnTo>
                  <a:pt x="227075" y="86868"/>
                </a:lnTo>
                <a:lnTo>
                  <a:pt x="328421" y="86868"/>
                </a:lnTo>
                <a:lnTo>
                  <a:pt x="357378" y="72389"/>
                </a:lnTo>
                <a:lnTo>
                  <a:pt x="328422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04609" y="2906267"/>
            <a:ext cx="357505" cy="144780"/>
          </a:xfrm>
          <a:custGeom>
            <a:avLst/>
            <a:gdLst/>
            <a:ahLst/>
            <a:cxnLst/>
            <a:rect l="l" t="t" r="r" b="b"/>
            <a:pathLst>
              <a:path w="357504" h="144780">
                <a:moveTo>
                  <a:pt x="212597" y="0"/>
                </a:moveTo>
                <a:lnTo>
                  <a:pt x="212597" y="144780"/>
                </a:lnTo>
                <a:lnTo>
                  <a:pt x="328422" y="86868"/>
                </a:lnTo>
                <a:lnTo>
                  <a:pt x="227075" y="86868"/>
                </a:lnTo>
                <a:lnTo>
                  <a:pt x="227075" y="57912"/>
                </a:lnTo>
                <a:lnTo>
                  <a:pt x="328421" y="57912"/>
                </a:lnTo>
                <a:lnTo>
                  <a:pt x="212597" y="0"/>
                </a:lnTo>
                <a:close/>
              </a:path>
              <a:path w="357504" h="144780">
                <a:moveTo>
                  <a:pt x="212597" y="57912"/>
                </a:moveTo>
                <a:lnTo>
                  <a:pt x="0" y="57912"/>
                </a:lnTo>
                <a:lnTo>
                  <a:pt x="0" y="86868"/>
                </a:lnTo>
                <a:lnTo>
                  <a:pt x="212597" y="86868"/>
                </a:lnTo>
                <a:lnTo>
                  <a:pt x="212597" y="57912"/>
                </a:lnTo>
                <a:close/>
              </a:path>
              <a:path w="357504" h="144780">
                <a:moveTo>
                  <a:pt x="328421" y="57912"/>
                </a:moveTo>
                <a:lnTo>
                  <a:pt x="227075" y="57912"/>
                </a:lnTo>
                <a:lnTo>
                  <a:pt x="227075" y="86868"/>
                </a:lnTo>
                <a:lnTo>
                  <a:pt x="328422" y="86868"/>
                </a:lnTo>
                <a:lnTo>
                  <a:pt x="357378" y="72390"/>
                </a:lnTo>
                <a:lnTo>
                  <a:pt x="328421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404609" y="3578352"/>
            <a:ext cx="357505" cy="144780"/>
          </a:xfrm>
          <a:custGeom>
            <a:avLst/>
            <a:gdLst/>
            <a:ahLst/>
            <a:cxnLst/>
            <a:rect l="l" t="t" r="r" b="b"/>
            <a:pathLst>
              <a:path w="357504" h="144779">
                <a:moveTo>
                  <a:pt x="212597" y="0"/>
                </a:moveTo>
                <a:lnTo>
                  <a:pt x="212597" y="144780"/>
                </a:lnTo>
                <a:lnTo>
                  <a:pt x="328422" y="86868"/>
                </a:lnTo>
                <a:lnTo>
                  <a:pt x="227075" y="86868"/>
                </a:lnTo>
                <a:lnTo>
                  <a:pt x="227075" y="57912"/>
                </a:lnTo>
                <a:lnTo>
                  <a:pt x="328421" y="57912"/>
                </a:lnTo>
                <a:lnTo>
                  <a:pt x="212597" y="0"/>
                </a:lnTo>
                <a:close/>
              </a:path>
              <a:path w="357504" h="144779">
                <a:moveTo>
                  <a:pt x="212597" y="57912"/>
                </a:moveTo>
                <a:lnTo>
                  <a:pt x="0" y="57912"/>
                </a:lnTo>
                <a:lnTo>
                  <a:pt x="0" y="86868"/>
                </a:lnTo>
                <a:lnTo>
                  <a:pt x="212597" y="86868"/>
                </a:lnTo>
                <a:lnTo>
                  <a:pt x="212597" y="57912"/>
                </a:lnTo>
                <a:close/>
              </a:path>
              <a:path w="357504" h="144779">
                <a:moveTo>
                  <a:pt x="328421" y="57912"/>
                </a:moveTo>
                <a:lnTo>
                  <a:pt x="227075" y="57912"/>
                </a:lnTo>
                <a:lnTo>
                  <a:pt x="227075" y="86868"/>
                </a:lnTo>
                <a:lnTo>
                  <a:pt x="328422" y="86868"/>
                </a:lnTo>
                <a:lnTo>
                  <a:pt x="357378" y="72390"/>
                </a:lnTo>
                <a:lnTo>
                  <a:pt x="328421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04609" y="4258055"/>
            <a:ext cx="357505" cy="144780"/>
          </a:xfrm>
          <a:custGeom>
            <a:avLst/>
            <a:gdLst/>
            <a:ahLst/>
            <a:cxnLst/>
            <a:rect l="l" t="t" r="r" b="b"/>
            <a:pathLst>
              <a:path w="357504" h="144779">
                <a:moveTo>
                  <a:pt x="212597" y="0"/>
                </a:moveTo>
                <a:lnTo>
                  <a:pt x="212597" y="144780"/>
                </a:lnTo>
                <a:lnTo>
                  <a:pt x="328421" y="86868"/>
                </a:lnTo>
                <a:lnTo>
                  <a:pt x="227075" y="86868"/>
                </a:lnTo>
                <a:lnTo>
                  <a:pt x="227075" y="57912"/>
                </a:lnTo>
                <a:lnTo>
                  <a:pt x="328422" y="57912"/>
                </a:lnTo>
                <a:lnTo>
                  <a:pt x="212597" y="0"/>
                </a:lnTo>
                <a:close/>
              </a:path>
              <a:path w="357504" h="144779">
                <a:moveTo>
                  <a:pt x="212597" y="57912"/>
                </a:moveTo>
                <a:lnTo>
                  <a:pt x="0" y="57912"/>
                </a:lnTo>
                <a:lnTo>
                  <a:pt x="0" y="86868"/>
                </a:lnTo>
                <a:lnTo>
                  <a:pt x="212597" y="86868"/>
                </a:lnTo>
                <a:lnTo>
                  <a:pt x="212597" y="57912"/>
                </a:lnTo>
                <a:close/>
              </a:path>
              <a:path w="357504" h="144779">
                <a:moveTo>
                  <a:pt x="328422" y="57912"/>
                </a:moveTo>
                <a:lnTo>
                  <a:pt x="227075" y="57912"/>
                </a:lnTo>
                <a:lnTo>
                  <a:pt x="227075" y="86868"/>
                </a:lnTo>
                <a:lnTo>
                  <a:pt x="328421" y="86868"/>
                </a:lnTo>
                <a:lnTo>
                  <a:pt x="357378" y="72390"/>
                </a:lnTo>
                <a:lnTo>
                  <a:pt x="328422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95465" y="4892040"/>
            <a:ext cx="357505" cy="144780"/>
          </a:xfrm>
          <a:custGeom>
            <a:avLst/>
            <a:gdLst/>
            <a:ahLst/>
            <a:cxnLst/>
            <a:rect l="l" t="t" r="r" b="b"/>
            <a:pathLst>
              <a:path w="357504" h="144779">
                <a:moveTo>
                  <a:pt x="212598" y="0"/>
                </a:moveTo>
                <a:lnTo>
                  <a:pt x="212598" y="144780"/>
                </a:lnTo>
                <a:lnTo>
                  <a:pt x="328422" y="86868"/>
                </a:lnTo>
                <a:lnTo>
                  <a:pt x="227076" y="86868"/>
                </a:lnTo>
                <a:lnTo>
                  <a:pt x="227076" y="57912"/>
                </a:lnTo>
                <a:lnTo>
                  <a:pt x="328422" y="57912"/>
                </a:lnTo>
                <a:lnTo>
                  <a:pt x="212598" y="0"/>
                </a:lnTo>
                <a:close/>
              </a:path>
              <a:path w="357504" h="144779">
                <a:moveTo>
                  <a:pt x="212598" y="57912"/>
                </a:moveTo>
                <a:lnTo>
                  <a:pt x="0" y="57912"/>
                </a:lnTo>
                <a:lnTo>
                  <a:pt x="0" y="86868"/>
                </a:lnTo>
                <a:lnTo>
                  <a:pt x="212598" y="86868"/>
                </a:lnTo>
                <a:lnTo>
                  <a:pt x="212598" y="57912"/>
                </a:lnTo>
                <a:close/>
              </a:path>
              <a:path w="357504" h="144779">
                <a:moveTo>
                  <a:pt x="328422" y="57912"/>
                </a:moveTo>
                <a:lnTo>
                  <a:pt x="227076" y="57912"/>
                </a:lnTo>
                <a:lnTo>
                  <a:pt x="227076" y="86868"/>
                </a:lnTo>
                <a:lnTo>
                  <a:pt x="328422" y="86868"/>
                </a:lnTo>
                <a:lnTo>
                  <a:pt x="357378" y="72390"/>
                </a:lnTo>
                <a:lnTo>
                  <a:pt x="328422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231385" y="4571238"/>
            <a:ext cx="1850389" cy="518159"/>
          </a:xfrm>
          <a:prstGeom prst="rect">
            <a:avLst/>
          </a:prstGeom>
          <a:solidFill>
            <a:srgbClr val="CFE1F3"/>
          </a:solidFill>
          <a:ln w="28955">
            <a:solidFill>
              <a:srgbClr val="666666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55"/>
              </a:spcBef>
            </a:pPr>
            <a:r>
              <a:rPr sz="1400" dirty="0">
                <a:latin typeface="Arial"/>
                <a:cs typeface="Arial"/>
              </a:rPr>
              <a:t>Sensor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31385" y="3970782"/>
            <a:ext cx="1850389" cy="518159"/>
          </a:xfrm>
          <a:prstGeom prst="rect">
            <a:avLst/>
          </a:prstGeom>
          <a:solidFill>
            <a:srgbClr val="CFE1F3"/>
          </a:solidFill>
          <a:ln w="28955">
            <a:solidFill>
              <a:srgbClr val="666666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419734">
              <a:lnSpc>
                <a:spcPct val="100000"/>
              </a:lnSpc>
              <a:spcBef>
                <a:spcPts val="1155"/>
              </a:spcBef>
            </a:pPr>
            <a:r>
              <a:rPr sz="1400" dirty="0">
                <a:latin typeface="Arial"/>
                <a:cs typeface="Arial"/>
              </a:rPr>
              <a:t>SD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Breakout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31385" y="3370326"/>
            <a:ext cx="1850389" cy="518159"/>
          </a:xfrm>
          <a:prstGeom prst="rect">
            <a:avLst/>
          </a:prstGeom>
          <a:solidFill>
            <a:srgbClr val="CFE1F3"/>
          </a:solidFill>
          <a:ln w="28955">
            <a:solidFill>
              <a:srgbClr val="666666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485140">
              <a:lnSpc>
                <a:spcPct val="100000"/>
              </a:lnSpc>
              <a:spcBef>
                <a:spcPts val="1155"/>
              </a:spcBef>
            </a:pPr>
            <a:r>
              <a:rPr sz="1400" dirty="0">
                <a:latin typeface="Arial"/>
                <a:cs typeface="Arial"/>
              </a:rPr>
              <a:t>Teensy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3.2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743705" y="4757928"/>
            <a:ext cx="488950" cy="144780"/>
          </a:xfrm>
          <a:custGeom>
            <a:avLst/>
            <a:gdLst/>
            <a:ahLst/>
            <a:cxnLst/>
            <a:rect l="l" t="t" r="r" b="b"/>
            <a:pathLst>
              <a:path w="488950" h="144779">
                <a:moveTo>
                  <a:pt x="343916" y="0"/>
                </a:moveTo>
                <a:lnTo>
                  <a:pt x="343916" y="144780"/>
                </a:lnTo>
                <a:lnTo>
                  <a:pt x="459740" y="86868"/>
                </a:lnTo>
                <a:lnTo>
                  <a:pt x="358394" y="86868"/>
                </a:lnTo>
                <a:lnTo>
                  <a:pt x="358394" y="57912"/>
                </a:lnTo>
                <a:lnTo>
                  <a:pt x="459739" y="57912"/>
                </a:lnTo>
                <a:lnTo>
                  <a:pt x="343916" y="0"/>
                </a:lnTo>
                <a:close/>
              </a:path>
              <a:path w="488950" h="144779">
                <a:moveTo>
                  <a:pt x="343916" y="57912"/>
                </a:moveTo>
                <a:lnTo>
                  <a:pt x="0" y="57912"/>
                </a:lnTo>
                <a:lnTo>
                  <a:pt x="0" y="86868"/>
                </a:lnTo>
                <a:lnTo>
                  <a:pt x="343916" y="86868"/>
                </a:lnTo>
                <a:lnTo>
                  <a:pt x="343916" y="57912"/>
                </a:lnTo>
                <a:close/>
              </a:path>
              <a:path w="488950" h="144779">
                <a:moveTo>
                  <a:pt x="459739" y="57912"/>
                </a:moveTo>
                <a:lnTo>
                  <a:pt x="358394" y="57912"/>
                </a:lnTo>
                <a:lnTo>
                  <a:pt x="358394" y="86868"/>
                </a:lnTo>
                <a:lnTo>
                  <a:pt x="459740" y="86868"/>
                </a:lnTo>
                <a:lnTo>
                  <a:pt x="488696" y="72390"/>
                </a:lnTo>
                <a:lnTo>
                  <a:pt x="459739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74770" y="4157471"/>
            <a:ext cx="357505" cy="144780"/>
          </a:xfrm>
          <a:custGeom>
            <a:avLst/>
            <a:gdLst/>
            <a:ahLst/>
            <a:cxnLst/>
            <a:rect l="l" t="t" r="r" b="b"/>
            <a:pathLst>
              <a:path w="357504" h="144779">
                <a:moveTo>
                  <a:pt x="212597" y="0"/>
                </a:moveTo>
                <a:lnTo>
                  <a:pt x="212597" y="144779"/>
                </a:lnTo>
                <a:lnTo>
                  <a:pt x="328422" y="86867"/>
                </a:lnTo>
                <a:lnTo>
                  <a:pt x="227075" y="86867"/>
                </a:lnTo>
                <a:lnTo>
                  <a:pt x="227075" y="57911"/>
                </a:lnTo>
                <a:lnTo>
                  <a:pt x="328421" y="57911"/>
                </a:lnTo>
                <a:lnTo>
                  <a:pt x="212597" y="0"/>
                </a:lnTo>
                <a:close/>
              </a:path>
              <a:path w="357504" h="144779">
                <a:moveTo>
                  <a:pt x="212597" y="57911"/>
                </a:moveTo>
                <a:lnTo>
                  <a:pt x="0" y="57911"/>
                </a:lnTo>
                <a:lnTo>
                  <a:pt x="0" y="86867"/>
                </a:lnTo>
                <a:lnTo>
                  <a:pt x="212597" y="86867"/>
                </a:lnTo>
                <a:lnTo>
                  <a:pt x="212597" y="57911"/>
                </a:lnTo>
                <a:close/>
              </a:path>
              <a:path w="357504" h="144779">
                <a:moveTo>
                  <a:pt x="328421" y="57911"/>
                </a:moveTo>
                <a:lnTo>
                  <a:pt x="227075" y="57911"/>
                </a:lnTo>
                <a:lnTo>
                  <a:pt x="227075" y="86867"/>
                </a:lnTo>
                <a:lnTo>
                  <a:pt x="328422" y="86867"/>
                </a:lnTo>
                <a:lnTo>
                  <a:pt x="357377" y="72389"/>
                </a:lnTo>
                <a:lnTo>
                  <a:pt x="328421" y="57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74770" y="3557015"/>
            <a:ext cx="357505" cy="144780"/>
          </a:xfrm>
          <a:custGeom>
            <a:avLst/>
            <a:gdLst/>
            <a:ahLst/>
            <a:cxnLst/>
            <a:rect l="l" t="t" r="r" b="b"/>
            <a:pathLst>
              <a:path w="357504" h="144779">
                <a:moveTo>
                  <a:pt x="212597" y="0"/>
                </a:moveTo>
                <a:lnTo>
                  <a:pt x="212597" y="144780"/>
                </a:lnTo>
                <a:lnTo>
                  <a:pt x="328422" y="86868"/>
                </a:lnTo>
                <a:lnTo>
                  <a:pt x="227075" y="86868"/>
                </a:lnTo>
                <a:lnTo>
                  <a:pt x="227075" y="57912"/>
                </a:lnTo>
                <a:lnTo>
                  <a:pt x="328421" y="57912"/>
                </a:lnTo>
                <a:lnTo>
                  <a:pt x="212597" y="0"/>
                </a:lnTo>
                <a:close/>
              </a:path>
              <a:path w="357504" h="144779">
                <a:moveTo>
                  <a:pt x="212597" y="57912"/>
                </a:moveTo>
                <a:lnTo>
                  <a:pt x="0" y="57912"/>
                </a:lnTo>
                <a:lnTo>
                  <a:pt x="0" y="86868"/>
                </a:lnTo>
                <a:lnTo>
                  <a:pt x="212597" y="86868"/>
                </a:lnTo>
                <a:lnTo>
                  <a:pt x="212597" y="57912"/>
                </a:lnTo>
                <a:close/>
              </a:path>
              <a:path w="357504" h="144779">
                <a:moveTo>
                  <a:pt x="328421" y="57912"/>
                </a:moveTo>
                <a:lnTo>
                  <a:pt x="227075" y="57912"/>
                </a:lnTo>
                <a:lnTo>
                  <a:pt x="227075" y="86868"/>
                </a:lnTo>
                <a:lnTo>
                  <a:pt x="328422" y="86868"/>
                </a:lnTo>
                <a:lnTo>
                  <a:pt x="357377" y="72390"/>
                </a:lnTo>
                <a:lnTo>
                  <a:pt x="328421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76294" y="3018282"/>
            <a:ext cx="0" cy="1801495"/>
          </a:xfrm>
          <a:custGeom>
            <a:avLst/>
            <a:gdLst/>
            <a:ahLst/>
            <a:cxnLst/>
            <a:rect l="l" t="t" r="r" b="b"/>
            <a:pathLst>
              <a:path h="1801495">
                <a:moveTo>
                  <a:pt x="0" y="0"/>
                </a:moveTo>
                <a:lnTo>
                  <a:pt x="0" y="180124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231385" y="2769870"/>
            <a:ext cx="1850389" cy="518159"/>
          </a:xfrm>
          <a:prstGeom prst="rect">
            <a:avLst/>
          </a:prstGeom>
          <a:solidFill>
            <a:srgbClr val="CFE1F3"/>
          </a:solidFill>
          <a:ln w="28955">
            <a:solidFill>
              <a:srgbClr val="666666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370205">
              <a:lnSpc>
                <a:spcPct val="100000"/>
              </a:lnSpc>
              <a:spcBef>
                <a:spcPts val="1155"/>
              </a:spcBef>
            </a:pPr>
            <a:r>
              <a:rPr sz="1400" dirty="0">
                <a:latin typeface="Arial"/>
                <a:cs typeface="Arial"/>
              </a:rPr>
              <a:t>Audio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Beacon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874770" y="2956560"/>
            <a:ext cx="357505" cy="144780"/>
          </a:xfrm>
          <a:custGeom>
            <a:avLst/>
            <a:gdLst/>
            <a:ahLst/>
            <a:cxnLst/>
            <a:rect l="l" t="t" r="r" b="b"/>
            <a:pathLst>
              <a:path w="357504" h="144780">
                <a:moveTo>
                  <a:pt x="212597" y="0"/>
                </a:moveTo>
                <a:lnTo>
                  <a:pt x="212597" y="144779"/>
                </a:lnTo>
                <a:lnTo>
                  <a:pt x="328422" y="86867"/>
                </a:lnTo>
                <a:lnTo>
                  <a:pt x="227075" y="86867"/>
                </a:lnTo>
                <a:lnTo>
                  <a:pt x="227075" y="57912"/>
                </a:lnTo>
                <a:lnTo>
                  <a:pt x="328422" y="57912"/>
                </a:lnTo>
                <a:lnTo>
                  <a:pt x="212597" y="0"/>
                </a:lnTo>
                <a:close/>
              </a:path>
              <a:path w="357504" h="144780">
                <a:moveTo>
                  <a:pt x="212597" y="57912"/>
                </a:moveTo>
                <a:lnTo>
                  <a:pt x="0" y="57912"/>
                </a:lnTo>
                <a:lnTo>
                  <a:pt x="0" y="86867"/>
                </a:lnTo>
                <a:lnTo>
                  <a:pt x="212597" y="86867"/>
                </a:lnTo>
                <a:lnTo>
                  <a:pt x="212597" y="57912"/>
                </a:lnTo>
                <a:close/>
              </a:path>
              <a:path w="357504" h="144780">
                <a:moveTo>
                  <a:pt x="328422" y="57912"/>
                </a:moveTo>
                <a:lnTo>
                  <a:pt x="227075" y="57912"/>
                </a:lnTo>
                <a:lnTo>
                  <a:pt x="227075" y="86867"/>
                </a:lnTo>
                <a:lnTo>
                  <a:pt x="328422" y="86867"/>
                </a:lnTo>
                <a:lnTo>
                  <a:pt x="357377" y="72389"/>
                </a:lnTo>
                <a:lnTo>
                  <a:pt x="328422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287525" y="2914853"/>
            <a:ext cx="679450" cy="8807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ur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cell  </a:t>
            </a:r>
            <a:r>
              <a:rPr sz="1400" spc="-5" dirty="0">
                <a:latin typeface="Arial"/>
                <a:cs typeface="Arial"/>
              </a:rPr>
              <a:t>Ultra  Power  9V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81</a:t>
            </a:fld>
            <a:endParaRPr spc="-5" dirty="0"/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7508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EPS</a:t>
            </a:r>
            <a:r>
              <a:rPr spc="-45" dirty="0"/>
              <a:t> </a:t>
            </a:r>
            <a:r>
              <a:rPr spc="-5" dirty="0"/>
              <a:t>Requirements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82</a:t>
            </a:fld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9146" y="1234566"/>
          <a:ext cx="9001124" cy="4225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980"/>
                <a:gridCol w="4638675"/>
                <a:gridCol w="353060"/>
                <a:gridCol w="343535"/>
                <a:gridCol w="343535"/>
                <a:gridCol w="343535"/>
                <a:gridCol w="2376804"/>
              </a:tblGrid>
              <a:tr h="304800">
                <a:tc rowSpan="2"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RE#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Verification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7366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Comments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36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RE1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91689" marR="297815" indent="-17748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Total mass of the CanSat (probe)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shall be 500 grams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+/-</a:t>
                      </a:r>
                      <a:r>
                        <a:rPr sz="12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10  grams.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5450" marR="182880" indent="-22415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EPS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components shall aim</a:t>
                      </a:r>
                      <a:r>
                        <a:rPr sz="12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be as light as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possible.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22325">
                <a:tc>
                  <a:txBody>
                    <a:bodyPr/>
                    <a:lstStyle/>
                    <a:p>
                      <a:pPr marR="13970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RE6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 marR="85090" indent="127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probe with the aero-braking heat shield shall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fit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 a cylindrical  envelope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125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mm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diameter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310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mm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length. Tolerances are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be included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 facilitate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container deployment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from the rocket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fairing.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1940" marR="260985" indent="-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Battery source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shall not be  bigger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than the</a:t>
                      </a:r>
                      <a:r>
                        <a:rPr sz="12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dimensions  provided.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1965">
                <a:tc>
                  <a:txBody>
                    <a:bodyPr/>
                    <a:lstStyle/>
                    <a:p>
                      <a:pPr marR="971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RE18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3285" marR="85090" indent="-78359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electronic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components shall be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enclosed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and shielded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12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environment with the exception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sensors.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2755" marR="97155" indent="-33718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Battery source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shall be</a:t>
                      </a:r>
                      <a:r>
                        <a:rPr sz="12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shielded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from the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environment.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R="971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RE21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6415" marR="171450" indent="-33845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electronics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shall be hard mounted using proper mounts such  as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standoffs,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screws, or high performance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adhesives.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0" marR="101600" indent="126364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Battery source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shall be hard  mounted using proper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methods.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R="971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RE25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5895" marR="161290" indent="190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During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descent, the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probe shall collect air pressure, outside air  temperature,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GPS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position and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battery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voltage once per second  and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time tag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the data with mission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time.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64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Self-explanatory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971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RE31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8210" marR="218440" indent="-6864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Cost of the CanSat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shall be under $1000. Ground support</a:t>
                      </a:r>
                      <a:r>
                        <a:rPr sz="12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and  analysis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tools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are not included in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cost.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6870" marR="182880" indent="-1555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EPS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components shall aim</a:t>
                      </a:r>
                      <a:r>
                        <a:rPr sz="12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be as cheap as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possible.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R="9715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RE41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probe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must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include an easily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accessible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power</a:t>
                      </a:r>
                      <a:r>
                        <a:rPr sz="12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switch.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48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Self-explanatory.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7508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EPS</a:t>
            </a:r>
            <a:r>
              <a:rPr spc="-45" dirty="0"/>
              <a:t> </a:t>
            </a:r>
            <a:r>
              <a:rPr spc="-5" dirty="0"/>
              <a:t>Requirements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83</a:t>
            </a:fld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9146" y="1169288"/>
          <a:ext cx="8999216" cy="4359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4530"/>
                <a:gridCol w="4399280"/>
                <a:gridCol w="364489"/>
                <a:gridCol w="364489"/>
                <a:gridCol w="364489"/>
                <a:gridCol w="364489"/>
                <a:gridCol w="2457450"/>
              </a:tblGrid>
              <a:tr h="434975">
                <a:tc rowSpan="2"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RE#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Verification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7772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Comments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048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969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160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5134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RE45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6660" marR="130810" indent="-1065530">
                        <a:lnSpc>
                          <a:spcPts val="1300"/>
                        </a:lnSpc>
                        <a:spcBef>
                          <a:spcPts val="3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An audio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beacon is required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probe. It may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powered</a:t>
                      </a:r>
                      <a:r>
                        <a:rPr sz="11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after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landing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 operate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continuously.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7145">
                        <a:lnSpc>
                          <a:spcPts val="1285"/>
                        </a:lnSpc>
                        <a:spcBef>
                          <a:spcPts val="855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ts val="1285"/>
                        </a:lnSpc>
                        <a:spcBef>
                          <a:spcPts val="855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ts val="1285"/>
                        </a:lnSpc>
                        <a:spcBef>
                          <a:spcPts val="855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885" marR="147320" indent="-429895">
                        <a:lnSpc>
                          <a:spcPts val="1300"/>
                        </a:lnSpc>
                        <a:spcBef>
                          <a:spcPts val="3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An audio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beacon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included  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power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budget.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9438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RE46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 marR="149860" algn="ctr">
                        <a:lnSpc>
                          <a:spcPct val="99100"/>
                        </a:lnSpc>
                        <a:spcBef>
                          <a:spcPts val="3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Battery source may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alkaline, Ni-Cad, Ni-MH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Lithium. Lithium  polymer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batteries are not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allowed. Lithium cells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must be  manufactured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metal package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similar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18650</a:t>
                      </a:r>
                      <a:r>
                        <a:rPr sz="11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cells.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7145">
                        <a:lnSpc>
                          <a:spcPts val="1285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ts val="1285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ts val="1285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Self-explanatory.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1976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RE47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 marR="82550" algn="ctr">
                        <a:lnSpc>
                          <a:spcPct val="99100"/>
                        </a:lnSpc>
                        <a:spcBef>
                          <a:spcPts val="34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An easily accessible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battery compartment must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included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allowing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batteries to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installed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 removed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less than 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minute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not  require a total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disassembly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the</a:t>
                      </a:r>
                      <a:r>
                        <a:rPr sz="11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510">
                        <a:lnSpc>
                          <a:spcPts val="1285"/>
                        </a:lnSpc>
                        <a:spcBef>
                          <a:spcPts val="970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7145">
                        <a:lnSpc>
                          <a:spcPts val="1285"/>
                        </a:lnSpc>
                        <a:spcBef>
                          <a:spcPts val="970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7780">
                        <a:lnSpc>
                          <a:spcPts val="1285"/>
                        </a:lnSpc>
                        <a:spcBef>
                          <a:spcPts val="970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880" marR="257810" indent="-26034">
                        <a:lnSpc>
                          <a:spcPts val="1300"/>
                        </a:lnSpc>
                        <a:spcBef>
                          <a:spcPts val="3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Battery source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easy</a:t>
                      </a:r>
                      <a:r>
                        <a:rPr sz="11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 access and replace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needed.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1976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RE48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6705" marR="126364" indent="-161925">
                        <a:lnSpc>
                          <a:spcPts val="1300"/>
                        </a:lnSpc>
                        <a:spcBef>
                          <a:spcPts val="3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Spring contacts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not be used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making electrical</a:t>
                      </a:r>
                      <a:r>
                        <a:rPr sz="11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connections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batteries. Shock forces can cause momentary</a:t>
                      </a:r>
                      <a:r>
                        <a:rPr sz="1100" spc="-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disconnects.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7145">
                        <a:lnSpc>
                          <a:spcPts val="1280"/>
                        </a:lnSpc>
                        <a:spcBef>
                          <a:spcPts val="969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No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springs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EPS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system.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9502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Bonus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760" marR="92075" indent="1905" algn="ctr">
                        <a:lnSpc>
                          <a:spcPct val="99400"/>
                        </a:lnSpc>
                        <a:spcBef>
                          <a:spcPts val="3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Camera: Add 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colour video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camera to capture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release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the 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the ground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during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last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300 meters of descent.  The camera must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have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resolution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least 640x480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a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frame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rate of 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least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30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frames/sec.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1285" algn="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0" algn="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014" algn="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014" algn="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160" marR="236854" algn="ctr">
                        <a:lnSpc>
                          <a:spcPct val="99100"/>
                        </a:lnSpc>
                        <a:spcBef>
                          <a:spcPts val="3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camera’s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power power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use  must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included 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power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budget.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813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Bonus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47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Wind Sensor and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Radio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Transmitter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128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0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014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014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Not included 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90388" y="2458224"/>
            <a:ext cx="1552956" cy="4632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37632" y="2485644"/>
            <a:ext cx="1462786" cy="3732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37632" y="2485644"/>
            <a:ext cx="1463040" cy="373380"/>
          </a:xfrm>
          <a:custGeom>
            <a:avLst/>
            <a:gdLst/>
            <a:ahLst/>
            <a:cxnLst/>
            <a:rect l="l" t="t" r="r" b="b"/>
            <a:pathLst>
              <a:path w="1463040" h="373380">
                <a:moveTo>
                  <a:pt x="0" y="62229"/>
                </a:moveTo>
                <a:lnTo>
                  <a:pt x="4952" y="38100"/>
                </a:lnTo>
                <a:lnTo>
                  <a:pt x="18541" y="18287"/>
                </a:lnTo>
                <a:lnTo>
                  <a:pt x="38607" y="4952"/>
                </a:lnTo>
                <a:lnTo>
                  <a:pt x="63118" y="0"/>
                </a:lnTo>
                <a:lnTo>
                  <a:pt x="1399666" y="0"/>
                </a:lnTo>
                <a:lnTo>
                  <a:pt x="1424304" y="4952"/>
                </a:lnTo>
                <a:lnTo>
                  <a:pt x="1444370" y="18287"/>
                </a:lnTo>
                <a:lnTo>
                  <a:pt x="1457833" y="38100"/>
                </a:lnTo>
                <a:lnTo>
                  <a:pt x="1462786" y="62229"/>
                </a:lnTo>
                <a:lnTo>
                  <a:pt x="1462786" y="311150"/>
                </a:lnTo>
                <a:lnTo>
                  <a:pt x="1457833" y="335279"/>
                </a:lnTo>
                <a:lnTo>
                  <a:pt x="1444370" y="355091"/>
                </a:lnTo>
                <a:lnTo>
                  <a:pt x="1424304" y="368426"/>
                </a:lnTo>
                <a:lnTo>
                  <a:pt x="1399666" y="373252"/>
                </a:lnTo>
                <a:lnTo>
                  <a:pt x="63118" y="373252"/>
                </a:lnTo>
                <a:lnTo>
                  <a:pt x="38607" y="368426"/>
                </a:lnTo>
                <a:lnTo>
                  <a:pt x="18541" y="355091"/>
                </a:lnTo>
                <a:lnTo>
                  <a:pt x="4952" y="335279"/>
                </a:lnTo>
                <a:lnTo>
                  <a:pt x="0" y="311150"/>
                </a:lnTo>
                <a:lnTo>
                  <a:pt x="0" y="62229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500" y="4187952"/>
            <a:ext cx="1196327" cy="5897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7743" y="4215384"/>
            <a:ext cx="1106297" cy="4996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7743" y="4215384"/>
            <a:ext cx="1106805" cy="499745"/>
          </a:xfrm>
          <a:custGeom>
            <a:avLst/>
            <a:gdLst/>
            <a:ahLst/>
            <a:cxnLst/>
            <a:rect l="l" t="t" r="r" b="b"/>
            <a:pathLst>
              <a:path w="1106805" h="499745">
                <a:moveTo>
                  <a:pt x="0" y="83312"/>
                </a:moveTo>
                <a:lnTo>
                  <a:pt x="6616" y="50800"/>
                </a:lnTo>
                <a:lnTo>
                  <a:pt x="24688" y="24384"/>
                </a:lnTo>
                <a:lnTo>
                  <a:pt x="51485" y="6477"/>
                </a:lnTo>
                <a:lnTo>
                  <a:pt x="84302" y="0"/>
                </a:lnTo>
                <a:lnTo>
                  <a:pt x="1021969" y="0"/>
                </a:lnTo>
                <a:lnTo>
                  <a:pt x="1054735" y="6477"/>
                </a:lnTo>
                <a:lnTo>
                  <a:pt x="1081532" y="24384"/>
                </a:lnTo>
                <a:lnTo>
                  <a:pt x="1099693" y="50800"/>
                </a:lnTo>
                <a:lnTo>
                  <a:pt x="1106297" y="83312"/>
                </a:lnTo>
                <a:lnTo>
                  <a:pt x="1106297" y="416306"/>
                </a:lnTo>
                <a:lnTo>
                  <a:pt x="1099693" y="448691"/>
                </a:lnTo>
                <a:lnTo>
                  <a:pt x="1081532" y="475234"/>
                </a:lnTo>
                <a:lnTo>
                  <a:pt x="1054735" y="493014"/>
                </a:lnTo>
                <a:lnTo>
                  <a:pt x="1021969" y="499618"/>
                </a:lnTo>
                <a:lnTo>
                  <a:pt x="84302" y="499618"/>
                </a:lnTo>
                <a:lnTo>
                  <a:pt x="51485" y="493014"/>
                </a:lnTo>
                <a:lnTo>
                  <a:pt x="24688" y="475234"/>
                </a:lnTo>
                <a:lnTo>
                  <a:pt x="6616" y="448691"/>
                </a:lnTo>
                <a:lnTo>
                  <a:pt x="0" y="416306"/>
                </a:lnTo>
                <a:lnTo>
                  <a:pt x="0" y="83312"/>
                </a:lnTo>
                <a:close/>
              </a:path>
            </a:pathLst>
          </a:custGeom>
          <a:ln w="9143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5478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</a:t>
            </a:r>
            <a:r>
              <a:rPr dirty="0"/>
              <a:t>Electrical </a:t>
            </a:r>
            <a:r>
              <a:rPr spc="-5" dirty="0"/>
              <a:t>Block</a:t>
            </a:r>
            <a:r>
              <a:rPr spc="-25" dirty="0"/>
              <a:t> </a:t>
            </a:r>
            <a:r>
              <a:rPr spc="-5" dirty="0"/>
              <a:t>Diagram</a:t>
            </a:r>
          </a:p>
        </p:txBody>
      </p:sp>
      <p:sp>
        <p:nvSpPr>
          <p:cNvPr id="15" name="object 15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57727" y="1304531"/>
            <a:ext cx="2549652" cy="478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18203" y="1444790"/>
            <a:ext cx="1313688" cy="4007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04972" y="1331975"/>
            <a:ext cx="2459354" cy="3884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04972" y="1331975"/>
            <a:ext cx="2459355" cy="388620"/>
          </a:xfrm>
          <a:custGeom>
            <a:avLst/>
            <a:gdLst/>
            <a:ahLst/>
            <a:cxnLst/>
            <a:rect l="l" t="t" r="r" b="b"/>
            <a:pathLst>
              <a:path w="2459354" h="388619">
                <a:moveTo>
                  <a:pt x="0" y="64770"/>
                </a:moveTo>
                <a:lnTo>
                  <a:pt x="5206" y="39497"/>
                </a:lnTo>
                <a:lnTo>
                  <a:pt x="19303" y="18923"/>
                </a:lnTo>
                <a:lnTo>
                  <a:pt x="40131" y="5079"/>
                </a:lnTo>
                <a:lnTo>
                  <a:pt x="65786" y="0"/>
                </a:lnTo>
                <a:lnTo>
                  <a:pt x="2393695" y="0"/>
                </a:lnTo>
                <a:lnTo>
                  <a:pt x="2419223" y="5079"/>
                </a:lnTo>
                <a:lnTo>
                  <a:pt x="2440051" y="18923"/>
                </a:lnTo>
                <a:lnTo>
                  <a:pt x="2454148" y="39497"/>
                </a:lnTo>
                <a:lnTo>
                  <a:pt x="2459354" y="64770"/>
                </a:lnTo>
                <a:lnTo>
                  <a:pt x="2459354" y="323723"/>
                </a:lnTo>
                <a:lnTo>
                  <a:pt x="2454148" y="348996"/>
                </a:lnTo>
                <a:lnTo>
                  <a:pt x="2440051" y="369570"/>
                </a:lnTo>
                <a:lnTo>
                  <a:pt x="2419223" y="383413"/>
                </a:lnTo>
                <a:lnTo>
                  <a:pt x="2393695" y="388493"/>
                </a:lnTo>
                <a:lnTo>
                  <a:pt x="65786" y="388493"/>
                </a:lnTo>
                <a:lnTo>
                  <a:pt x="40131" y="383413"/>
                </a:lnTo>
                <a:lnTo>
                  <a:pt x="19303" y="369570"/>
                </a:lnTo>
                <a:lnTo>
                  <a:pt x="5206" y="348996"/>
                </a:lnTo>
                <a:lnTo>
                  <a:pt x="0" y="323723"/>
                </a:lnTo>
                <a:lnTo>
                  <a:pt x="0" y="64770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039870" y="1497329"/>
            <a:ext cx="1075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BATTERY </a:t>
            </a:r>
            <a:r>
              <a:rPr sz="1200" b="1" spc="-5" dirty="0">
                <a:latin typeface="Arial"/>
                <a:cs typeface="Arial"/>
              </a:rPr>
              <a:t>(9V)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21908" y="3525011"/>
            <a:ext cx="1444752" cy="571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69152" y="3552444"/>
            <a:ext cx="1354836" cy="4813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69152" y="3552444"/>
            <a:ext cx="1355090" cy="481330"/>
          </a:xfrm>
          <a:custGeom>
            <a:avLst/>
            <a:gdLst/>
            <a:ahLst/>
            <a:cxnLst/>
            <a:rect l="l" t="t" r="r" b="b"/>
            <a:pathLst>
              <a:path w="1355090" h="481329">
                <a:moveTo>
                  <a:pt x="0" y="80136"/>
                </a:moveTo>
                <a:lnTo>
                  <a:pt x="6350" y="49021"/>
                </a:lnTo>
                <a:lnTo>
                  <a:pt x="23875" y="23494"/>
                </a:lnTo>
                <a:lnTo>
                  <a:pt x="49657" y="6350"/>
                </a:lnTo>
                <a:lnTo>
                  <a:pt x="81280" y="0"/>
                </a:lnTo>
                <a:lnTo>
                  <a:pt x="1273555" y="0"/>
                </a:lnTo>
                <a:lnTo>
                  <a:pt x="1305178" y="6350"/>
                </a:lnTo>
                <a:lnTo>
                  <a:pt x="1330959" y="23494"/>
                </a:lnTo>
                <a:lnTo>
                  <a:pt x="1348486" y="49021"/>
                </a:lnTo>
                <a:lnTo>
                  <a:pt x="1354836" y="80136"/>
                </a:lnTo>
                <a:lnTo>
                  <a:pt x="1354836" y="401065"/>
                </a:lnTo>
                <a:lnTo>
                  <a:pt x="1348486" y="432307"/>
                </a:lnTo>
                <a:lnTo>
                  <a:pt x="1330959" y="457834"/>
                </a:lnTo>
                <a:lnTo>
                  <a:pt x="1305178" y="475106"/>
                </a:lnTo>
                <a:lnTo>
                  <a:pt x="1273555" y="481329"/>
                </a:lnTo>
                <a:lnTo>
                  <a:pt x="81280" y="481329"/>
                </a:lnTo>
                <a:lnTo>
                  <a:pt x="49657" y="475106"/>
                </a:lnTo>
                <a:lnTo>
                  <a:pt x="23875" y="457834"/>
                </a:lnTo>
                <a:lnTo>
                  <a:pt x="6350" y="432307"/>
                </a:lnTo>
                <a:lnTo>
                  <a:pt x="0" y="401065"/>
                </a:lnTo>
                <a:lnTo>
                  <a:pt x="0" y="80136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30596" y="2516060"/>
            <a:ext cx="1324355" cy="34753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59552" y="2473490"/>
            <a:ext cx="1263408" cy="40077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77840" y="2543555"/>
            <a:ext cx="1234439" cy="2575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577840" y="2543555"/>
            <a:ext cx="1234440" cy="257810"/>
          </a:xfrm>
          <a:prstGeom prst="rect">
            <a:avLst/>
          </a:prstGeom>
          <a:ln w="9144">
            <a:solidFill>
              <a:srgbClr val="2E2E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205">
              <a:lnSpc>
                <a:spcPts val="1405"/>
              </a:lnSpc>
            </a:pPr>
            <a:r>
              <a:rPr sz="1200" spc="-5" dirty="0">
                <a:latin typeface="Arial"/>
                <a:cs typeface="Arial"/>
              </a:rPr>
              <a:t>Microcontroller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41804" y="3404590"/>
            <a:ext cx="1138428" cy="75897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89048" y="3432047"/>
            <a:ext cx="1048512" cy="6689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89048" y="3432047"/>
            <a:ext cx="1049020" cy="669290"/>
          </a:xfrm>
          <a:custGeom>
            <a:avLst/>
            <a:gdLst/>
            <a:ahLst/>
            <a:cxnLst/>
            <a:rect l="l" t="t" r="r" b="b"/>
            <a:pathLst>
              <a:path w="1049020" h="669289">
                <a:moveTo>
                  <a:pt x="0" y="111378"/>
                </a:moveTo>
                <a:lnTo>
                  <a:pt x="21716" y="45592"/>
                </a:lnTo>
                <a:lnTo>
                  <a:pt x="77215" y="5714"/>
                </a:lnTo>
                <a:lnTo>
                  <a:pt x="112902" y="0"/>
                </a:lnTo>
                <a:lnTo>
                  <a:pt x="935608" y="0"/>
                </a:lnTo>
                <a:lnTo>
                  <a:pt x="1002284" y="21462"/>
                </a:lnTo>
                <a:lnTo>
                  <a:pt x="1042797" y="76200"/>
                </a:lnTo>
                <a:lnTo>
                  <a:pt x="1048512" y="111378"/>
                </a:lnTo>
                <a:lnTo>
                  <a:pt x="1048512" y="557276"/>
                </a:lnTo>
                <a:lnTo>
                  <a:pt x="1026667" y="623188"/>
                </a:lnTo>
                <a:lnTo>
                  <a:pt x="971296" y="663194"/>
                </a:lnTo>
                <a:lnTo>
                  <a:pt x="935608" y="668908"/>
                </a:lnTo>
                <a:lnTo>
                  <a:pt x="112902" y="668908"/>
                </a:lnTo>
                <a:lnTo>
                  <a:pt x="46227" y="647319"/>
                </a:lnTo>
                <a:lnTo>
                  <a:pt x="5714" y="592582"/>
                </a:lnTo>
                <a:lnTo>
                  <a:pt x="0" y="557276"/>
                </a:lnTo>
                <a:lnTo>
                  <a:pt x="0" y="111378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63139" y="3489947"/>
            <a:ext cx="1075931" cy="5059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44851" y="3447300"/>
            <a:ext cx="1118615" cy="76655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10383" y="3517391"/>
            <a:ext cx="986028" cy="41605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10383" y="3517391"/>
            <a:ext cx="986155" cy="416559"/>
          </a:xfrm>
          <a:custGeom>
            <a:avLst/>
            <a:gdLst/>
            <a:ahLst/>
            <a:cxnLst/>
            <a:rect l="l" t="t" r="r" b="b"/>
            <a:pathLst>
              <a:path w="986154" h="416560">
                <a:moveTo>
                  <a:pt x="0" y="416052"/>
                </a:moveTo>
                <a:lnTo>
                  <a:pt x="986028" y="416052"/>
                </a:lnTo>
                <a:lnTo>
                  <a:pt x="986028" y="0"/>
                </a:lnTo>
                <a:lnTo>
                  <a:pt x="0" y="0"/>
                </a:lnTo>
                <a:lnTo>
                  <a:pt x="0" y="416052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366517" y="3500373"/>
            <a:ext cx="88074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Adafruit  10DOF </a:t>
            </a:r>
            <a:r>
              <a:rPr sz="1200" spc="-5" dirty="0">
                <a:latin typeface="Arial"/>
                <a:cs typeface="Arial"/>
              </a:rPr>
              <a:t>IMU  </a:t>
            </a:r>
            <a:r>
              <a:rPr sz="1200" dirty="0">
                <a:latin typeface="Arial"/>
                <a:cs typeface="Arial"/>
              </a:rPr>
              <a:t>(3.3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427476" y="3453396"/>
            <a:ext cx="1338072" cy="6187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74720" y="3480815"/>
            <a:ext cx="1247775" cy="52870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474720" y="3480815"/>
            <a:ext cx="1247775" cy="528955"/>
          </a:xfrm>
          <a:custGeom>
            <a:avLst/>
            <a:gdLst/>
            <a:ahLst/>
            <a:cxnLst/>
            <a:rect l="l" t="t" r="r" b="b"/>
            <a:pathLst>
              <a:path w="1247775" h="528954">
                <a:moveTo>
                  <a:pt x="0" y="88011"/>
                </a:moveTo>
                <a:lnTo>
                  <a:pt x="21462" y="36068"/>
                </a:lnTo>
                <a:lnTo>
                  <a:pt x="76326" y="4445"/>
                </a:lnTo>
                <a:lnTo>
                  <a:pt x="111505" y="0"/>
                </a:lnTo>
                <a:lnTo>
                  <a:pt x="1136268" y="0"/>
                </a:lnTo>
                <a:lnTo>
                  <a:pt x="1202181" y="17018"/>
                </a:lnTo>
                <a:lnTo>
                  <a:pt x="1242059" y="60198"/>
                </a:lnTo>
                <a:lnTo>
                  <a:pt x="1247775" y="88011"/>
                </a:lnTo>
                <a:lnTo>
                  <a:pt x="1247775" y="440563"/>
                </a:lnTo>
                <a:lnTo>
                  <a:pt x="1226312" y="492633"/>
                </a:lnTo>
                <a:lnTo>
                  <a:pt x="1171575" y="524129"/>
                </a:lnTo>
                <a:lnTo>
                  <a:pt x="1136268" y="528701"/>
                </a:lnTo>
                <a:lnTo>
                  <a:pt x="111505" y="528701"/>
                </a:lnTo>
                <a:lnTo>
                  <a:pt x="45719" y="511683"/>
                </a:lnTo>
                <a:lnTo>
                  <a:pt x="5714" y="468376"/>
                </a:lnTo>
                <a:lnTo>
                  <a:pt x="0" y="440563"/>
                </a:lnTo>
                <a:lnTo>
                  <a:pt x="0" y="88011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32632" y="3584397"/>
            <a:ext cx="1155191" cy="41153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83864" y="3541814"/>
            <a:ext cx="1202436" cy="40077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79876" y="3611879"/>
            <a:ext cx="1065276" cy="32156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579876" y="3611879"/>
            <a:ext cx="1065530" cy="321945"/>
          </a:xfrm>
          <a:prstGeom prst="rect">
            <a:avLst/>
          </a:prstGeom>
          <a:ln w="9144">
            <a:solidFill>
              <a:srgbClr val="2E2E9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r>
              <a:rPr sz="1200" dirty="0">
                <a:latin typeface="Arial"/>
                <a:cs typeface="Arial"/>
              </a:rPr>
              <a:t>Radio (3.3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32632" y="4242828"/>
            <a:ext cx="1552956" cy="89305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91484" y="4291596"/>
            <a:ext cx="1601724" cy="76655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579876" y="4270247"/>
            <a:ext cx="1463039" cy="80289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79876" y="4270247"/>
            <a:ext cx="1463040" cy="803275"/>
          </a:xfrm>
          <a:custGeom>
            <a:avLst/>
            <a:gdLst/>
            <a:ahLst/>
            <a:cxnLst/>
            <a:rect l="l" t="t" r="r" b="b"/>
            <a:pathLst>
              <a:path w="1463039" h="803275">
                <a:moveTo>
                  <a:pt x="0" y="133857"/>
                </a:moveTo>
                <a:lnTo>
                  <a:pt x="10287" y="81787"/>
                </a:lnTo>
                <a:lnTo>
                  <a:pt x="38353" y="39243"/>
                </a:lnTo>
                <a:lnTo>
                  <a:pt x="79883" y="10540"/>
                </a:lnTo>
                <a:lnTo>
                  <a:pt x="130683" y="0"/>
                </a:lnTo>
                <a:lnTo>
                  <a:pt x="1332484" y="0"/>
                </a:lnTo>
                <a:lnTo>
                  <a:pt x="1383284" y="10540"/>
                </a:lnTo>
                <a:lnTo>
                  <a:pt x="1424813" y="39243"/>
                </a:lnTo>
                <a:lnTo>
                  <a:pt x="1452752" y="81787"/>
                </a:lnTo>
                <a:lnTo>
                  <a:pt x="1463039" y="133857"/>
                </a:lnTo>
                <a:lnTo>
                  <a:pt x="1463039" y="669035"/>
                </a:lnTo>
                <a:lnTo>
                  <a:pt x="1452752" y="721232"/>
                </a:lnTo>
                <a:lnTo>
                  <a:pt x="1424813" y="763651"/>
                </a:lnTo>
                <a:lnTo>
                  <a:pt x="1383284" y="792352"/>
                </a:lnTo>
                <a:lnTo>
                  <a:pt x="1332484" y="802894"/>
                </a:lnTo>
                <a:lnTo>
                  <a:pt x="130683" y="802894"/>
                </a:lnTo>
                <a:lnTo>
                  <a:pt x="79883" y="792352"/>
                </a:lnTo>
                <a:lnTo>
                  <a:pt x="38353" y="763651"/>
                </a:lnTo>
                <a:lnTo>
                  <a:pt x="10287" y="721232"/>
                </a:lnTo>
                <a:lnTo>
                  <a:pt x="0" y="669035"/>
                </a:lnTo>
                <a:lnTo>
                  <a:pt x="0" y="133857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613150" y="4345051"/>
            <a:ext cx="1320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Parachute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Release  Mechanism</a:t>
            </a:r>
            <a:endParaRPr sz="1200">
              <a:latin typeface="Arial"/>
              <a:cs typeface="Arial"/>
            </a:endParaRPr>
          </a:p>
          <a:p>
            <a:pPr marL="29209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(5V)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656076" y="1856244"/>
            <a:ext cx="1552955" cy="46328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703320" y="1883664"/>
            <a:ext cx="1462913" cy="37325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703320" y="1883664"/>
            <a:ext cx="1463040" cy="373380"/>
          </a:xfrm>
          <a:custGeom>
            <a:avLst/>
            <a:gdLst/>
            <a:ahLst/>
            <a:cxnLst/>
            <a:rect l="l" t="t" r="r" b="b"/>
            <a:pathLst>
              <a:path w="1463039" h="373380">
                <a:moveTo>
                  <a:pt x="0" y="62230"/>
                </a:moveTo>
                <a:lnTo>
                  <a:pt x="4952" y="37973"/>
                </a:lnTo>
                <a:lnTo>
                  <a:pt x="18541" y="18161"/>
                </a:lnTo>
                <a:lnTo>
                  <a:pt x="38607" y="4825"/>
                </a:lnTo>
                <a:lnTo>
                  <a:pt x="63118" y="0"/>
                </a:lnTo>
                <a:lnTo>
                  <a:pt x="1399666" y="0"/>
                </a:lnTo>
                <a:lnTo>
                  <a:pt x="1424304" y="4825"/>
                </a:lnTo>
                <a:lnTo>
                  <a:pt x="1444370" y="18161"/>
                </a:lnTo>
                <a:lnTo>
                  <a:pt x="1457959" y="37973"/>
                </a:lnTo>
                <a:lnTo>
                  <a:pt x="1462913" y="62230"/>
                </a:lnTo>
                <a:lnTo>
                  <a:pt x="1462913" y="311150"/>
                </a:lnTo>
                <a:lnTo>
                  <a:pt x="1457959" y="335280"/>
                </a:lnTo>
                <a:lnTo>
                  <a:pt x="1444370" y="355091"/>
                </a:lnTo>
                <a:lnTo>
                  <a:pt x="1424304" y="368426"/>
                </a:lnTo>
                <a:lnTo>
                  <a:pt x="1399666" y="373252"/>
                </a:lnTo>
                <a:lnTo>
                  <a:pt x="63118" y="373252"/>
                </a:lnTo>
                <a:lnTo>
                  <a:pt x="38607" y="368426"/>
                </a:lnTo>
                <a:lnTo>
                  <a:pt x="18541" y="355091"/>
                </a:lnTo>
                <a:lnTo>
                  <a:pt x="4952" y="335280"/>
                </a:lnTo>
                <a:lnTo>
                  <a:pt x="0" y="311150"/>
                </a:lnTo>
                <a:lnTo>
                  <a:pt x="0" y="62230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057400" y="2473464"/>
            <a:ext cx="1552955" cy="46328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098548" y="2522258"/>
            <a:ext cx="1481327" cy="40077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104644" y="2500883"/>
            <a:ext cx="1462785" cy="37325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104644" y="2500883"/>
            <a:ext cx="1463040" cy="373380"/>
          </a:xfrm>
          <a:custGeom>
            <a:avLst/>
            <a:gdLst/>
            <a:ahLst/>
            <a:cxnLst/>
            <a:rect l="l" t="t" r="r" b="b"/>
            <a:pathLst>
              <a:path w="1463039" h="373380">
                <a:moveTo>
                  <a:pt x="0" y="62229"/>
                </a:moveTo>
                <a:lnTo>
                  <a:pt x="4953" y="37973"/>
                </a:lnTo>
                <a:lnTo>
                  <a:pt x="18542" y="18161"/>
                </a:lnTo>
                <a:lnTo>
                  <a:pt x="38607" y="4825"/>
                </a:lnTo>
                <a:lnTo>
                  <a:pt x="63118" y="0"/>
                </a:lnTo>
                <a:lnTo>
                  <a:pt x="1399667" y="0"/>
                </a:lnTo>
                <a:lnTo>
                  <a:pt x="1424305" y="4825"/>
                </a:lnTo>
                <a:lnTo>
                  <a:pt x="1444370" y="18161"/>
                </a:lnTo>
                <a:lnTo>
                  <a:pt x="1457833" y="37973"/>
                </a:lnTo>
                <a:lnTo>
                  <a:pt x="1462785" y="62229"/>
                </a:lnTo>
                <a:lnTo>
                  <a:pt x="1462785" y="311150"/>
                </a:lnTo>
                <a:lnTo>
                  <a:pt x="1457833" y="335279"/>
                </a:lnTo>
                <a:lnTo>
                  <a:pt x="1444370" y="355091"/>
                </a:lnTo>
                <a:lnTo>
                  <a:pt x="1424305" y="368426"/>
                </a:lnTo>
                <a:lnTo>
                  <a:pt x="1399667" y="373252"/>
                </a:lnTo>
                <a:lnTo>
                  <a:pt x="63118" y="373252"/>
                </a:lnTo>
                <a:lnTo>
                  <a:pt x="38607" y="368426"/>
                </a:lnTo>
                <a:lnTo>
                  <a:pt x="18542" y="355091"/>
                </a:lnTo>
                <a:lnTo>
                  <a:pt x="4953" y="335279"/>
                </a:lnTo>
                <a:lnTo>
                  <a:pt x="0" y="311150"/>
                </a:lnTo>
                <a:lnTo>
                  <a:pt x="0" y="62229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219705" y="2574493"/>
            <a:ext cx="12433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Voltage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Regulator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551432" y="3125749"/>
            <a:ext cx="2584704" cy="8976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98675" y="3153155"/>
            <a:ext cx="2499360" cy="0"/>
          </a:xfrm>
          <a:custGeom>
            <a:avLst/>
            <a:gdLst/>
            <a:ahLst/>
            <a:cxnLst/>
            <a:rect l="l" t="t" r="r" b="b"/>
            <a:pathLst>
              <a:path w="2499360">
                <a:moveTo>
                  <a:pt x="2499360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88920" y="2346998"/>
            <a:ext cx="89763" cy="21636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36164" y="2369820"/>
            <a:ext cx="0" cy="131445"/>
          </a:xfrm>
          <a:custGeom>
            <a:avLst/>
            <a:gdLst/>
            <a:ahLst/>
            <a:cxnLst/>
            <a:rect l="l" t="t" r="r" b="b"/>
            <a:pathLst>
              <a:path h="131444">
                <a:moveTo>
                  <a:pt x="0" y="0"/>
                </a:moveTo>
                <a:lnTo>
                  <a:pt x="0" y="130937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790444" y="2342413"/>
            <a:ext cx="3421379" cy="8976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33116" y="2369820"/>
            <a:ext cx="3336290" cy="0"/>
          </a:xfrm>
          <a:custGeom>
            <a:avLst/>
            <a:gdLst/>
            <a:ahLst/>
            <a:cxnLst/>
            <a:rect l="l" t="t" r="r" b="b"/>
            <a:pathLst>
              <a:path w="3336290">
                <a:moveTo>
                  <a:pt x="0" y="0"/>
                </a:moveTo>
                <a:lnTo>
                  <a:pt x="3335781" y="0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87596" y="2234222"/>
            <a:ext cx="89763" cy="1980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434840" y="2257044"/>
            <a:ext cx="0" cy="113030"/>
          </a:xfrm>
          <a:custGeom>
            <a:avLst/>
            <a:gdLst/>
            <a:ahLst/>
            <a:cxnLst/>
            <a:rect l="l" t="t" r="r" b="b"/>
            <a:pathLst>
              <a:path h="113030">
                <a:moveTo>
                  <a:pt x="0" y="0"/>
                </a:moveTo>
                <a:lnTo>
                  <a:pt x="0" y="112648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87596" y="1697685"/>
            <a:ext cx="89763" cy="24846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34840" y="1720595"/>
            <a:ext cx="0" cy="163195"/>
          </a:xfrm>
          <a:custGeom>
            <a:avLst/>
            <a:gdLst/>
            <a:ahLst/>
            <a:cxnLst/>
            <a:rect l="l" t="t" r="r" b="b"/>
            <a:pathLst>
              <a:path h="163194">
                <a:moveTo>
                  <a:pt x="0" y="0"/>
                </a:moveTo>
                <a:lnTo>
                  <a:pt x="0" y="163067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121908" y="2346985"/>
            <a:ext cx="89763" cy="20126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69152" y="2369820"/>
            <a:ext cx="0" cy="116205"/>
          </a:xfrm>
          <a:custGeom>
            <a:avLst/>
            <a:gdLst/>
            <a:ahLst/>
            <a:cxnLst/>
            <a:rect l="l" t="t" r="r" b="b"/>
            <a:pathLst>
              <a:path h="116205">
                <a:moveTo>
                  <a:pt x="0" y="0"/>
                </a:moveTo>
                <a:lnTo>
                  <a:pt x="0" y="115696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460235" y="3121177"/>
            <a:ext cx="89763" cy="50137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07480" y="3144011"/>
            <a:ext cx="0" cy="415925"/>
          </a:xfrm>
          <a:custGeom>
            <a:avLst/>
            <a:gdLst/>
            <a:ahLst/>
            <a:cxnLst/>
            <a:rect l="l" t="t" r="r" b="b"/>
            <a:pathLst>
              <a:path h="415925">
                <a:moveTo>
                  <a:pt x="0" y="0"/>
                </a:moveTo>
                <a:lnTo>
                  <a:pt x="0" y="415416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30596" y="3115043"/>
            <a:ext cx="89763" cy="110796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577840" y="3137916"/>
            <a:ext cx="0" cy="1023619"/>
          </a:xfrm>
          <a:custGeom>
            <a:avLst/>
            <a:gdLst/>
            <a:ahLst/>
            <a:cxnLst/>
            <a:rect l="l" t="t" r="r" b="b"/>
            <a:pathLst>
              <a:path h="1023620">
                <a:moveTo>
                  <a:pt x="0" y="0"/>
                </a:moveTo>
                <a:lnTo>
                  <a:pt x="0" y="1023112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52315" y="3148622"/>
            <a:ext cx="89763" cy="38248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99559" y="3171444"/>
            <a:ext cx="0" cy="297180"/>
          </a:xfrm>
          <a:custGeom>
            <a:avLst/>
            <a:gdLst/>
            <a:ahLst/>
            <a:cxnLst/>
            <a:rect l="l" t="t" r="r" b="b"/>
            <a:pathLst>
              <a:path h="297179">
                <a:moveTo>
                  <a:pt x="0" y="0"/>
                </a:moveTo>
                <a:lnTo>
                  <a:pt x="0" y="297052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98219" y="3404615"/>
            <a:ext cx="1196327" cy="5897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36319" y="3427476"/>
            <a:ext cx="1120013" cy="50876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49452" y="3422929"/>
            <a:ext cx="1293875" cy="58366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83563" y="3493008"/>
            <a:ext cx="1028700" cy="37795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083563" y="3493008"/>
            <a:ext cx="1028700" cy="378460"/>
          </a:xfrm>
          <a:prstGeom prst="rect">
            <a:avLst/>
          </a:prstGeom>
          <a:ln w="9144">
            <a:solidFill>
              <a:srgbClr val="2E2E97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258445" marR="72390" indent="-258445">
              <a:lnSpc>
                <a:spcPts val="1440"/>
              </a:lnSpc>
              <a:spcBef>
                <a:spcPts val="15"/>
              </a:spcBef>
            </a:pPr>
            <a:r>
              <a:rPr sz="1200" spc="-5" dirty="0">
                <a:latin typeface="Arial"/>
                <a:cs typeface="Arial"/>
              </a:rPr>
              <a:t>Audio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Beacon  </a:t>
            </a:r>
            <a:r>
              <a:rPr sz="1200" dirty="0">
                <a:latin typeface="Arial"/>
                <a:cs typeface="Arial"/>
              </a:rPr>
              <a:t>(3.3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V)</a:t>
            </a:r>
            <a:endParaRPr sz="12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2785872" y="3124225"/>
            <a:ext cx="89763" cy="36268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833116" y="3147060"/>
            <a:ext cx="0" cy="277495"/>
          </a:xfrm>
          <a:custGeom>
            <a:avLst/>
            <a:gdLst/>
            <a:ahLst/>
            <a:cxnLst/>
            <a:rect l="l" t="t" r="r" b="b"/>
            <a:pathLst>
              <a:path h="277495">
                <a:moveTo>
                  <a:pt x="0" y="0"/>
                </a:moveTo>
                <a:lnTo>
                  <a:pt x="0" y="276987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51432" y="3130257"/>
            <a:ext cx="89763" cy="36732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598675" y="3153155"/>
            <a:ext cx="0" cy="281940"/>
          </a:xfrm>
          <a:custGeom>
            <a:avLst/>
            <a:gdLst/>
            <a:ahLst/>
            <a:cxnLst/>
            <a:rect l="l" t="t" r="r" b="b"/>
            <a:pathLst>
              <a:path h="281939">
                <a:moveTo>
                  <a:pt x="0" y="0"/>
                </a:moveTo>
                <a:lnTo>
                  <a:pt x="0" y="281686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788920" y="2851442"/>
            <a:ext cx="89763" cy="36419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836164" y="2874264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8891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7659" y="4082922"/>
            <a:ext cx="20955" cy="163195"/>
          </a:xfrm>
          <a:custGeom>
            <a:avLst/>
            <a:gdLst/>
            <a:ahLst/>
            <a:cxnLst/>
            <a:rect l="l" t="t" r="r" b="b"/>
            <a:pathLst>
              <a:path w="20954" h="163195">
                <a:moveTo>
                  <a:pt x="4013" y="0"/>
                </a:moveTo>
                <a:lnTo>
                  <a:pt x="2273" y="4952"/>
                </a:lnTo>
                <a:lnTo>
                  <a:pt x="571" y="9906"/>
                </a:lnTo>
                <a:lnTo>
                  <a:pt x="0" y="20827"/>
                </a:lnTo>
                <a:lnTo>
                  <a:pt x="990" y="29463"/>
                </a:lnTo>
                <a:lnTo>
                  <a:pt x="16751" y="162940"/>
                </a:lnTo>
                <a:lnTo>
                  <a:pt x="20929" y="127507"/>
                </a:lnTo>
                <a:lnTo>
                  <a:pt x="13119" y="127507"/>
                </a:lnTo>
                <a:lnTo>
                  <a:pt x="13119" y="61340"/>
                </a:lnTo>
                <a:lnTo>
                  <a:pt x="6222" y="2920"/>
                </a:lnTo>
                <a:lnTo>
                  <a:pt x="40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40779" y="4144264"/>
            <a:ext cx="7620" cy="66675"/>
          </a:xfrm>
          <a:custGeom>
            <a:avLst/>
            <a:gdLst/>
            <a:ahLst/>
            <a:cxnLst/>
            <a:rect l="l" t="t" r="r" b="b"/>
            <a:pathLst>
              <a:path w="7620" h="66675">
                <a:moveTo>
                  <a:pt x="0" y="0"/>
                </a:moveTo>
                <a:lnTo>
                  <a:pt x="0" y="66167"/>
                </a:lnTo>
                <a:lnTo>
                  <a:pt x="7226" y="66167"/>
                </a:lnTo>
                <a:lnTo>
                  <a:pt x="7226" y="57150"/>
                </a:lnTo>
                <a:lnTo>
                  <a:pt x="520" y="57150"/>
                </a:lnTo>
                <a:lnTo>
                  <a:pt x="3619" y="3073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48005" y="4082922"/>
            <a:ext cx="13335" cy="127635"/>
          </a:xfrm>
          <a:custGeom>
            <a:avLst/>
            <a:gdLst/>
            <a:ahLst/>
            <a:cxnLst/>
            <a:rect l="l" t="t" r="r" b="b"/>
            <a:pathLst>
              <a:path w="13335" h="127635">
                <a:moveTo>
                  <a:pt x="9143" y="0"/>
                </a:moveTo>
                <a:lnTo>
                  <a:pt x="6921" y="2920"/>
                </a:lnTo>
                <a:lnTo>
                  <a:pt x="5905" y="11302"/>
                </a:lnTo>
                <a:lnTo>
                  <a:pt x="12" y="61340"/>
                </a:lnTo>
                <a:lnTo>
                  <a:pt x="0" y="127507"/>
                </a:lnTo>
                <a:lnTo>
                  <a:pt x="584" y="127507"/>
                </a:lnTo>
                <a:lnTo>
                  <a:pt x="12153" y="29463"/>
                </a:lnTo>
                <a:lnTo>
                  <a:pt x="13144" y="20827"/>
                </a:lnTo>
                <a:lnTo>
                  <a:pt x="12572" y="9906"/>
                </a:lnTo>
                <a:lnTo>
                  <a:pt x="91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41299" y="4174997"/>
            <a:ext cx="6350" cy="26670"/>
          </a:xfrm>
          <a:custGeom>
            <a:avLst/>
            <a:gdLst/>
            <a:ahLst/>
            <a:cxnLst/>
            <a:rect l="l" t="t" r="r" b="b"/>
            <a:pathLst>
              <a:path w="6350" h="26670">
                <a:moveTo>
                  <a:pt x="3098" y="0"/>
                </a:moveTo>
                <a:lnTo>
                  <a:pt x="0" y="26415"/>
                </a:lnTo>
                <a:lnTo>
                  <a:pt x="6223" y="26415"/>
                </a:lnTo>
                <a:lnTo>
                  <a:pt x="3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44398" y="4144390"/>
            <a:ext cx="3810" cy="57150"/>
          </a:xfrm>
          <a:custGeom>
            <a:avLst/>
            <a:gdLst/>
            <a:ahLst/>
            <a:cxnLst/>
            <a:rect l="l" t="t" r="r" b="b"/>
            <a:pathLst>
              <a:path w="3810" h="57150">
                <a:moveTo>
                  <a:pt x="3606" y="0"/>
                </a:moveTo>
                <a:lnTo>
                  <a:pt x="0" y="30606"/>
                </a:lnTo>
                <a:lnTo>
                  <a:pt x="3124" y="57022"/>
                </a:lnTo>
                <a:lnTo>
                  <a:pt x="3606" y="57022"/>
                </a:lnTo>
                <a:lnTo>
                  <a:pt x="3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44392" y="1903476"/>
            <a:ext cx="0" cy="2272030"/>
          </a:xfrm>
          <a:custGeom>
            <a:avLst/>
            <a:gdLst/>
            <a:ahLst/>
            <a:cxnLst/>
            <a:rect l="l" t="t" r="r" b="b"/>
            <a:pathLst>
              <a:path h="2272029">
                <a:moveTo>
                  <a:pt x="0" y="0"/>
                </a:moveTo>
                <a:lnTo>
                  <a:pt x="0" y="2271522"/>
                </a:lnTo>
              </a:path>
            </a:pathLst>
          </a:custGeom>
          <a:ln w="72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21920" y="1426425"/>
            <a:ext cx="1190256" cy="53953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69163" y="1453896"/>
            <a:ext cx="1100137" cy="44932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9163" y="1453896"/>
            <a:ext cx="1100455" cy="449580"/>
          </a:xfrm>
          <a:custGeom>
            <a:avLst/>
            <a:gdLst/>
            <a:ahLst/>
            <a:cxnLst/>
            <a:rect l="l" t="t" r="r" b="b"/>
            <a:pathLst>
              <a:path w="1100455" h="449580">
                <a:moveTo>
                  <a:pt x="0" y="74929"/>
                </a:moveTo>
                <a:lnTo>
                  <a:pt x="5968" y="45719"/>
                </a:lnTo>
                <a:lnTo>
                  <a:pt x="22250" y="21970"/>
                </a:lnTo>
                <a:lnTo>
                  <a:pt x="46380" y="5841"/>
                </a:lnTo>
                <a:lnTo>
                  <a:pt x="75907" y="0"/>
                </a:lnTo>
                <a:lnTo>
                  <a:pt x="1024229" y="0"/>
                </a:lnTo>
                <a:lnTo>
                  <a:pt x="1053757" y="5841"/>
                </a:lnTo>
                <a:lnTo>
                  <a:pt x="1077887" y="21970"/>
                </a:lnTo>
                <a:lnTo>
                  <a:pt x="1094155" y="45719"/>
                </a:lnTo>
                <a:lnTo>
                  <a:pt x="1100137" y="74929"/>
                </a:lnTo>
                <a:lnTo>
                  <a:pt x="1100137" y="374523"/>
                </a:lnTo>
                <a:lnTo>
                  <a:pt x="1094155" y="403605"/>
                </a:lnTo>
                <a:lnTo>
                  <a:pt x="1077887" y="427481"/>
                </a:lnTo>
                <a:lnTo>
                  <a:pt x="1053757" y="443483"/>
                </a:lnTo>
                <a:lnTo>
                  <a:pt x="1024229" y="449325"/>
                </a:lnTo>
                <a:lnTo>
                  <a:pt x="75907" y="449325"/>
                </a:lnTo>
                <a:lnTo>
                  <a:pt x="46380" y="443483"/>
                </a:lnTo>
                <a:lnTo>
                  <a:pt x="22250" y="427481"/>
                </a:lnTo>
                <a:lnTo>
                  <a:pt x="5968" y="403605"/>
                </a:lnTo>
                <a:lnTo>
                  <a:pt x="0" y="374523"/>
                </a:lnTo>
                <a:lnTo>
                  <a:pt x="0" y="74929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171704" y="1560703"/>
            <a:ext cx="1056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Voltage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Divider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1222247" y="1554518"/>
            <a:ext cx="2025395" cy="17064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269669" y="1581911"/>
            <a:ext cx="1935302" cy="8077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286255" y="1622297"/>
            <a:ext cx="71120" cy="40640"/>
          </a:xfrm>
          <a:custGeom>
            <a:avLst/>
            <a:gdLst/>
            <a:ahLst/>
            <a:cxnLst/>
            <a:rect l="l" t="t" r="r" b="b"/>
            <a:pathLst>
              <a:path w="71119" h="40639">
                <a:moveTo>
                  <a:pt x="21590" y="0"/>
                </a:moveTo>
                <a:lnTo>
                  <a:pt x="69596" y="25273"/>
                </a:lnTo>
                <a:lnTo>
                  <a:pt x="71119" y="30606"/>
                </a:lnTo>
                <a:lnTo>
                  <a:pt x="68453" y="34798"/>
                </a:lnTo>
                <a:lnTo>
                  <a:pt x="65785" y="38862"/>
                </a:lnTo>
                <a:lnTo>
                  <a:pt x="59943" y="40386"/>
                </a:lnTo>
                <a:lnTo>
                  <a:pt x="0" y="8636"/>
                </a:lnTo>
                <a:lnTo>
                  <a:pt x="2540" y="8636"/>
                </a:lnTo>
                <a:lnTo>
                  <a:pt x="2540" y="7492"/>
                </a:lnTo>
                <a:lnTo>
                  <a:pt x="7365" y="7492"/>
                </a:lnTo>
                <a:lnTo>
                  <a:pt x="21590" y="0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307846" y="1613661"/>
            <a:ext cx="1897380" cy="17780"/>
          </a:xfrm>
          <a:custGeom>
            <a:avLst/>
            <a:gdLst/>
            <a:ahLst/>
            <a:cxnLst/>
            <a:rect l="l" t="t" r="r" b="b"/>
            <a:pathLst>
              <a:path w="1897380" h="17780">
                <a:moveTo>
                  <a:pt x="-4571" y="8636"/>
                </a:moveTo>
                <a:lnTo>
                  <a:pt x="1901698" y="8636"/>
                </a:lnTo>
              </a:path>
            </a:pathLst>
          </a:custGeom>
          <a:ln w="26416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269669" y="1613661"/>
            <a:ext cx="19685" cy="17780"/>
          </a:xfrm>
          <a:custGeom>
            <a:avLst/>
            <a:gdLst/>
            <a:ahLst/>
            <a:cxnLst/>
            <a:rect l="l" t="t" r="r" b="b"/>
            <a:pathLst>
              <a:path w="19684" h="17780">
                <a:moveTo>
                  <a:pt x="16459" y="0"/>
                </a:moveTo>
                <a:lnTo>
                  <a:pt x="19126" y="0"/>
                </a:lnTo>
                <a:lnTo>
                  <a:pt x="19126" y="17272"/>
                </a:lnTo>
                <a:lnTo>
                  <a:pt x="16586" y="17272"/>
                </a:lnTo>
                <a:lnTo>
                  <a:pt x="0" y="8636"/>
                </a:lnTo>
                <a:lnTo>
                  <a:pt x="16459" y="0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293622" y="1614805"/>
            <a:ext cx="14604" cy="15240"/>
          </a:xfrm>
          <a:custGeom>
            <a:avLst/>
            <a:gdLst/>
            <a:ahLst/>
            <a:cxnLst/>
            <a:rect l="l" t="t" r="r" b="b"/>
            <a:pathLst>
              <a:path w="14605" h="15239">
                <a:moveTo>
                  <a:pt x="0" y="0"/>
                </a:moveTo>
                <a:lnTo>
                  <a:pt x="14224" y="7493"/>
                </a:lnTo>
                <a:lnTo>
                  <a:pt x="0" y="14986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288796" y="1614797"/>
            <a:ext cx="5080" cy="15240"/>
          </a:xfrm>
          <a:custGeom>
            <a:avLst/>
            <a:gdLst/>
            <a:ahLst/>
            <a:cxnLst/>
            <a:rect l="l" t="t" r="r" b="b"/>
            <a:pathLst>
              <a:path w="5080" h="15239">
                <a:moveTo>
                  <a:pt x="0" y="14993"/>
                </a:moveTo>
                <a:lnTo>
                  <a:pt x="4790" y="14993"/>
                </a:lnTo>
                <a:lnTo>
                  <a:pt x="4790" y="0"/>
                </a:lnTo>
                <a:lnTo>
                  <a:pt x="0" y="0"/>
                </a:lnTo>
                <a:lnTo>
                  <a:pt x="0" y="14993"/>
                </a:lnTo>
                <a:close/>
              </a:path>
            </a:pathLst>
          </a:custGeom>
          <a:ln w="9143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286128" y="1581911"/>
            <a:ext cx="71755" cy="40640"/>
          </a:xfrm>
          <a:custGeom>
            <a:avLst/>
            <a:gdLst/>
            <a:ahLst/>
            <a:cxnLst/>
            <a:rect l="l" t="t" r="r" b="b"/>
            <a:pathLst>
              <a:path w="71755" h="40640">
                <a:moveTo>
                  <a:pt x="60071" y="0"/>
                </a:moveTo>
                <a:lnTo>
                  <a:pt x="65912" y="1397"/>
                </a:lnTo>
                <a:lnTo>
                  <a:pt x="71247" y="9778"/>
                </a:lnTo>
                <a:lnTo>
                  <a:pt x="69723" y="14986"/>
                </a:lnTo>
                <a:lnTo>
                  <a:pt x="65151" y="17525"/>
                </a:lnTo>
                <a:lnTo>
                  <a:pt x="21717" y="40386"/>
                </a:lnTo>
                <a:lnTo>
                  <a:pt x="7493" y="32892"/>
                </a:lnTo>
                <a:lnTo>
                  <a:pt x="2667" y="32892"/>
                </a:lnTo>
                <a:lnTo>
                  <a:pt x="2667" y="31750"/>
                </a:lnTo>
                <a:lnTo>
                  <a:pt x="0" y="31750"/>
                </a:lnTo>
                <a:lnTo>
                  <a:pt x="60071" y="0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119115" y="2014727"/>
            <a:ext cx="2679191" cy="9601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166359" y="2042160"/>
            <a:ext cx="2593975" cy="6350"/>
          </a:xfrm>
          <a:custGeom>
            <a:avLst/>
            <a:gdLst/>
            <a:ahLst/>
            <a:cxnLst/>
            <a:rect l="l" t="t" r="r" b="b"/>
            <a:pathLst>
              <a:path w="2593975" h="6350">
                <a:moveTo>
                  <a:pt x="2593720" y="0"/>
                </a:moveTo>
                <a:lnTo>
                  <a:pt x="0" y="5968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712964" y="1950770"/>
            <a:ext cx="89762" cy="16619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760207" y="1973579"/>
            <a:ext cx="0" cy="81280"/>
          </a:xfrm>
          <a:custGeom>
            <a:avLst/>
            <a:gdLst/>
            <a:ahLst/>
            <a:cxnLst/>
            <a:rect l="l" t="t" r="r" b="b"/>
            <a:pathLst>
              <a:path h="81280">
                <a:moveTo>
                  <a:pt x="0" y="0"/>
                </a:moveTo>
                <a:lnTo>
                  <a:pt x="0" y="80772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013447" y="1507236"/>
            <a:ext cx="1488948" cy="48006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060692" y="1534667"/>
            <a:ext cx="1398651" cy="39001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060692" y="1534667"/>
            <a:ext cx="1398905" cy="390525"/>
          </a:xfrm>
          <a:custGeom>
            <a:avLst/>
            <a:gdLst/>
            <a:ahLst/>
            <a:cxnLst/>
            <a:rect l="l" t="t" r="r" b="b"/>
            <a:pathLst>
              <a:path w="1398904" h="390525">
                <a:moveTo>
                  <a:pt x="0" y="65024"/>
                </a:moveTo>
                <a:lnTo>
                  <a:pt x="5206" y="39751"/>
                </a:lnTo>
                <a:lnTo>
                  <a:pt x="19303" y="19050"/>
                </a:lnTo>
                <a:lnTo>
                  <a:pt x="40131" y="5080"/>
                </a:lnTo>
                <a:lnTo>
                  <a:pt x="65658" y="0"/>
                </a:lnTo>
                <a:lnTo>
                  <a:pt x="1332991" y="0"/>
                </a:lnTo>
                <a:lnTo>
                  <a:pt x="1358518" y="5080"/>
                </a:lnTo>
                <a:lnTo>
                  <a:pt x="1379474" y="19050"/>
                </a:lnTo>
                <a:lnTo>
                  <a:pt x="1393443" y="39751"/>
                </a:lnTo>
                <a:lnTo>
                  <a:pt x="1398651" y="65024"/>
                </a:lnTo>
                <a:lnTo>
                  <a:pt x="1398651" y="324993"/>
                </a:lnTo>
                <a:lnTo>
                  <a:pt x="1393443" y="350266"/>
                </a:lnTo>
                <a:lnTo>
                  <a:pt x="1379474" y="370967"/>
                </a:lnTo>
                <a:lnTo>
                  <a:pt x="1358518" y="384937"/>
                </a:lnTo>
                <a:lnTo>
                  <a:pt x="1332991" y="390017"/>
                </a:lnTo>
                <a:lnTo>
                  <a:pt x="65658" y="390017"/>
                </a:lnTo>
                <a:lnTo>
                  <a:pt x="40131" y="384937"/>
                </a:lnTo>
                <a:lnTo>
                  <a:pt x="19303" y="370967"/>
                </a:lnTo>
                <a:lnTo>
                  <a:pt x="5206" y="350266"/>
                </a:lnTo>
                <a:lnTo>
                  <a:pt x="0" y="324993"/>
                </a:lnTo>
                <a:lnTo>
                  <a:pt x="0" y="65024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7080631" y="1544192"/>
            <a:ext cx="1377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marR="5080" indent="-28511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DC Power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Umbilical  Connection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6297167" y="3557041"/>
            <a:ext cx="1197876" cy="51051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492240" y="3555517"/>
            <a:ext cx="807732" cy="58366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339840" y="3579876"/>
            <a:ext cx="1117091" cy="42976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6339840" y="3609213"/>
            <a:ext cx="1117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6880" marR="277495" indent="-14986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Ca</a:t>
            </a:r>
            <a:r>
              <a:rPr sz="1200" dirty="0">
                <a:latin typeface="Arial"/>
                <a:cs typeface="Arial"/>
              </a:rPr>
              <a:t>m</a:t>
            </a:r>
            <a:r>
              <a:rPr sz="1200" spc="-5" dirty="0">
                <a:latin typeface="Arial"/>
                <a:cs typeface="Arial"/>
              </a:rPr>
              <a:t>era  (5V)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843528" y="1872957"/>
            <a:ext cx="1178039" cy="413042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021835" y="1915680"/>
            <a:ext cx="818388" cy="45413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890771" y="1900427"/>
            <a:ext cx="1088136" cy="32308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890771" y="1900427"/>
            <a:ext cx="1088390" cy="323215"/>
          </a:xfrm>
          <a:custGeom>
            <a:avLst/>
            <a:gdLst/>
            <a:ahLst/>
            <a:cxnLst/>
            <a:rect l="l" t="t" r="r" b="b"/>
            <a:pathLst>
              <a:path w="1088389" h="323214">
                <a:moveTo>
                  <a:pt x="0" y="323088"/>
                </a:moveTo>
                <a:lnTo>
                  <a:pt x="1088136" y="323088"/>
                </a:lnTo>
                <a:lnTo>
                  <a:pt x="1088136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3895344" y="1972818"/>
            <a:ext cx="10795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686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Switch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7560564" y="3528059"/>
            <a:ext cx="1444752" cy="571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607807" y="3555491"/>
            <a:ext cx="1354836" cy="48133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607807" y="3555491"/>
            <a:ext cx="1355090" cy="481330"/>
          </a:xfrm>
          <a:custGeom>
            <a:avLst/>
            <a:gdLst/>
            <a:ahLst/>
            <a:cxnLst/>
            <a:rect l="l" t="t" r="r" b="b"/>
            <a:pathLst>
              <a:path w="1355090" h="481329">
                <a:moveTo>
                  <a:pt x="0" y="80137"/>
                </a:moveTo>
                <a:lnTo>
                  <a:pt x="6350" y="49022"/>
                </a:lnTo>
                <a:lnTo>
                  <a:pt x="23875" y="23495"/>
                </a:lnTo>
                <a:lnTo>
                  <a:pt x="49657" y="6350"/>
                </a:lnTo>
                <a:lnTo>
                  <a:pt x="81280" y="0"/>
                </a:lnTo>
                <a:lnTo>
                  <a:pt x="1273556" y="0"/>
                </a:lnTo>
                <a:lnTo>
                  <a:pt x="1305178" y="6350"/>
                </a:lnTo>
                <a:lnTo>
                  <a:pt x="1330960" y="23495"/>
                </a:lnTo>
                <a:lnTo>
                  <a:pt x="1348486" y="49022"/>
                </a:lnTo>
                <a:lnTo>
                  <a:pt x="1354836" y="80137"/>
                </a:lnTo>
                <a:lnTo>
                  <a:pt x="1354836" y="401066"/>
                </a:lnTo>
                <a:lnTo>
                  <a:pt x="1348486" y="432308"/>
                </a:lnTo>
                <a:lnTo>
                  <a:pt x="1330960" y="457835"/>
                </a:lnTo>
                <a:lnTo>
                  <a:pt x="1305178" y="475107"/>
                </a:lnTo>
                <a:lnTo>
                  <a:pt x="1273556" y="481330"/>
                </a:lnTo>
                <a:lnTo>
                  <a:pt x="81280" y="481330"/>
                </a:lnTo>
                <a:lnTo>
                  <a:pt x="49657" y="475107"/>
                </a:lnTo>
                <a:lnTo>
                  <a:pt x="23875" y="457835"/>
                </a:lnTo>
                <a:lnTo>
                  <a:pt x="6350" y="432308"/>
                </a:lnTo>
                <a:lnTo>
                  <a:pt x="0" y="401066"/>
                </a:lnTo>
                <a:lnTo>
                  <a:pt x="0" y="80137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909559" y="2956534"/>
            <a:ext cx="89762" cy="65839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956804" y="2979420"/>
            <a:ext cx="0" cy="572135"/>
          </a:xfrm>
          <a:custGeom>
            <a:avLst/>
            <a:gdLst/>
            <a:ahLst/>
            <a:cxnLst/>
            <a:rect l="l" t="t" r="r" b="b"/>
            <a:pathLst>
              <a:path h="572135">
                <a:moveTo>
                  <a:pt x="0" y="0"/>
                </a:moveTo>
                <a:lnTo>
                  <a:pt x="0" y="572134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7907781" y="3595496"/>
            <a:ext cx="10013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5080" indent="-34480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GPS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Breakout  (5V)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5533644" y="3105911"/>
            <a:ext cx="2464307" cy="96012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576315" y="3133344"/>
            <a:ext cx="2379345" cy="6985"/>
          </a:xfrm>
          <a:custGeom>
            <a:avLst/>
            <a:gdLst/>
            <a:ahLst/>
            <a:cxnLst/>
            <a:rect l="l" t="t" r="r" b="b"/>
            <a:pathLst>
              <a:path w="2379345" h="6985">
                <a:moveTo>
                  <a:pt x="0" y="6476"/>
                </a:moveTo>
                <a:lnTo>
                  <a:pt x="2379344" y="0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948171" y="2839161"/>
            <a:ext cx="89763" cy="35666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995415" y="2862072"/>
            <a:ext cx="0" cy="271145"/>
          </a:xfrm>
          <a:custGeom>
            <a:avLst/>
            <a:gdLst/>
            <a:ahLst/>
            <a:cxnLst/>
            <a:rect l="l" t="t" r="r" b="b"/>
            <a:pathLst>
              <a:path h="271144">
                <a:moveTo>
                  <a:pt x="0" y="0"/>
                </a:moveTo>
                <a:lnTo>
                  <a:pt x="0" y="271017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409688" y="2455164"/>
            <a:ext cx="1444752" cy="571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456931" y="2482595"/>
            <a:ext cx="1354836" cy="48132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456931" y="2482595"/>
            <a:ext cx="1355090" cy="481330"/>
          </a:xfrm>
          <a:custGeom>
            <a:avLst/>
            <a:gdLst/>
            <a:ahLst/>
            <a:cxnLst/>
            <a:rect l="l" t="t" r="r" b="b"/>
            <a:pathLst>
              <a:path w="1355090" h="481330">
                <a:moveTo>
                  <a:pt x="0" y="80137"/>
                </a:moveTo>
                <a:lnTo>
                  <a:pt x="6350" y="49021"/>
                </a:lnTo>
                <a:lnTo>
                  <a:pt x="23875" y="23494"/>
                </a:lnTo>
                <a:lnTo>
                  <a:pt x="49657" y="6350"/>
                </a:lnTo>
                <a:lnTo>
                  <a:pt x="81279" y="0"/>
                </a:lnTo>
                <a:lnTo>
                  <a:pt x="1273556" y="0"/>
                </a:lnTo>
                <a:lnTo>
                  <a:pt x="1305178" y="6350"/>
                </a:lnTo>
                <a:lnTo>
                  <a:pt x="1330960" y="23494"/>
                </a:lnTo>
                <a:lnTo>
                  <a:pt x="1348486" y="49021"/>
                </a:lnTo>
                <a:lnTo>
                  <a:pt x="1354836" y="80137"/>
                </a:lnTo>
                <a:lnTo>
                  <a:pt x="1354836" y="401065"/>
                </a:lnTo>
                <a:lnTo>
                  <a:pt x="1348486" y="432307"/>
                </a:lnTo>
                <a:lnTo>
                  <a:pt x="1330960" y="457834"/>
                </a:lnTo>
                <a:lnTo>
                  <a:pt x="1305178" y="475106"/>
                </a:lnTo>
                <a:lnTo>
                  <a:pt x="1273556" y="481329"/>
                </a:lnTo>
                <a:lnTo>
                  <a:pt x="81279" y="481329"/>
                </a:lnTo>
                <a:lnTo>
                  <a:pt x="49657" y="475106"/>
                </a:lnTo>
                <a:lnTo>
                  <a:pt x="23875" y="457834"/>
                </a:lnTo>
                <a:lnTo>
                  <a:pt x="6350" y="432307"/>
                </a:lnTo>
                <a:lnTo>
                  <a:pt x="0" y="401065"/>
                </a:lnTo>
                <a:lnTo>
                  <a:pt x="0" y="80137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7691119" y="2558922"/>
            <a:ext cx="8902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6220" marR="5080" indent="-224154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SD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Breakout  </a:t>
            </a:r>
            <a:r>
              <a:rPr sz="1200" dirty="0">
                <a:latin typeface="Arial"/>
                <a:cs typeface="Arial"/>
              </a:rPr>
              <a:t>(3.3V)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550163" y="3148583"/>
            <a:ext cx="1061085" cy="0"/>
          </a:xfrm>
          <a:custGeom>
            <a:avLst/>
            <a:gdLst/>
            <a:ahLst/>
            <a:cxnLst/>
            <a:rect l="l" t="t" r="r" b="b"/>
            <a:pathLst>
              <a:path w="1061085">
                <a:moveTo>
                  <a:pt x="1060831" y="0"/>
                </a:moveTo>
                <a:lnTo>
                  <a:pt x="0" y="0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53212" y="3148583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8891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53212" y="3424428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8892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53212" y="3642359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8891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53212" y="3915155"/>
            <a:ext cx="0" cy="279400"/>
          </a:xfrm>
          <a:custGeom>
            <a:avLst/>
            <a:gdLst/>
            <a:ahLst/>
            <a:cxnLst/>
            <a:rect l="l" t="t" r="r" b="b"/>
            <a:pathLst>
              <a:path h="279400">
                <a:moveTo>
                  <a:pt x="0" y="0"/>
                </a:moveTo>
                <a:lnTo>
                  <a:pt x="0" y="278892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254000" y="4301744"/>
            <a:ext cx="1024890" cy="3746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45745" marR="5080" indent="-233679">
              <a:lnSpc>
                <a:spcPts val="1310"/>
              </a:lnSpc>
              <a:spcBef>
                <a:spcPts val="250"/>
              </a:spcBef>
            </a:pPr>
            <a:r>
              <a:rPr sz="1200" spc="-5" dirty="0">
                <a:latin typeface="Arial"/>
                <a:cs typeface="Arial"/>
              </a:rPr>
              <a:t>Mic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spc="-5" dirty="0">
                <a:latin typeface="Arial"/>
                <a:cs typeface="Arial"/>
              </a:rPr>
              <a:t>ocon</a:t>
            </a:r>
            <a:r>
              <a:rPr sz="1200" dirty="0">
                <a:latin typeface="Arial"/>
                <a:cs typeface="Arial"/>
              </a:rPr>
              <a:t>tro</a:t>
            </a:r>
            <a:r>
              <a:rPr sz="1200" spc="-5" dirty="0">
                <a:latin typeface="Arial"/>
                <a:cs typeface="Arial"/>
              </a:rPr>
              <a:t>l</a:t>
            </a:r>
            <a:r>
              <a:rPr sz="1200" spc="-10" dirty="0">
                <a:latin typeface="Arial"/>
                <a:cs typeface="Arial"/>
              </a:rPr>
              <a:t>l</a:t>
            </a:r>
            <a:r>
              <a:rPr sz="1200" spc="-5" dirty="0">
                <a:latin typeface="Arial"/>
                <a:cs typeface="Arial"/>
              </a:rPr>
              <a:t>e</a:t>
            </a:r>
            <a:r>
              <a:rPr sz="1200" dirty="0">
                <a:latin typeface="Arial"/>
                <a:cs typeface="Arial"/>
              </a:rPr>
              <a:t>r  (3.3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6633971" y="4242828"/>
            <a:ext cx="1844039" cy="89305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68440" y="4383036"/>
            <a:ext cx="1935479" cy="76655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681216" y="4270247"/>
            <a:ext cx="1754124" cy="802894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681216" y="4270247"/>
            <a:ext cx="1754505" cy="803275"/>
          </a:xfrm>
          <a:custGeom>
            <a:avLst/>
            <a:gdLst/>
            <a:ahLst/>
            <a:cxnLst/>
            <a:rect l="l" t="t" r="r" b="b"/>
            <a:pathLst>
              <a:path w="1754504" h="803275">
                <a:moveTo>
                  <a:pt x="0" y="133857"/>
                </a:moveTo>
                <a:lnTo>
                  <a:pt x="12318" y="81787"/>
                </a:lnTo>
                <a:lnTo>
                  <a:pt x="45974" y="39243"/>
                </a:lnTo>
                <a:lnTo>
                  <a:pt x="95757" y="10540"/>
                </a:lnTo>
                <a:lnTo>
                  <a:pt x="156717" y="0"/>
                </a:lnTo>
                <a:lnTo>
                  <a:pt x="1597532" y="0"/>
                </a:lnTo>
                <a:lnTo>
                  <a:pt x="1658492" y="10540"/>
                </a:lnTo>
                <a:lnTo>
                  <a:pt x="1708277" y="39243"/>
                </a:lnTo>
                <a:lnTo>
                  <a:pt x="1741804" y="81787"/>
                </a:lnTo>
                <a:lnTo>
                  <a:pt x="1754124" y="133857"/>
                </a:lnTo>
                <a:lnTo>
                  <a:pt x="1754124" y="669035"/>
                </a:lnTo>
                <a:lnTo>
                  <a:pt x="1741804" y="721232"/>
                </a:lnTo>
                <a:lnTo>
                  <a:pt x="1708277" y="763651"/>
                </a:lnTo>
                <a:lnTo>
                  <a:pt x="1658492" y="792352"/>
                </a:lnTo>
                <a:lnTo>
                  <a:pt x="1597532" y="802894"/>
                </a:lnTo>
                <a:lnTo>
                  <a:pt x="156717" y="802894"/>
                </a:lnTo>
                <a:lnTo>
                  <a:pt x="95757" y="792352"/>
                </a:lnTo>
                <a:lnTo>
                  <a:pt x="45974" y="763651"/>
                </a:lnTo>
                <a:lnTo>
                  <a:pt x="12318" y="721232"/>
                </a:lnTo>
                <a:lnTo>
                  <a:pt x="0" y="669035"/>
                </a:lnTo>
                <a:lnTo>
                  <a:pt x="0" y="133857"/>
                </a:lnTo>
                <a:close/>
              </a:path>
            </a:pathLst>
          </a:custGeom>
          <a:ln w="9143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 txBox="1"/>
          <p:nvPr/>
        </p:nvSpPr>
        <p:spPr>
          <a:xfrm>
            <a:off x="6690486" y="4436491"/>
            <a:ext cx="1657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9847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Heat </a:t>
            </a:r>
            <a:r>
              <a:rPr sz="1200" spc="-5" dirty="0">
                <a:latin typeface="Arial"/>
                <a:cs typeface="Arial"/>
              </a:rPr>
              <a:t>Shield  Deployment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Mechanism</a:t>
            </a:r>
            <a:endParaRPr sz="1200">
              <a:latin typeface="Arial"/>
              <a:cs typeface="Arial"/>
            </a:endParaRPr>
          </a:p>
          <a:p>
            <a:pPr marL="534035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(5V)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5122164" y="4244314"/>
            <a:ext cx="1523999" cy="868705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055108" y="4293120"/>
            <a:ext cx="1680972" cy="766559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169408" y="4271771"/>
            <a:ext cx="1434084" cy="778509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169408" y="4271771"/>
            <a:ext cx="1434465" cy="778510"/>
          </a:xfrm>
          <a:custGeom>
            <a:avLst/>
            <a:gdLst/>
            <a:ahLst/>
            <a:cxnLst/>
            <a:rect l="l" t="t" r="r" b="b"/>
            <a:pathLst>
              <a:path w="1434465" h="778510">
                <a:moveTo>
                  <a:pt x="0" y="129793"/>
                </a:moveTo>
                <a:lnTo>
                  <a:pt x="10032" y="79375"/>
                </a:lnTo>
                <a:lnTo>
                  <a:pt x="37591" y="38100"/>
                </a:lnTo>
                <a:lnTo>
                  <a:pt x="78231" y="10159"/>
                </a:lnTo>
                <a:lnTo>
                  <a:pt x="128142" y="0"/>
                </a:lnTo>
                <a:lnTo>
                  <a:pt x="1306067" y="0"/>
                </a:lnTo>
                <a:lnTo>
                  <a:pt x="1355851" y="10159"/>
                </a:lnTo>
                <a:lnTo>
                  <a:pt x="1396618" y="38100"/>
                </a:lnTo>
                <a:lnTo>
                  <a:pt x="1424050" y="79375"/>
                </a:lnTo>
                <a:lnTo>
                  <a:pt x="1434084" y="129793"/>
                </a:lnTo>
                <a:lnTo>
                  <a:pt x="1434084" y="648715"/>
                </a:lnTo>
                <a:lnTo>
                  <a:pt x="1424050" y="699261"/>
                </a:lnTo>
                <a:lnTo>
                  <a:pt x="1396618" y="740536"/>
                </a:lnTo>
                <a:lnTo>
                  <a:pt x="1355851" y="768350"/>
                </a:lnTo>
                <a:lnTo>
                  <a:pt x="1306067" y="778509"/>
                </a:lnTo>
                <a:lnTo>
                  <a:pt x="128142" y="778509"/>
                </a:lnTo>
                <a:lnTo>
                  <a:pt x="78231" y="768350"/>
                </a:lnTo>
                <a:lnTo>
                  <a:pt x="37591" y="740536"/>
                </a:lnTo>
                <a:lnTo>
                  <a:pt x="10032" y="699261"/>
                </a:lnTo>
                <a:lnTo>
                  <a:pt x="0" y="648715"/>
                </a:lnTo>
                <a:lnTo>
                  <a:pt x="0" y="129793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 txBox="1"/>
          <p:nvPr/>
        </p:nvSpPr>
        <p:spPr>
          <a:xfrm>
            <a:off x="5177154" y="4347464"/>
            <a:ext cx="1404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717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Heat </a:t>
            </a:r>
            <a:r>
              <a:rPr sz="1200" spc="-5" dirty="0">
                <a:latin typeface="Arial"/>
                <a:cs typeface="Arial"/>
              </a:rPr>
              <a:t>Shield  Release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Mechanism</a:t>
            </a:r>
            <a:endParaRPr sz="1200">
              <a:latin typeface="Arial"/>
              <a:cs typeface="Arial"/>
            </a:endParaRPr>
          </a:p>
          <a:p>
            <a:pPr marL="40005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(5V)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4521708" y="4130040"/>
            <a:ext cx="2464308" cy="96012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564379" y="4157471"/>
            <a:ext cx="2379345" cy="6985"/>
          </a:xfrm>
          <a:custGeom>
            <a:avLst/>
            <a:gdLst/>
            <a:ahLst/>
            <a:cxnLst/>
            <a:rect l="l" t="t" r="r" b="b"/>
            <a:pathLst>
              <a:path w="2379345" h="6985">
                <a:moveTo>
                  <a:pt x="0" y="6476"/>
                </a:moveTo>
                <a:lnTo>
                  <a:pt x="2379345" y="0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517135" y="4134649"/>
            <a:ext cx="89763" cy="1980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564379" y="4157471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2648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530596" y="4134649"/>
            <a:ext cx="89763" cy="1980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577840" y="4157471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2648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897623" y="4134649"/>
            <a:ext cx="89762" cy="1980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944868" y="4157471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2648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60248" y="2353055"/>
            <a:ext cx="1444752" cy="571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07491" y="2380488"/>
            <a:ext cx="1354835" cy="481329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07491" y="2380488"/>
            <a:ext cx="1355090" cy="481330"/>
          </a:xfrm>
          <a:custGeom>
            <a:avLst/>
            <a:gdLst/>
            <a:ahLst/>
            <a:cxnLst/>
            <a:rect l="l" t="t" r="r" b="b"/>
            <a:pathLst>
              <a:path w="1355089" h="481330">
                <a:moveTo>
                  <a:pt x="0" y="80137"/>
                </a:moveTo>
                <a:lnTo>
                  <a:pt x="6388" y="49022"/>
                </a:lnTo>
                <a:lnTo>
                  <a:pt x="23825" y="23495"/>
                </a:lnTo>
                <a:lnTo>
                  <a:pt x="49669" y="6350"/>
                </a:lnTo>
                <a:lnTo>
                  <a:pt x="81330" y="0"/>
                </a:lnTo>
                <a:lnTo>
                  <a:pt x="1273556" y="0"/>
                </a:lnTo>
                <a:lnTo>
                  <a:pt x="1305178" y="6350"/>
                </a:lnTo>
                <a:lnTo>
                  <a:pt x="1330959" y="23495"/>
                </a:lnTo>
                <a:lnTo>
                  <a:pt x="1348485" y="49022"/>
                </a:lnTo>
                <a:lnTo>
                  <a:pt x="1354835" y="80137"/>
                </a:lnTo>
                <a:lnTo>
                  <a:pt x="1354835" y="401065"/>
                </a:lnTo>
                <a:lnTo>
                  <a:pt x="1348485" y="432308"/>
                </a:lnTo>
                <a:lnTo>
                  <a:pt x="1330959" y="457835"/>
                </a:lnTo>
                <a:lnTo>
                  <a:pt x="1305178" y="475107"/>
                </a:lnTo>
                <a:lnTo>
                  <a:pt x="1273556" y="481329"/>
                </a:lnTo>
                <a:lnTo>
                  <a:pt x="81330" y="481329"/>
                </a:lnTo>
                <a:lnTo>
                  <a:pt x="49669" y="475107"/>
                </a:lnTo>
                <a:lnTo>
                  <a:pt x="23825" y="457835"/>
                </a:lnTo>
                <a:lnTo>
                  <a:pt x="6388" y="432308"/>
                </a:lnTo>
                <a:lnTo>
                  <a:pt x="0" y="401065"/>
                </a:lnTo>
                <a:lnTo>
                  <a:pt x="0" y="80137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768502" y="2439670"/>
            <a:ext cx="89026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SD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Breakout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(3.3V)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1106424" y="2849829"/>
            <a:ext cx="89763" cy="36581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153667" y="2872739"/>
            <a:ext cx="0" cy="280670"/>
          </a:xfrm>
          <a:custGeom>
            <a:avLst/>
            <a:gdLst/>
            <a:ahLst/>
            <a:cxnLst/>
            <a:rect l="l" t="t" r="r" b="b"/>
            <a:pathLst>
              <a:path h="280669">
                <a:moveTo>
                  <a:pt x="0" y="0"/>
                </a:moveTo>
                <a:lnTo>
                  <a:pt x="0" y="280162"/>
                </a:lnTo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 txBox="1"/>
          <p:nvPr/>
        </p:nvSpPr>
        <p:spPr>
          <a:xfrm>
            <a:off x="247599" y="6172911"/>
            <a:ext cx="390080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Note: No </a:t>
            </a:r>
            <a:r>
              <a:rPr sz="1100" dirty="0">
                <a:latin typeface="Arial"/>
                <a:cs typeface="Arial"/>
              </a:rPr>
              <a:t>spring contacts used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dirty="0">
                <a:latin typeface="Arial"/>
                <a:cs typeface="Arial"/>
              </a:rPr>
              <a:t>battery electrical</a:t>
            </a:r>
            <a:r>
              <a:rPr sz="1100" spc="-15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connection.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6" name="object 1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84</a:t>
            </a:fld>
            <a:endParaRPr spc="-5" dirty="0"/>
          </a:p>
        </p:txBody>
      </p:sp>
      <p:sp>
        <p:nvSpPr>
          <p:cNvPr id="167" name="object 16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68" name="object 168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546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</a:t>
            </a:r>
            <a:r>
              <a:rPr dirty="0"/>
              <a:t>Power </a:t>
            </a:r>
            <a:r>
              <a:rPr spc="-5" dirty="0"/>
              <a:t>Trade </a:t>
            </a:r>
            <a:r>
              <a:rPr dirty="0"/>
              <a:t>&amp;</a:t>
            </a:r>
            <a:r>
              <a:rPr spc="-70" dirty="0"/>
              <a:t> </a:t>
            </a:r>
            <a:r>
              <a:rPr dirty="0"/>
              <a:t>Selection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8657" y="1154429"/>
            <a:ext cx="78632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For the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battery source of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the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probe, </a:t>
            </a:r>
            <a:r>
              <a:rPr sz="1600" b="1" spc="-10" dirty="0">
                <a:solidFill>
                  <a:srgbClr val="333399"/>
                </a:solidFill>
                <a:latin typeface="Arial"/>
                <a:cs typeface="Arial"/>
              </a:rPr>
              <a:t>the </a:t>
            </a:r>
            <a:r>
              <a:rPr sz="1600" b="1" dirty="0">
                <a:solidFill>
                  <a:srgbClr val="333399"/>
                </a:solidFill>
                <a:latin typeface="Arial"/>
                <a:cs typeface="Arial"/>
              </a:rPr>
              <a:t>following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batteries </a:t>
            </a:r>
            <a:r>
              <a:rPr sz="1600" b="1" spc="-15" dirty="0">
                <a:solidFill>
                  <a:srgbClr val="333399"/>
                </a:solidFill>
                <a:latin typeface="Arial"/>
                <a:cs typeface="Arial"/>
              </a:rPr>
              <a:t>have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been</a:t>
            </a:r>
            <a:r>
              <a:rPr sz="1600" b="1" spc="31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considered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661160"/>
            <a:ext cx="9143999" cy="2563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688592"/>
            <a:ext cx="9144000" cy="2468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-4762" y="1683829"/>
          <a:ext cx="9140823" cy="246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3075"/>
                <a:gridCol w="1777364"/>
                <a:gridCol w="1250314"/>
                <a:gridCol w="1229995"/>
                <a:gridCol w="750570"/>
                <a:gridCol w="765810"/>
                <a:gridCol w="1576705"/>
                <a:gridCol w="1316990"/>
              </a:tblGrid>
              <a:tr h="517525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b="1" spc="5" dirty="0">
                          <a:latin typeface="Arial"/>
                          <a:cs typeface="Arial"/>
                        </a:rPr>
                        <a:t>ID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Name of the</a:t>
                      </a:r>
                      <a:r>
                        <a:rPr sz="11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battery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 marR="40259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Operating</a:t>
                      </a:r>
                      <a:r>
                        <a:rPr sz="1100" b="1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t  range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 marR="35687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Weight</a:t>
                      </a:r>
                      <a:r>
                        <a:rPr sz="1100" b="1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(per 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unit)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Type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Voltage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Capacity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Price (per</a:t>
                      </a:r>
                      <a:r>
                        <a:rPr sz="11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unit)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Duracell Ultra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Power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-20 ~ 54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45g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Alkaline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9V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600mAh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£4.40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2.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Energizer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EN22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-18°C to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55°C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45.6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Alkaline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9V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450mAh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£5.10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3.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Varta V 13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-10°C to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65°C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1,8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Alkaline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1.5V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120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mAh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£0.325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95605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4.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GP410LAH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-20°C to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50°C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58g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Ni-MH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1.2V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4100mAh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£9.67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5.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Samsung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ICR18650-26H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0°C to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45°C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45 </a:t>
                      </a:r>
                      <a:r>
                        <a:rPr sz="1100" spc="40" dirty="0">
                          <a:latin typeface="Arial"/>
                          <a:cs typeface="Arial"/>
                        </a:rPr>
                        <a:t>±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1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Li-Ion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3.6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V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2600mAh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£7.25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85</a:t>
            </a:fld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422" y="4682490"/>
            <a:ext cx="7562215" cy="426720"/>
          </a:xfrm>
          <a:prstGeom prst="rect">
            <a:avLst/>
          </a:prstGeom>
          <a:solidFill>
            <a:srgbClr val="EEEEEE"/>
          </a:solidFill>
          <a:ln w="19811">
            <a:solidFill>
              <a:srgbClr val="00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75"/>
              </a:spcBef>
            </a:pPr>
            <a:r>
              <a:rPr sz="1800" dirty="0">
                <a:latin typeface="Arial"/>
                <a:cs typeface="Arial"/>
              </a:rPr>
              <a:t>The </a:t>
            </a:r>
            <a:r>
              <a:rPr sz="1800" spc="-5" dirty="0">
                <a:latin typeface="Arial"/>
                <a:cs typeface="Arial"/>
              </a:rPr>
              <a:t>battery ultimately selected in no1 on </a:t>
            </a:r>
            <a:r>
              <a:rPr sz="1800" dirty="0">
                <a:latin typeface="Arial"/>
                <a:cs typeface="Arial"/>
              </a:rPr>
              <a:t>the list: </a:t>
            </a:r>
            <a:r>
              <a:rPr sz="1800" spc="-5" dirty="0">
                <a:latin typeface="Arial"/>
                <a:cs typeface="Arial"/>
              </a:rPr>
              <a:t>Duracell Ultra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Power.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546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</a:t>
            </a:r>
            <a:r>
              <a:rPr dirty="0"/>
              <a:t>Power </a:t>
            </a:r>
            <a:r>
              <a:rPr spc="-5" dirty="0"/>
              <a:t>Trade </a:t>
            </a:r>
            <a:r>
              <a:rPr dirty="0"/>
              <a:t>&amp;</a:t>
            </a:r>
            <a:r>
              <a:rPr spc="-70" dirty="0"/>
              <a:t> </a:t>
            </a:r>
            <a:r>
              <a:rPr dirty="0"/>
              <a:t>Selection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144517" y="1116533"/>
            <a:ext cx="85534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Tra</a:t>
            </a:r>
            <a:r>
              <a:rPr sz="2400" b="1" spc="-10" dirty="0">
                <a:solidFill>
                  <a:srgbClr val="333399"/>
                </a:solidFill>
                <a:latin typeface="Arial"/>
                <a:cs typeface="Arial"/>
              </a:rPr>
              <a:t>d</a:t>
            </a:r>
            <a:r>
              <a:rPr sz="2400" b="1" dirty="0">
                <a:solidFill>
                  <a:srgbClr val="333399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647443"/>
            <a:ext cx="9143999" cy="3706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674241"/>
            <a:ext cx="9144000" cy="3611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-4762" y="1669478"/>
          <a:ext cx="9145905" cy="36099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115"/>
                <a:gridCol w="1586230"/>
                <a:gridCol w="3679825"/>
                <a:gridCol w="3467735"/>
              </a:tblGrid>
              <a:tr h="35052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b="1" spc="5" dirty="0">
                          <a:latin typeface="Arial"/>
                          <a:cs typeface="Arial"/>
                        </a:rPr>
                        <a:t>ID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Battery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Pros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Cons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852805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Duracell Ultra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Power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 marR="22161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Easy 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work with,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team has been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using it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other  purposes and the battery has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proven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be</a:t>
                      </a:r>
                      <a:r>
                        <a:rPr sz="11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reliable.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5250" marR="136525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Relatively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cheap.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 withstand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range of temperatures,  as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well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as shock. Widely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available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Relatively</a:t>
                      </a:r>
                      <a:r>
                        <a:rPr sz="11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heavy.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685165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2.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Energizer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EN22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 marR="38862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Can withstand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range of temperatures. Widely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available. Cheap,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but not as cheap as no 1. Easy</a:t>
                      </a:r>
                      <a:r>
                        <a:rPr sz="11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with.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 marR="31813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Heavy,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smaller capacity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than nr 1.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Have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not been  tested against shock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damage.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3.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Varta V 13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Very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light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cheap.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Readily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available.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 marR="18224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Configuration has more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points sensitive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damage.  Very hard 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replace inside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probe.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7630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4.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GP410LAH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Very high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capacity. Readily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available.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Configuration required to reach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desired</a:t>
                      </a:r>
                      <a:r>
                        <a:rPr sz="11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voltage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would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very heavy. Relatively</a:t>
                      </a:r>
                      <a:r>
                        <a:rPr sz="11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expensive.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5.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 marR="17780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Samsung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ICR18650-  26H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High capacity.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 marR="454659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Configuration required to reach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desired</a:t>
                      </a:r>
                      <a:r>
                        <a:rPr sz="11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voltage 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would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heavy. Relatively</a:t>
                      </a:r>
                      <a:r>
                        <a:rPr sz="11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expensive.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265" marB="0">
                    <a:lnL w="9525">
                      <a:solidFill>
                        <a:srgbClr val="2E2E97"/>
                      </a:solidFill>
                      <a:prstDash val="solid"/>
                    </a:lnL>
                    <a:lnR w="9525">
                      <a:solidFill>
                        <a:srgbClr val="2E2E97"/>
                      </a:solidFill>
                      <a:prstDash val="solid"/>
                    </a:lnR>
                    <a:lnT w="9525">
                      <a:solidFill>
                        <a:srgbClr val="2E2E97"/>
                      </a:solidFill>
                      <a:prstDash val="solid"/>
                    </a:lnT>
                    <a:lnB w="9525">
                      <a:solidFill>
                        <a:srgbClr val="2E2E97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86</a:t>
            </a:fld>
            <a:endParaRPr spc="-5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546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</a:t>
            </a:r>
            <a:r>
              <a:rPr dirty="0"/>
              <a:t>Power </a:t>
            </a:r>
            <a:r>
              <a:rPr spc="-5" dirty="0"/>
              <a:t>Trade </a:t>
            </a:r>
            <a:r>
              <a:rPr dirty="0"/>
              <a:t>&amp;</a:t>
            </a:r>
            <a:r>
              <a:rPr spc="-70" dirty="0"/>
              <a:t> </a:t>
            </a:r>
            <a:r>
              <a:rPr dirty="0"/>
              <a:t>Selection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882390" y="1217167"/>
            <a:ext cx="1381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5" dirty="0">
                <a:solidFill>
                  <a:srgbClr val="333399"/>
                </a:solidFill>
                <a:uFill>
                  <a:solidFill>
                    <a:srgbClr val="333399"/>
                  </a:solidFill>
                </a:uFill>
                <a:latin typeface="Arial"/>
                <a:cs typeface="Arial"/>
              </a:rPr>
              <a:t>Selection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2231" y="2095500"/>
            <a:ext cx="6832600" cy="2352040"/>
          </a:xfrm>
          <a:custGeom>
            <a:avLst/>
            <a:gdLst/>
            <a:ahLst/>
            <a:cxnLst/>
            <a:rect l="l" t="t" r="r" b="b"/>
            <a:pathLst>
              <a:path w="6832600" h="2352040">
                <a:moveTo>
                  <a:pt x="0" y="2351532"/>
                </a:moveTo>
                <a:lnTo>
                  <a:pt x="6832092" y="2351532"/>
                </a:lnTo>
                <a:lnTo>
                  <a:pt x="6832092" y="0"/>
                </a:lnTo>
                <a:lnTo>
                  <a:pt x="0" y="0"/>
                </a:lnTo>
                <a:lnTo>
                  <a:pt x="0" y="2351532"/>
                </a:lnTo>
                <a:close/>
              </a:path>
            </a:pathLst>
          </a:custGeom>
          <a:ln w="914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7667" y="2169032"/>
            <a:ext cx="6366510" cy="1627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In </a:t>
            </a:r>
            <a:r>
              <a:rPr sz="1400" b="1" spc="-5" dirty="0">
                <a:latin typeface="Arial"/>
                <a:cs typeface="Arial"/>
              </a:rPr>
              <a:t>choosing the </a:t>
            </a:r>
            <a:r>
              <a:rPr sz="1400" b="1" spc="-10" dirty="0">
                <a:latin typeface="Arial"/>
                <a:cs typeface="Arial"/>
              </a:rPr>
              <a:t>battery, </a:t>
            </a:r>
            <a:r>
              <a:rPr sz="1400" b="1" spc="-5" dirty="0">
                <a:latin typeface="Arial"/>
                <a:cs typeface="Arial"/>
              </a:rPr>
              <a:t>the following </a:t>
            </a:r>
            <a:r>
              <a:rPr sz="1400" b="1" dirty="0">
                <a:latin typeface="Arial"/>
                <a:cs typeface="Arial"/>
              </a:rPr>
              <a:t>criteria </a:t>
            </a:r>
            <a:r>
              <a:rPr sz="1400" b="1" spc="-5" dirty="0">
                <a:latin typeface="Arial"/>
                <a:cs typeface="Arial"/>
              </a:rPr>
              <a:t>have been</a:t>
            </a:r>
            <a:r>
              <a:rPr sz="1400" b="1" spc="-15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considered:</a:t>
            </a:r>
            <a:endParaRPr sz="1400">
              <a:latin typeface="Arial"/>
              <a:cs typeface="Arial"/>
            </a:endParaRPr>
          </a:p>
          <a:p>
            <a:pPr marL="342265" marR="353695" indent="-342265">
              <a:lnSpc>
                <a:spcPct val="100000"/>
              </a:lnSpc>
              <a:buSzPct val="138461"/>
              <a:buChar char="●"/>
              <a:tabLst>
                <a:tab pos="342265" algn="l"/>
                <a:tab pos="342900" algn="l"/>
              </a:tabLst>
            </a:pPr>
            <a:r>
              <a:rPr sz="1300" dirty="0">
                <a:latin typeface="Arial"/>
                <a:cs typeface="Arial"/>
              </a:rPr>
              <a:t>Weight, </a:t>
            </a:r>
            <a:r>
              <a:rPr sz="1300" spc="-10" dirty="0">
                <a:latin typeface="Arial"/>
                <a:cs typeface="Arial"/>
              </a:rPr>
              <a:t>with </a:t>
            </a:r>
            <a:r>
              <a:rPr sz="1300" spc="-5" dirty="0">
                <a:latin typeface="Arial"/>
                <a:cs typeface="Arial"/>
              </a:rPr>
              <a:t>accordance to requirement 1. Due to the weight of the remaining  subsystems, this is of high</a:t>
            </a:r>
            <a:r>
              <a:rPr sz="1300" spc="7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importance.</a:t>
            </a:r>
            <a:endParaRPr sz="1300">
              <a:latin typeface="Arial"/>
              <a:cs typeface="Arial"/>
            </a:endParaRPr>
          </a:p>
          <a:p>
            <a:pPr marL="342265" indent="-342265">
              <a:lnSpc>
                <a:spcPct val="100000"/>
              </a:lnSpc>
              <a:buSzPct val="138461"/>
              <a:buChar char="●"/>
              <a:tabLst>
                <a:tab pos="342265" algn="l"/>
                <a:tab pos="342900" algn="l"/>
              </a:tabLst>
            </a:pPr>
            <a:r>
              <a:rPr sz="1300" spc="-5" dirty="0">
                <a:latin typeface="Arial"/>
                <a:cs typeface="Arial"/>
              </a:rPr>
              <a:t>Capacity, as long as it has 120% of the required capacity, it is not a big</a:t>
            </a:r>
            <a:r>
              <a:rPr sz="1300" spc="254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issue</a:t>
            </a:r>
            <a:endParaRPr sz="1300">
              <a:latin typeface="Arial"/>
              <a:cs typeface="Arial"/>
            </a:endParaRPr>
          </a:p>
          <a:p>
            <a:pPr marL="342265" indent="-342265">
              <a:lnSpc>
                <a:spcPct val="100000"/>
              </a:lnSpc>
              <a:buSzPct val="138461"/>
              <a:buChar char="●"/>
              <a:tabLst>
                <a:tab pos="342265" algn="l"/>
                <a:tab pos="342900" algn="l"/>
              </a:tabLst>
            </a:pPr>
            <a:r>
              <a:rPr sz="1300" spc="-10" dirty="0">
                <a:latin typeface="Arial"/>
                <a:cs typeface="Arial"/>
              </a:rPr>
              <a:t>Price</a:t>
            </a:r>
            <a:endParaRPr sz="1300">
              <a:latin typeface="Arial"/>
              <a:cs typeface="Arial"/>
            </a:endParaRPr>
          </a:p>
          <a:p>
            <a:pPr marL="342265" indent="-342265">
              <a:lnSpc>
                <a:spcPct val="100000"/>
              </a:lnSpc>
              <a:buSzPct val="138461"/>
              <a:buChar char="●"/>
              <a:tabLst>
                <a:tab pos="342265" algn="l"/>
                <a:tab pos="342900" algn="l"/>
              </a:tabLst>
            </a:pPr>
            <a:r>
              <a:rPr sz="1300" spc="-5" dirty="0">
                <a:latin typeface="Arial"/>
                <a:cs typeface="Arial"/>
              </a:rPr>
              <a:t>Ability to withstand temperature - important to certain</a:t>
            </a:r>
            <a:r>
              <a:rPr sz="1300" spc="204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degree</a:t>
            </a:r>
            <a:endParaRPr sz="1300">
              <a:latin typeface="Arial"/>
              <a:cs typeface="Arial"/>
            </a:endParaRPr>
          </a:p>
          <a:p>
            <a:pPr marL="342265" marR="5080" indent="-342265">
              <a:lnSpc>
                <a:spcPct val="100000"/>
              </a:lnSpc>
              <a:buSzPct val="138461"/>
              <a:buChar char="●"/>
              <a:tabLst>
                <a:tab pos="342265" algn="l"/>
                <a:tab pos="342900" algn="l"/>
              </a:tabLst>
            </a:pPr>
            <a:r>
              <a:rPr sz="1300" spc="-5" dirty="0">
                <a:latin typeface="Arial"/>
                <a:cs typeface="Arial"/>
              </a:rPr>
              <a:t>How complicated the configuration is, as more complicated system </a:t>
            </a:r>
            <a:r>
              <a:rPr sz="1300" spc="-10" dirty="0">
                <a:latin typeface="Arial"/>
                <a:cs typeface="Arial"/>
              </a:rPr>
              <a:t>would </a:t>
            </a:r>
            <a:r>
              <a:rPr sz="1300" spc="-5" dirty="0">
                <a:latin typeface="Arial"/>
                <a:cs typeface="Arial"/>
              </a:rPr>
              <a:t>be more  prone to failure on</a:t>
            </a:r>
            <a:r>
              <a:rPr sz="1300" spc="5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impact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88540" y="2032553"/>
            <a:ext cx="1375794" cy="23562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18236" y="4584572"/>
            <a:ext cx="7634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For </a:t>
            </a:r>
            <a:r>
              <a:rPr sz="1800" b="1" spc="-5" dirty="0">
                <a:latin typeface="Arial"/>
                <a:cs typeface="Arial"/>
              </a:rPr>
              <a:t>these reasons, Duracell Ultra </a:t>
            </a:r>
            <a:r>
              <a:rPr sz="1800" b="1" spc="5" dirty="0">
                <a:latin typeface="Arial"/>
                <a:cs typeface="Arial"/>
              </a:rPr>
              <a:t>Power </a:t>
            </a:r>
            <a:r>
              <a:rPr sz="1800" b="1" spc="-5" dirty="0">
                <a:latin typeface="Arial"/>
                <a:cs typeface="Arial"/>
              </a:rPr>
              <a:t>9V battery </a:t>
            </a:r>
            <a:r>
              <a:rPr sz="1800" b="1" spc="-15" dirty="0">
                <a:latin typeface="Arial"/>
                <a:cs typeface="Arial"/>
              </a:rPr>
              <a:t>have </a:t>
            </a:r>
            <a:r>
              <a:rPr sz="1800" b="1" spc="-5" dirty="0">
                <a:latin typeface="Arial"/>
                <a:cs typeface="Arial"/>
              </a:rPr>
              <a:t>been</a:t>
            </a:r>
            <a:r>
              <a:rPr sz="1800" b="1" spc="114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chosen.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87</a:t>
            </a:fld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0200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</a:t>
            </a:r>
            <a:r>
              <a:rPr dirty="0"/>
              <a:t>Power</a:t>
            </a:r>
            <a:r>
              <a:rPr spc="-75" dirty="0"/>
              <a:t> </a:t>
            </a:r>
            <a:r>
              <a:rPr spc="-5" dirty="0"/>
              <a:t>Budget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7151" y="1143508"/>
          <a:ext cx="9031601" cy="4676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685"/>
                <a:gridCol w="1120139"/>
                <a:gridCol w="671195"/>
                <a:gridCol w="593089"/>
                <a:gridCol w="845819"/>
                <a:gridCol w="641350"/>
                <a:gridCol w="709295"/>
                <a:gridCol w="894079"/>
                <a:gridCol w="952500"/>
                <a:gridCol w="806450"/>
              </a:tblGrid>
              <a:tr h="751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4450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Component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Name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A8DC"/>
                    </a:solidFill>
                  </a:tcPr>
                </a:tc>
                <a:tc>
                  <a:txBody>
                    <a:bodyPr/>
                    <a:lstStyle/>
                    <a:p>
                      <a:pPr marL="267335" marR="163830" indent="-96520">
                        <a:lnSpc>
                          <a:spcPts val="1320"/>
                        </a:lnSpc>
                        <a:spcBef>
                          <a:spcPts val="1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omp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nt  Function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A8DC"/>
                    </a:solidFill>
                  </a:tcPr>
                </a:tc>
                <a:tc>
                  <a:txBody>
                    <a:bodyPr/>
                    <a:lstStyle/>
                    <a:p>
                      <a:pPr marL="124460" marR="86360" indent="-53340">
                        <a:lnSpc>
                          <a:spcPts val="1320"/>
                        </a:lnSpc>
                        <a:spcBef>
                          <a:spcPts val="1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urrent  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[Amp]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A8DC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45720" indent="-76200">
                        <a:lnSpc>
                          <a:spcPts val="1320"/>
                        </a:lnSpc>
                        <a:spcBef>
                          <a:spcPts val="1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ol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e  [Volt]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A8D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4765" indent="-58419">
                        <a:lnSpc>
                          <a:spcPts val="1320"/>
                        </a:lnSpc>
                        <a:spcBef>
                          <a:spcPts val="1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Op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ratio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al  </a:t>
                      </a:r>
                      <a:r>
                        <a:rPr sz="1100" b="1" spc="5" dirty="0">
                          <a:latin typeface="Arial"/>
                          <a:cs typeface="Arial"/>
                        </a:rPr>
                        <a:t>Power</a:t>
                      </a:r>
                      <a:r>
                        <a:rPr sz="1100" b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[W]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A8DC"/>
                    </a:solidFill>
                  </a:tcPr>
                </a:tc>
                <a:tc>
                  <a:txBody>
                    <a:bodyPr/>
                    <a:lstStyle/>
                    <a:p>
                      <a:pPr marL="47625" marR="123825" indent="150495">
                        <a:lnSpc>
                          <a:spcPts val="1320"/>
                        </a:lnSpc>
                        <a:spcBef>
                          <a:spcPts val="1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uty  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Cycle 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[%]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A8DC"/>
                    </a:solidFill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129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Duty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36220" marR="94615">
                        <a:lnSpc>
                          <a:spcPct val="100000"/>
                        </a:lnSpc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spc="-30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cle 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[Hrs]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A8DC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Duty</a:t>
                      </a:r>
                      <a:r>
                        <a:rPr sz="1100" b="1" spc="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hour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[sec]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A8DC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Required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11760" marR="248920">
                        <a:lnSpc>
                          <a:spcPct val="120000"/>
                        </a:lnSpc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ity  [W-hr]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A8DC"/>
                    </a:solidFill>
                  </a:tcPr>
                </a:tc>
                <a:tc>
                  <a:txBody>
                    <a:bodyPr/>
                    <a:lstStyle/>
                    <a:p>
                      <a:pPr marL="150495" marR="167005" indent="-127000">
                        <a:lnSpc>
                          <a:spcPts val="1320"/>
                        </a:lnSpc>
                        <a:spcBef>
                          <a:spcPts val="1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q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uired  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[A-hr]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EA8DC"/>
                    </a:solidFill>
                  </a:tcPr>
                </a:tc>
              </a:tr>
              <a:tr h="9867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82550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Adafruit 10DOF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IMU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1270" indent="-8890" algn="ctr">
                        <a:lnSpc>
                          <a:spcPct val="120100"/>
                        </a:lnSpc>
                        <a:spcBef>
                          <a:spcPts val="5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Magnetometer,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Air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Pressure &amp;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Air</a:t>
                      </a:r>
                      <a:r>
                        <a:rPr sz="11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Temperature  Sensor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R="144145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0.001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3.3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587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0.0036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R="165100" algn="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12%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R="59055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0:14:24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841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864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0.000864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16764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0.0003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48970">
                <a:tc>
                  <a:txBody>
                    <a:bodyPr/>
                    <a:lstStyle/>
                    <a:p>
                      <a:pPr marL="91440" marR="252095" indent="-9525">
                        <a:lnSpc>
                          <a:spcPts val="1320"/>
                        </a:lnSpc>
                        <a:spcBef>
                          <a:spcPts val="1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Adafruit Ultimate</a:t>
                      </a:r>
                      <a:r>
                        <a:rPr sz="11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GPS 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Breakout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064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GPS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0574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587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165100" algn="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12%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59055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0:14:24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841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864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2923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0.024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6764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0.0048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Zigbee/802.15.4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Modules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87630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Radio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0574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3.3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0.432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165100" algn="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12%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59055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0:14:24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1841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864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20447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0.103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0129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0.0314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5010"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Miniature 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TTL</a:t>
                      </a:r>
                      <a:r>
                        <a:rPr sz="1100" b="1" spc="2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Serial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JPEG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Camera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8763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Camera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44145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0.075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587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0.375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27965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5%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0:06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41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360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0955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0.0375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6764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0.0075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58165">
                <a:tc>
                  <a:txBody>
                    <a:bodyPr/>
                    <a:lstStyle/>
                    <a:p>
                      <a:pPr marL="82550">
                        <a:lnSpc>
                          <a:spcPts val="1295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Arduino</a:t>
                      </a:r>
                      <a:r>
                        <a:rPr sz="1100" b="1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Nano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Microcontroller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057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58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524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0.15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1250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100%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2732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2:00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03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7200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095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393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0.093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7210">
                <a:tc>
                  <a:txBody>
                    <a:bodyPr/>
                    <a:lstStyle/>
                    <a:p>
                      <a:pPr marL="82550">
                        <a:lnSpc>
                          <a:spcPts val="1295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Teensy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3.2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USB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Microcontroller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06045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0.0003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3.3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0.00099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25095" algn="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100%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27329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2:00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7200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20447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0.001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0129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0.0006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88</a:t>
            </a:fld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0200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</a:t>
            </a:r>
            <a:r>
              <a:rPr dirty="0"/>
              <a:t>Power</a:t>
            </a:r>
            <a:r>
              <a:rPr spc="-75" dirty="0"/>
              <a:t> </a:t>
            </a:r>
            <a:r>
              <a:rPr spc="-5" dirty="0"/>
              <a:t>Budget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67715" y="1497075"/>
          <a:ext cx="8307064" cy="3589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3480"/>
                <a:gridCol w="1073150"/>
                <a:gridCol w="631825"/>
                <a:gridCol w="524509"/>
                <a:gridCol w="751204"/>
                <a:gridCol w="830580"/>
                <a:gridCol w="830579"/>
                <a:gridCol w="830579"/>
                <a:gridCol w="830579"/>
                <a:gridCol w="830579"/>
              </a:tblGrid>
              <a:tr h="598170">
                <a:tc>
                  <a:txBody>
                    <a:bodyPr/>
                    <a:lstStyle/>
                    <a:p>
                      <a:pPr marL="43815">
                        <a:lnSpc>
                          <a:spcPts val="129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Servo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9g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28295" marR="165100" indent="-6731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arachute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Release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163195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0.25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524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4828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1.25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6416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0.2%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7368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0:0:14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9019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14.4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0.005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7495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0.001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5940">
                <a:tc>
                  <a:txBody>
                    <a:bodyPr/>
                    <a:lstStyle/>
                    <a:p>
                      <a:pPr marL="43815">
                        <a:lnSpc>
                          <a:spcPts val="129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Solenoid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571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12.6g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28295" marR="123825" indent="-10858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Heat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 Release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1.1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8638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5.5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6416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0.2%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5367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0:00:14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9019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14.4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0.022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1399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0.0044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5940">
                <a:tc>
                  <a:txBody>
                    <a:bodyPr/>
                    <a:lstStyle/>
                    <a:p>
                      <a:pPr marL="90170" marR="504190" indent="-7620">
                        <a:lnSpc>
                          <a:spcPts val="1320"/>
                        </a:lnSpc>
                        <a:spcBef>
                          <a:spcPts val="1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Linear  </a:t>
                      </a:r>
                      <a:r>
                        <a:rPr sz="1100" b="1" spc="-4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ctuator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207645" marR="113030" indent="1206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Heat Shield 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6383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0.45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4828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2.25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6416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0.2%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5367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0:00:14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9019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14.4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0924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0.009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1399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0.0018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5940">
                <a:tc>
                  <a:txBody>
                    <a:bodyPr/>
                    <a:lstStyle/>
                    <a:p>
                      <a:pPr marL="82550">
                        <a:lnSpc>
                          <a:spcPts val="1295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SD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Breakout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86995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SD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Breakout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587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3.3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4828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0.33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83845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12%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18745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0:14:24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09880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864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29539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0.0792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0002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0.024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5940">
                <a:tc>
                  <a:txBody>
                    <a:bodyPr/>
                    <a:lstStyle/>
                    <a:p>
                      <a:pPr marL="82550">
                        <a:lnSpc>
                          <a:spcPts val="1295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SD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Breakout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869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SD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Breakout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58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3.3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482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0.33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838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12%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1874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0:14:24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098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864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2953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0.0792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000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0.024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35940">
                <a:tc>
                  <a:txBody>
                    <a:bodyPr/>
                    <a:lstStyle/>
                    <a:p>
                      <a:pPr marL="90170" marR="570230" indent="-7620">
                        <a:lnSpc>
                          <a:spcPts val="1320"/>
                        </a:lnSpc>
                        <a:spcBef>
                          <a:spcPts val="20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Audio  B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Audio</a:t>
                      </a:r>
                      <a:r>
                        <a:rPr sz="11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Beacon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2509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3.3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028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0.1155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838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12%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1811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0:1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:24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098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864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311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0.02772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13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0.0084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11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C85C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C85C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C85C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C85C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C85C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C85C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C85C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C85C5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ts val="1295"/>
                        </a:lnSpc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Total: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C85C5"/>
                    </a:solidFill>
                  </a:tcPr>
                </a:tc>
                <a:tc>
                  <a:txBody>
                    <a:bodyPr/>
                    <a:lstStyle/>
                    <a:p>
                      <a:pPr marL="160655">
                        <a:lnSpc>
                          <a:spcPts val="129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0.2012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C85C5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89</a:t>
            </a:fld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9146" y="1118361"/>
          <a:ext cx="9072244" cy="5062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510"/>
                <a:gridCol w="7737475"/>
                <a:gridCol w="245109"/>
                <a:gridCol w="241300"/>
                <a:gridCol w="241300"/>
                <a:gridCol w="209550"/>
              </a:tblGrid>
              <a:tr h="2451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RE#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Description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1295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RE40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No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lasers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allowed.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6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193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RE41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probe must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easily accessible power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switch.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69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193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50" spc="5" dirty="0">
                          <a:latin typeface="Arial"/>
                          <a:cs typeface="Arial"/>
                        </a:rPr>
                        <a:t>RE42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spc="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probe must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power indicator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such as an LED or sound generating</a:t>
                      </a:r>
                      <a:r>
                        <a:rPr sz="11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device.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6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193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RE43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descent rate of the probe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deployed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between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10 and 30</a:t>
                      </a:r>
                      <a:r>
                        <a:rPr sz="11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meters/second.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1295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RE44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descent rate of the probe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released and parachute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deployed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5</a:t>
                      </a:r>
                      <a:r>
                        <a:rPr sz="11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meters/second.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193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050" spc="5" dirty="0">
                          <a:latin typeface="Arial"/>
                          <a:cs typeface="Arial"/>
                        </a:rPr>
                        <a:t>RE45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audio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beacon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required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probe.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powered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after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landing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operate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continuously.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690"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RE46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Battery source may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alkaline, Ni-Cad, Ni-MH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Lithium. Lithium polymer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batteries are not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allowed. Lithium cells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manufactured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metal package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similar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18650</a:t>
                      </a:r>
                      <a:r>
                        <a:rPr sz="11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cells.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69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386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050" spc="5" dirty="0">
                          <a:latin typeface="Arial"/>
                          <a:cs typeface="Arial"/>
                        </a:rPr>
                        <a:t>RE47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An easily accessible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battery compartment must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included allowing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batteries to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installed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 removed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less than</a:t>
                      </a:r>
                      <a:r>
                        <a:rPr sz="11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minute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not require a total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disassembly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the</a:t>
                      </a:r>
                      <a:r>
                        <a:rPr sz="11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69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386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RE48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Spring contacts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used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making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electrical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connections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batteries.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Shock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forces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can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cause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momentary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disconnects.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3860"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RE49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tilt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sensor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used to verify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stability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the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during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descent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deployed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be part of</a:t>
                      </a:r>
                      <a:r>
                        <a:rPr sz="11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telemetry.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69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5260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60579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Bonus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1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Camera: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Add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color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video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camera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capture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release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heat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</a:t>
                      </a:r>
                      <a:r>
                        <a:rPr sz="11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ground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during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last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300 meters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 marR="296545">
                        <a:lnSpc>
                          <a:spcPts val="1520"/>
                        </a:lnSpc>
                        <a:spcBef>
                          <a:spcPts val="7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descent.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camera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have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resolution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least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640x480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frame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least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30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frames/sec.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camera  must be activated at 300</a:t>
                      </a:r>
                      <a:r>
                        <a:rPr sz="11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meters.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69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1158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900" spc="-5" dirty="0">
                          <a:latin typeface="Arial"/>
                          <a:cs typeface="Arial"/>
                        </a:rPr>
                        <a:t>Bonus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00" spc="5" dirty="0">
                          <a:latin typeface="Arial"/>
                          <a:cs typeface="Arial"/>
                        </a:rPr>
                        <a:t>Wind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Sensor: 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radio transmitter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added 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transmit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wind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speed by changing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its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10 frequency. The</a:t>
                      </a:r>
                      <a:r>
                        <a:rPr sz="11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frequency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change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Hz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per 0.1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meter/sec.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transmitter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custom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designed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built.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cannot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commercial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30480" marR="24130">
                        <a:lnSpc>
                          <a:spcPct val="1149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product. The frequency must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433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MHz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ISM band or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if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team member has an amateur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radio license,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 amateur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radio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band can be used.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transmitter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must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able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be set to 8 different frequencies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433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MHz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ISM band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25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KHz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separation.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transmitter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turn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off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after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lands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minimize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interference.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team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can use a commercial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receiver.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9690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8429497" y="6504323"/>
            <a:ext cx="19177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9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5326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 Requirement</a:t>
            </a:r>
            <a:r>
              <a:rPr spc="20" dirty="0"/>
              <a:t> </a:t>
            </a:r>
            <a:r>
              <a:rPr spc="-5" dirty="0"/>
              <a:t>Summary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3613" y="131784"/>
            <a:ext cx="769620" cy="353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716404" y="2597276"/>
            <a:ext cx="57111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Flight Software (FSW)</a:t>
            </a:r>
            <a:r>
              <a:rPr sz="3200" spc="-140" dirty="0"/>
              <a:t> </a:t>
            </a:r>
            <a:r>
              <a:rPr sz="3200" dirty="0"/>
              <a:t>Design</a:t>
            </a:r>
            <a:endParaRPr sz="320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90</a:t>
            </a:fld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2199894" y="3419932"/>
            <a:ext cx="502158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Presenter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latin typeface="Arial"/>
                <a:cs typeface="Arial"/>
              </a:rPr>
              <a:t>Lawrence Allegranza </a:t>
            </a:r>
            <a:r>
              <a:rPr sz="2400" b="1" spc="-5" dirty="0">
                <a:latin typeface="Arial"/>
                <a:cs typeface="Arial"/>
              </a:rPr>
              <a:t>France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(LAF)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143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FSW</a:t>
            </a:r>
            <a:r>
              <a:rPr spc="-80" dirty="0"/>
              <a:t> </a:t>
            </a:r>
            <a:r>
              <a:rPr dirty="0"/>
              <a:t>Overview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4752" y="964438"/>
            <a:ext cx="462153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architecture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program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relies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Arduino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Nano  </a:t>
            </a:r>
            <a:r>
              <a:rPr sz="1400" dirty="0">
                <a:latin typeface="Arial"/>
                <a:cs typeface="Arial"/>
              </a:rPr>
              <a:t>and Teensy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3.2.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4752" y="1604213"/>
            <a:ext cx="4399915" cy="1307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C programming </a:t>
            </a:r>
            <a:r>
              <a:rPr sz="1400" b="1" spc="-5" dirty="0">
                <a:latin typeface="Arial"/>
                <a:cs typeface="Arial"/>
              </a:rPr>
              <a:t>language </a:t>
            </a:r>
            <a:r>
              <a:rPr sz="1400" dirty="0">
                <a:latin typeface="Arial"/>
                <a:cs typeface="Arial"/>
              </a:rPr>
              <a:t>is used as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"/>
                <a:cs typeface="Arial"/>
              </a:rPr>
              <a:t>offers </a:t>
            </a:r>
            <a:r>
              <a:rPr sz="1400" spc="-5" dirty="0">
                <a:latin typeface="Arial"/>
                <a:cs typeface="Arial"/>
              </a:rPr>
              <a:t>more </a:t>
            </a:r>
            <a:r>
              <a:rPr sz="1400" dirty="0">
                <a:latin typeface="Arial"/>
                <a:cs typeface="Arial"/>
              </a:rPr>
              <a:t>in depth programming </a:t>
            </a:r>
            <a:r>
              <a:rPr sz="1400" spc="-5" dirty="0">
                <a:latin typeface="Arial"/>
                <a:cs typeface="Arial"/>
              </a:rPr>
              <a:t>flexibility </a:t>
            </a:r>
            <a:r>
              <a:rPr sz="1400" dirty="0">
                <a:latin typeface="Arial"/>
                <a:cs typeface="Arial"/>
              </a:rPr>
              <a:t>compare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  </a:t>
            </a:r>
            <a:r>
              <a:rPr sz="1400" spc="-5" dirty="0">
                <a:latin typeface="Arial"/>
                <a:cs typeface="Arial"/>
              </a:rPr>
              <a:t>higher level </a:t>
            </a:r>
            <a:r>
              <a:rPr sz="1400" dirty="0">
                <a:latin typeface="Arial"/>
                <a:cs typeface="Arial"/>
              </a:rPr>
              <a:t>languages (e.g.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C#)</a:t>
            </a:r>
            <a:endParaRPr sz="1400">
              <a:latin typeface="Arial"/>
              <a:cs typeface="Arial"/>
            </a:endParaRPr>
          </a:p>
          <a:p>
            <a:pPr marL="12700" marR="704215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C is the most common language among  </a:t>
            </a:r>
            <a:r>
              <a:rPr sz="1400" spc="-5" dirty="0">
                <a:latin typeface="Arial"/>
                <a:cs typeface="Arial"/>
              </a:rPr>
              <a:t>team’s programmers </a:t>
            </a:r>
            <a:r>
              <a:rPr sz="1400" dirty="0">
                <a:latin typeface="Arial"/>
                <a:cs typeface="Arial"/>
              </a:rPr>
              <a:t>so it makes sense to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  the </a:t>
            </a:r>
            <a:r>
              <a:rPr sz="1400" spc="-5" dirty="0">
                <a:latin typeface="Arial"/>
                <a:cs typeface="Arial"/>
              </a:rPr>
              <a:t>existing </a:t>
            </a:r>
            <a:r>
              <a:rPr sz="1400" dirty="0">
                <a:latin typeface="Arial"/>
                <a:cs typeface="Arial"/>
              </a:rPr>
              <a:t>skillset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available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4752" y="3098419"/>
            <a:ext cx="491680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Arial"/>
                <a:cs typeface="Arial"/>
              </a:rPr>
              <a:t>The IDE used </a:t>
            </a:r>
            <a:r>
              <a:rPr sz="1400" b="1" dirty="0">
                <a:latin typeface="Arial"/>
                <a:cs typeface="Arial"/>
              </a:rPr>
              <a:t>is </a:t>
            </a:r>
            <a:r>
              <a:rPr sz="1400" b="1" spc="-5" dirty="0">
                <a:latin typeface="Arial"/>
                <a:cs typeface="Arial"/>
              </a:rPr>
              <a:t>‘Arduino’</a:t>
            </a:r>
            <a:r>
              <a:rPr sz="1400" spc="-5" dirty="0">
                <a:latin typeface="Arial"/>
                <a:cs typeface="Arial"/>
              </a:rPr>
              <a:t>-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very </a:t>
            </a:r>
            <a:r>
              <a:rPr sz="1400" dirty="0">
                <a:latin typeface="Arial"/>
                <a:cs typeface="Arial"/>
              </a:rPr>
              <a:t>simple and easy to  understand </a:t>
            </a:r>
            <a:r>
              <a:rPr sz="1400" spc="-5" dirty="0">
                <a:latin typeface="Arial"/>
                <a:cs typeface="Arial"/>
              </a:rPr>
              <a:t>IDE which should provide </a:t>
            </a:r>
            <a:r>
              <a:rPr sz="1400" dirty="0">
                <a:latin typeface="Arial"/>
                <a:cs typeface="Arial"/>
              </a:rPr>
              <a:t>all the </a:t>
            </a:r>
            <a:r>
              <a:rPr sz="1400" spc="-5" dirty="0">
                <a:latin typeface="Arial"/>
                <a:cs typeface="Arial"/>
              </a:rPr>
              <a:t>functionality </a:t>
            </a:r>
            <a:r>
              <a:rPr sz="1400" dirty="0">
                <a:latin typeface="Arial"/>
                <a:cs typeface="Arial"/>
              </a:rPr>
              <a:t>that  </a:t>
            </a:r>
            <a:r>
              <a:rPr sz="1400" spc="-10" dirty="0">
                <a:latin typeface="Arial"/>
                <a:cs typeface="Arial"/>
              </a:rPr>
              <a:t>we </a:t>
            </a:r>
            <a:r>
              <a:rPr sz="1400" dirty="0">
                <a:latin typeface="Arial"/>
                <a:cs typeface="Arial"/>
              </a:rPr>
              <a:t>need </a:t>
            </a:r>
            <a:r>
              <a:rPr sz="1400" spc="-5" dirty="0">
                <a:latin typeface="Arial"/>
                <a:cs typeface="Arial"/>
              </a:rPr>
              <a:t>(simpler </a:t>
            </a:r>
            <a:r>
              <a:rPr sz="1400" dirty="0">
                <a:latin typeface="Arial"/>
                <a:cs typeface="Arial"/>
              </a:rPr>
              <a:t>to get </a:t>
            </a:r>
            <a:r>
              <a:rPr sz="1400" spc="-5" dirty="0">
                <a:latin typeface="Arial"/>
                <a:cs typeface="Arial"/>
              </a:rPr>
              <a:t>everyone involved </a:t>
            </a:r>
            <a:r>
              <a:rPr sz="1400" dirty="0">
                <a:latin typeface="Arial"/>
                <a:cs typeface="Arial"/>
              </a:rPr>
              <a:t>in the</a:t>
            </a:r>
            <a:r>
              <a:rPr sz="1400" spc="-27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development)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4752" y="3952113"/>
            <a:ext cx="18770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Tasks of the</a:t>
            </a:r>
            <a:r>
              <a:rPr sz="1400" b="1" spc="-16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software</a:t>
            </a:r>
            <a:r>
              <a:rPr sz="1400" spc="-5" dirty="0"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4752" y="4165472"/>
            <a:ext cx="42557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"/>
                <a:cs typeface="Arial"/>
              </a:rPr>
              <a:t>Calibrate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"/>
                <a:cs typeface="Arial"/>
              </a:rPr>
              <a:t>Ensure </a:t>
            </a:r>
            <a:r>
              <a:rPr sz="1400" spc="-5" dirty="0">
                <a:latin typeface="Arial"/>
                <a:cs typeface="Arial"/>
              </a:rPr>
              <a:t>everything </a:t>
            </a:r>
            <a:r>
              <a:rPr sz="1400" dirty="0">
                <a:latin typeface="Arial"/>
                <a:cs typeface="Arial"/>
              </a:rPr>
              <a:t>runs smoothly (running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checks)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2808" y="4592192"/>
            <a:ext cx="149860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Arial"/>
                <a:cs typeface="Arial"/>
              </a:rPr>
              <a:t>Power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"/>
                <a:cs typeface="Arial"/>
              </a:rPr>
              <a:t>Sensor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failures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4752" y="5019294"/>
            <a:ext cx="493585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"/>
                <a:cs typeface="Arial"/>
              </a:rPr>
              <a:t>Handle (process)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Arial"/>
                <a:cs typeface="Arial"/>
              </a:rPr>
              <a:t>Store </a:t>
            </a:r>
            <a:r>
              <a:rPr sz="1400" spc="-5" dirty="0">
                <a:latin typeface="Arial"/>
                <a:cs typeface="Arial"/>
              </a:rPr>
              <a:t>system </a:t>
            </a:r>
            <a:r>
              <a:rPr sz="1400" dirty="0">
                <a:latin typeface="Arial"/>
                <a:cs typeface="Arial"/>
              </a:rPr>
              <a:t>data to EEPROM – ensures state </a:t>
            </a:r>
            <a:r>
              <a:rPr sz="1400" spc="-5" dirty="0">
                <a:latin typeface="Arial"/>
                <a:cs typeface="Arial"/>
              </a:rPr>
              <a:t>recovery</a:t>
            </a:r>
            <a:r>
              <a:rPr sz="1400" spc="-1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  case</a:t>
            </a:r>
            <a:r>
              <a:rPr sz="1400" spc="-2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sudden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power</a:t>
            </a:r>
            <a:r>
              <a:rPr sz="1400" spc="-1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666994" y="3731514"/>
            <a:ext cx="2683510" cy="340995"/>
          </a:xfrm>
          <a:custGeom>
            <a:avLst/>
            <a:gdLst/>
            <a:ahLst/>
            <a:cxnLst/>
            <a:rect l="l" t="t" r="r" b="b"/>
            <a:pathLst>
              <a:path w="2683509" h="340995">
                <a:moveTo>
                  <a:pt x="0" y="56768"/>
                </a:moveTo>
                <a:lnTo>
                  <a:pt x="4190" y="34671"/>
                </a:lnTo>
                <a:lnTo>
                  <a:pt x="15747" y="16637"/>
                </a:lnTo>
                <a:lnTo>
                  <a:pt x="32892" y="4444"/>
                </a:lnTo>
                <a:lnTo>
                  <a:pt x="53975" y="0"/>
                </a:lnTo>
                <a:lnTo>
                  <a:pt x="2629280" y="0"/>
                </a:lnTo>
                <a:lnTo>
                  <a:pt x="2650235" y="4444"/>
                </a:lnTo>
                <a:lnTo>
                  <a:pt x="2667380" y="16637"/>
                </a:lnTo>
                <a:lnTo>
                  <a:pt x="2678937" y="34671"/>
                </a:lnTo>
                <a:lnTo>
                  <a:pt x="2683255" y="56768"/>
                </a:lnTo>
                <a:lnTo>
                  <a:pt x="2683255" y="284099"/>
                </a:lnTo>
                <a:lnTo>
                  <a:pt x="2678937" y="306197"/>
                </a:lnTo>
                <a:lnTo>
                  <a:pt x="2667380" y="324231"/>
                </a:lnTo>
                <a:lnTo>
                  <a:pt x="2650235" y="336423"/>
                </a:lnTo>
                <a:lnTo>
                  <a:pt x="2629280" y="340868"/>
                </a:lnTo>
                <a:lnTo>
                  <a:pt x="53975" y="340868"/>
                </a:lnTo>
                <a:lnTo>
                  <a:pt x="32892" y="336423"/>
                </a:lnTo>
                <a:lnTo>
                  <a:pt x="15747" y="324231"/>
                </a:lnTo>
                <a:lnTo>
                  <a:pt x="4190" y="306197"/>
                </a:lnTo>
                <a:lnTo>
                  <a:pt x="0" y="284099"/>
                </a:lnTo>
                <a:lnTo>
                  <a:pt x="0" y="56768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48350" y="3759200"/>
            <a:ext cx="2320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Altitude = 300m (On</a:t>
            </a:r>
            <a:r>
              <a:rPr sz="1400" spc="-3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descent)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64630" y="4912614"/>
            <a:ext cx="1012190" cy="492759"/>
          </a:xfrm>
          <a:custGeom>
            <a:avLst/>
            <a:gdLst/>
            <a:ahLst/>
            <a:cxnLst/>
            <a:rect l="l" t="t" r="r" b="b"/>
            <a:pathLst>
              <a:path w="1012190" h="492760">
                <a:moveTo>
                  <a:pt x="0" y="82042"/>
                </a:moveTo>
                <a:lnTo>
                  <a:pt x="3555" y="50037"/>
                </a:lnTo>
                <a:lnTo>
                  <a:pt x="13335" y="24003"/>
                </a:lnTo>
                <a:lnTo>
                  <a:pt x="27940" y="6477"/>
                </a:lnTo>
                <a:lnTo>
                  <a:pt x="45593" y="0"/>
                </a:lnTo>
                <a:lnTo>
                  <a:pt x="966089" y="0"/>
                </a:lnTo>
                <a:lnTo>
                  <a:pt x="983869" y="6477"/>
                </a:lnTo>
                <a:lnTo>
                  <a:pt x="998474" y="24003"/>
                </a:lnTo>
                <a:lnTo>
                  <a:pt x="1008252" y="50037"/>
                </a:lnTo>
                <a:lnTo>
                  <a:pt x="1011809" y="82042"/>
                </a:lnTo>
                <a:lnTo>
                  <a:pt x="1011809" y="410210"/>
                </a:lnTo>
                <a:lnTo>
                  <a:pt x="1008252" y="442214"/>
                </a:lnTo>
                <a:lnTo>
                  <a:pt x="998474" y="468249"/>
                </a:lnTo>
                <a:lnTo>
                  <a:pt x="983869" y="485775"/>
                </a:lnTo>
                <a:lnTo>
                  <a:pt x="966089" y="492252"/>
                </a:lnTo>
                <a:lnTo>
                  <a:pt x="45593" y="492252"/>
                </a:lnTo>
                <a:lnTo>
                  <a:pt x="27940" y="485775"/>
                </a:lnTo>
                <a:lnTo>
                  <a:pt x="13335" y="468249"/>
                </a:lnTo>
                <a:lnTo>
                  <a:pt x="3555" y="442214"/>
                </a:lnTo>
                <a:lnTo>
                  <a:pt x="0" y="410210"/>
                </a:lnTo>
                <a:lnTo>
                  <a:pt x="0" y="82042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74029" y="4237482"/>
            <a:ext cx="2919730" cy="509905"/>
          </a:xfrm>
          <a:custGeom>
            <a:avLst/>
            <a:gdLst/>
            <a:ahLst/>
            <a:cxnLst/>
            <a:rect l="l" t="t" r="r" b="b"/>
            <a:pathLst>
              <a:path w="2919729" h="509904">
                <a:moveTo>
                  <a:pt x="0" y="84963"/>
                </a:moveTo>
                <a:lnTo>
                  <a:pt x="7112" y="51816"/>
                </a:lnTo>
                <a:lnTo>
                  <a:pt x="26670" y="24892"/>
                </a:lnTo>
                <a:lnTo>
                  <a:pt x="55625" y="6604"/>
                </a:lnTo>
                <a:lnTo>
                  <a:pt x="91186" y="0"/>
                </a:lnTo>
                <a:lnTo>
                  <a:pt x="2828163" y="0"/>
                </a:lnTo>
                <a:lnTo>
                  <a:pt x="2863723" y="6604"/>
                </a:lnTo>
                <a:lnTo>
                  <a:pt x="2892805" y="24892"/>
                </a:lnTo>
                <a:lnTo>
                  <a:pt x="2912364" y="51816"/>
                </a:lnTo>
                <a:lnTo>
                  <a:pt x="2919603" y="84963"/>
                </a:lnTo>
                <a:lnTo>
                  <a:pt x="2919603" y="424815"/>
                </a:lnTo>
                <a:lnTo>
                  <a:pt x="2912364" y="457835"/>
                </a:lnTo>
                <a:lnTo>
                  <a:pt x="2892805" y="484886"/>
                </a:lnTo>
                <a:lnTo>
                  <a:pt x="2863723" y="503047"/>
                </a:lnTo>
                <a:lnTo>
                  <a:pt x="2828163" y="509778"/>
                </a:lnTo>
                <a:lnTo>
                  <a:pt x="91186" y="509778"/>
                </a:lnTo>
                <a:lnTo>
                  <a:pt x="55625" y="503047"/>
                </a:lnTo>
                <a:lnTo>
                  <a:pt x="26670" y="484886"/>
                </a:lnTo>
                <a:lnTo>
                  <a:pt x="7112" y="457835"/>
                </a:lnTo>
                <a:lnTo>
                  <a:pt x="0" y="424815"/>
                </a:lnTo>
                <a:lnTo>
                  <a:pt x="0" y="84963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629655" y="4264533"/>
            <a:ext cx="28498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050" marR="578485" indent="-110489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Heat </a:t>
            </a:r>
            <a:r>
              <a:rPr sz="1400" dirty="0">
                <a:latin typeface="Arial"/>
                <a:cs typeface="Arial"/>
              </a:rPr>
              <a:t>Shield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Released  Parachute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Deploys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60591" y="4904688"/>
            <a:ext cx="6191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Gr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u</a:t>
            </a:r>
            <a:r>
              <a:rPr sz="1400" spc="-20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  <a:p>
            <a:pPr marL="41275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Impact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67094" y="5610605"/>
            <a:ext cx="1417320" cy="746760"/>
          </a:xfrm>
          <a:custGeom>
            <a:avLst/>
            <a:gdLst/>
            <a:ahLst/>
            <a:cxnLst/>
            <a:rect l="l" t="t" r="r" b="b"/>
            <a:pathLst>
              <a:path w="1417320" h="746760">
                <a:moveTo>
                  <a:pt x="0" y="124256"/>
                </a:moveTo>
                <a:lnTo>
                  <a:pt x="11556" y="75907"/>
                </a:lnTo>
                <a:lnTo>
                  <a:pt x="43052" y="36410"/>
                </a:lnTo>
                <a:lnTo>
                  <a:pt x="89661" y="9766"/>
                </a:lnTo>
                <a:lnTo>
                  <a:pt x="146811" y="0"/>
                </a:lnTo>
                <a:lnTo>
                  <a:pt x="1270127" y="0"/>
                </a:lnTo>
                <a:lnTo>
                  <a:pt x="1327277" y="9766"/>
                </a:lnTo>
                <a:lnTo>
                  <a:pt x="1374012" y="36410"/>
                </a:lnTo>
                <a:lnTo>
                  <a:pt x="1405508" y="75907"/>
                </a:lnTo>
                <a:lnTo>
                  <a:pt x="1417065" y="124256"/>
                </a:lnTo>
                <a:lnTo>
                  <a:pt x="1417065" y="621804"/>
                </a:lnTo>
                <a:lnTo>
                  <a:pt x="1405508" y="670204"/>
                </a:lnTo>
                <a:lnTo>
                  <a:pt x="1374012" y="709739"/>
                </a:lnTo>
                <a:lnTo>
                  <a:pt x="1327277" y="736384"/>
                </a:lnTo>
                <a:lnTo>
                  <a:pt x="1270127" y="746163"/>
                </a:lnTo>
                <a:lnTo>
                  <a:pt x="146811" y="746163"/>
                </a:lnTo>
                <a:lnTo>
                  <a:pt x="89661" y="736384"/>
                </a:lnTo>
                <a:lnTo>
                  <a:pt x="43052" y="709739"/>
                </a:lnTo>
                <a:lnTo>
                  <a:pt x="11556" y="670204"/>
                </a:lnTo>
                <a:lnTo>
                  <a:pt x="0" y="621804"/>
                </a:lnTo>
                <a:lnTo>
                  <a:pt x="0" y="124256"/>
                </a:lnTo>
                <a:close/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807200" y="5647435"/>
            <a:ext cx="74549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Audio  Beacon  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ct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45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070597" y="4072890"/>
            <a:ext cx="9525" cy="158750"/>
          </a:xfrm>
          <a:custGeom>
            <a:avLst/>
            <a:gdLst/>
            <a:ahLst/>
            <a:cxnLst/>
            <a:rect l="l" t="t" r="r" b="b"/>
            <a:pathLst>
              <a:path w="9525" h="158750">
                <a:moveTo>
                  <a:pt x="0" y="158242"/>
                </a:moveTo>
                <a:lnTo>
                  <a:pt x="914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7738" y="4760214"/>
            <a:ext cx="45720" cy="140335"/>
          </a:xfrm>
          <a:custGeom>
            <a:avLst/>
            <a:gdLst/>
            <a:ahLst/>
            <a:cxnLst/>
            <a:rect l="l" t="t" r="r" b="b"/>
            <a:pathLst>
              <a:path w="45720" h="140335">
                <a:moveTo>
                  <a:pt x="45719" y="140208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72121" y="5424678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166116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83273" y="1579625"/>
            <a:ext cx="1208405" cy="527685"/>
          </a:xfrm>
          <a:custGeom>
            <a:avLst/>
            <a:gdLst/>
            <a:ahLst/>
            <a:cxnLst/>
            <a:rect l="l" t="t" r="r" b="b"/>
            <a:pathLst>
              <a:path w="1208404" h="527685">
                <a:moveTo>
                  <a:pt x="0" y="263525"/>
                </a:moveTo>
                <a:lnTo>
                  <a:pt x="13970" y="207010"/>
                </a:lnTo>
                <a:lnTo>
                  <a:pt x="53721" y="154686"/>
                </a:lnTo>
                <a:lnTo>
                  <a:pt x="116586" y="107823"/>
                </a:lnTo>
                <a:lnTo>
                  <a:pt x="155575" y="86995"/>
                </a:lnTo>
                <a:lnTo>
                  <a:pt x="199262" y="67818"/>
                </a:lnTo>
                <a:lnTo>
                  <a:pt x="247269" y="50800"/>
                </a:lnTo>
                <a:lnTo>
                  <a:pt x="299211" y="35940"/>
                </a:lnTo>
                <a:lnTo>
                  <a:pt x="354583" y="23495"/>
                </a:lnTo>
                <a:lnTo>
                  <a:pt x="413130" y="13462"/>
                </a:lnTo>
                <a:lnTo>
                  <a:pt x="474472" y="6096"/>
                </a:lnTo>
                <a:lnTo>
                  <a:pt x="538226" y="1524"/>
                </a:lnTo>
                <a:lnTo>
                  <a:pt x="604139" y="0"/>
                </a:lnTo>
                <a:lnTo>
                  <a:pt x="669925" y="1524"/>
                </a:lnTo>
                <a:lnTo>
                  <a:pt x="733678" y="6096"/>
                </a:lnTo>
                <a:lnTo>
                  <a:pt x="795020" y="13462"/>
                </a:lnTo>
                <a:lnTo>
                  <a:pt x="853567" y="23495"/>
                </a:lnTo>
                <a:lnTo>
                  <a:pt x="908939" y="35940"/>
                </a:lnTo>
                <a:lnTo>
                  <a:pt x="960881" y="50800"/>
                </a:lnTo>
                <a:lnTo>
                  <a:pt x="1008887" y="67818"/>
                </a:lnTo>
                <a:lnTo>
                  <a:pt x="1052576" y="86995"/>
                </a:lnTo>
                <a:lnTo>
                  <a:pt x="1091565" y="107823"/>
                </a:lnTo>
                <a:lnTo>
                  <a:pt x="1125727" y="130556"/>
                </a:lnTo>
                <a:lnTo>
                  <a:pt x="1177417" y="180212"/>
                </a:lnTo>
                <a:lnTo>
                  <a:pt x="1204595" y="234823"/>
                </a:lnTo>
                <a:lnTo>
                  <a:pt x="1208151" y="263525"/>
                </a:lnTo>
                <a:lnTo>
                  <a:pt x="1204595" y="292226"/>
                </a:lnTo>
                <a:lnTo>
                  <a:pt x="1177417" y="346837"/>
                </a:lnTo>
                <a:lnTo>
                  <a:pt x="1125727" y="396621"/>
                </a:lnTo>
                <a:lnTo>
                  <a:pt x="1091565" y="419226"/>
                </a:lnTo>
                <a:lnTo>
                  <a:pt x="1052576" y="440182"/>
                </a:lnTo>
                <a:lnTo>
                  <a:pt x="1008887" y="459232"/>
                </a:lnTo>
                <a:lnTo>
                  <a:pt x="960881" y="476250"/>
                </a:lnTo>
                <a:lnTo>
                  <a:pt x="908939" y="491109"/>
                </a:lnTo>
                <a:lnTo>
                  <a:pt x="853567" y="503682"/>
                </a:lnTo>
                <a:lnTo>
                  <a:pt x="795020" y="513714"/>
                </a:lnTo>
                <a:lnTo>
                  <a:pt x="733678" y="521081"/>
                </a:lnTo>
                <a:lnTo>
                  <a:pt x="669925" y="525652"/>
                </a:lnTo>
                <a:lnTo>
                  <a:pt x="604139" y="527176"/>
                </a:lnTo>
                <a:lnTo>
                  <a:pt x="538226" y="525652"/>
                </a:lnTo>
                <a:lnTo>
                  <a:pt x="474472" y="521081"/>
                </a:lnTo>
                <a:lnTo>
                  <a:pt x="413130" y="513714"/>
                </a:lnTo>
                <a:lnTo>
                  <a:pt x="354583" y="503682"/>
                </a:lnTo>
                <a:lnTo>
                  <a:pt x="299211" y="491109"/>
                </a:lnTo>
                <a:lnTo>
                  <a:pt x="247269" y="476250"/>
                </a:lnTo>
                <a:lnTo>
                  <a:pt x="199262" y="459232"/>
                </a:lnTo>
                <a:lnTo>
                  <a:pt x="155575" y="440182"/>
                </a:lnTo>
                <a:lnTo>
                  <a:pt x="116586" y="419226"/>
                </a:lnTo>
                <a:lnTo>
                  <a:pt x="82423" y="396621"/>
                </a:lnTo>
                <a:lnTo>
                  <a:pt x="30734" y="346837"/>
                </a:lnTo>
                <a:lnTo>
                  <a:pt x="3555" y="292226"/>
                </a:lnTo>
                <a:lnTo>
                  <a:pt x="0" y="263525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706361" y="1683257"/>
            <a:ext cx="6108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Launch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05094" y="1122425"/>
            <a:ext cx="2683510" cy="337820"/>
          </a:xfrm>
          <a:custGeom>
            <a:avLst/>
            <a:gdLst/>
            <a:ahLst/>
            <a:cxnLst/>
            <a:rect l="l" t="t" r="r" b="b"/>
            <a:pathLst>
              <a:path w="2683509" h="337819">
                <a:moveTo>
                  <a:pt x="0" y="56261"/>
                </a:moveTo>
                <a:lnTo>
                  <a:pt x="4190" y="34416"/>
                </a:lnTo>
                <a:lnTo>
                  <a:pt x="15747" y="16510"/>
                </a:lnTo>
                <a:lnTo>
                  <a:pt x="32892" y="4445"/>
                </a:lnTo>
                <a:lnTo>
                  <a:pt x="53975" y="0"/>
                </a:lnTo>
                <a:lnTo>
                  <a:pt x="2629280" y="0"/>
                </a:lnTo>
                <a:lnTo>
                  <a:pt x="2650235" y="4445"/>
                </a:lnTo>
                <a:lnTo>
                  <a:pt x="2667380" y="16510"/>
                </a:lnTo>
                <a:lnTo>
                  <a:pt x="2678937" y="34416"/>
                </a:lnTo>
                <a:lnTo>
                  <a:pt x="2683255" y="56261"/>
                </a:lnTo>
                <a:lnTo>
                  <a:pt x="2683255" y="281559"/>
                </a:lnTo>
                <a:lnTo>
                  <a:pt x="2678937" y="303402"/>
                </a:lnTo>
                <a:lnTo>
                  <a:pt x="2667380" y="321310"/>
                </a:lnTo>
                <a:lnTo>
                  <a:pt x="2650235" y="333375"/>
                </a:lnTo>
                <a:lnTo>
                  <a:pt x="2629280" y="337820"/>
                </a:lnTo>
                <a:lnTo>
                  <a:pt x="53975" y="337820"/>
                </a:lnTo>
                <a:lnTo>
                  <a:pt x="32892" y="333375"/>
                </a:lnTo>
                <a:lnTo>
                  <a:pt x="15747" y="321310"/>
                </a:lnTo>
                <a:lnTo>
                  <a:pt x="4190" y="303402"/>
                </a:lnTo>
                <a:lnTo>
                  <a:pt x="0" y="281559"/>
                </a:lnTo>
                <a:lnTo>
                  <a:pt x="0" y="56261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856859" y="1148029"/>
            <a:ext cx="23768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C/C Sensing and</a:t>
            </a:r>
            <a:r>
              <a:rPr sz="1400" spc="-2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Transmitting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006590" y="1460753"/>
            <a:ext cx="0" cy="117475"/>
          </a:xfrm>
          <a:custGeom>
            <a:avLst/>
            <a:gdLst/>
            <a:ahLst/>
            <a:cxnLst/>
            <a:rect l="l" t="t" r="r" b="b"/>
            <a:pathLst>
              <a:path h="117475">
                <a:moveTo>
                  <a:pt x="0" y="116967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85254" y="2100833"/>
            <a:ext cx="0" cy="126364"/>
          </a:xfrm>
          <a:custGeom>
            <a:avLst/>
            <a:gdLst/>
            <a:ahLst/>
            <a:cxnLst/>
            <a:rect l="l" t="t" r="r" b="b"/>
            <a:pathLst>
              <a:path h="126364">
                <a:moveTo>
                  <a:pt x="0" y="126111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89853" y="2234945"/>
            <a:ext cx="2683510" cy="339725"/>
          </a:xfrm>
          <a:custGeom>
            <a:avLst/>
            <a:gdLst/>
            <a:ahLst/>
            <a:cxnLst/>
            <a:rect l="l" t="t" r="r" b="b"/>
            <a:pathLst>
              <a:path w="2683509" h="339725">
                <a:moveTo>
                  <a:pt x="0" y="56514"/>
                </a:moveTo>
                <a:lnTo>
                  <a:pt x="4191" y="34543"/>
                </a:lnTo>
                <a:lnTo>
                  <a:pt x="15748" y="16509"/>
                </a:lnTo>
                <a:lnTo>
                  <a:pt x="32893" y="4444"/>
                </a:lnTo>
                <a:lnTo>
                  <a:pt x="53975" y="0"/>
                </a:lnTo>
                <a:lnTo>
                  <a:pt x="2629280" y="0"/>
                </a:lnTo>
                <a:lnTo>
                  <a:pt x="2650236" y="4444"/>
                </a:lnTo>
                <a:lnTo>
                  <a:pt x="2667380" y="16509"/>
                </a:lnTo>
                <a:lnTo>
                  <a:pt x="2678938" y="34543"/>
                </a:lnTo>
                <a:lnTo>
                  <a:pt x="2683255" y="56514"/>
                </a:lnTo>
                <a:lnTo>
                  <a:pt x="2683255" y="282828"/>
                </a:lnTo>
                <a:lnTo>
                  <a:pt x="2678938" y="304800"/>
                </a:lnTo>
                <a:lnTo>
                  <a:pt x="2667380" y="322833"/>
                </a:lnTo>
                <a:lnTo>
                  <a:pt x="2650236" y="334899"/>
                </a:lnTo>
                <a:lnTo>
                  <a:pt x="2629280" y="339343"/>
                </a:lnTo>
                <a:lnTo>
                  <a:pt x="53975" y="339343"/>
                </a:lnTo>
                <a:lnTo>
                  <a:pt x="32893" y="334899"/>
                </a:lnTo>
                <a:lnTo>
                  <a:pt x="15748" y="322833"/>
                </a:lnTo>
                <a:lnTo>
                  <a:pt x="4191" y="304800"/>
                </a:lnTo>
                <a:lnTo>
                  <a:pt x="0" y="282828"/>
                </a:lnTo>
                <a:lnTo>
                  <a:pt x="0" y="56514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370446" y="2262377"/>
            <a:ext cx="13227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Apogee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reached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08114" y="2590038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124587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44134" y="2713482"/>
            <a:ext cx="2683510" cy="339725"/>
          </a:xfrm>
          <a:custGeom>
            <a:avLst/>
            <a:gdLst/>
            <a:ahLst/>
            <a:cxnLst/>
            <a:rect l="l" t="t" r="r" b="b"/>
            <a:pathLst>
              <a:path w="2683509" h="339725">
                <a:moveTo>
                  <a:pt x="0" y="56514"/>
                </a:moveTo>
                <a:lnTo>
                  <a:pt x="4190" y="34543"/>
                </a:lnTo>
                <a:lnTo>
                  <a:pt x="15748" y="16509"/>
                </a:lnTo>
                <a:lnTo>
                  <a:pt x="32892" y="4444"/>
                </a:lnTo>
                <a:lnTo>
                  <a:pt x="53975" y="0"/>
                </a:lnTo>
                <a:lnTo>
                  <a:pt x="2629281" y="0"/>
                </a:lnTo>
                <a:lnTo>
                  <a:pt x="2650236" y="4444"/>
                </a:lnTo>
                <a:lnTo>
                  <a:pt x="2667381" y="16509"/>
                </a:lnTo>
                <a:lnTo>
                  <a:pt x="2678938" y="34543"/>
                </a:lnTo>
                <a:lnTo>
                  <a:pt x="2683256" y="56514"/>
                </a:lnTo>
                <a:lnTo>
                  <a:pt x="2683256" y="282828"/>
                </a:lnTo>
                <a:lnTo>
                  <a:pt x="2678938" y="304800"/>
                </a:lnTo>
                <a:lnTo>
                  <a:pt x="2667381" y="322833"/>
                </a:lnTo>
                <a:lnTo>
                  <a:pt x="2650236" y="334898"/>
                </a:lnTo>
                <a:lnTo>
                  <a:pt x="2629281" y="339343"/>
                </a:lnTo>
                <a:lnTo>
                  <a:pt x="53975" y="339343"/>
                </a:lnTo>
                <a:lnTo>
                  <a:pt x="32892" y="334898"/>
                </a:lnTo>
                <a:lnTo>
                  <a:pt x="15748" y="322833"/>
                </a:lnTo>
                <a:lnTo>
                  <a:pt x="4190" y="304800"/>
                </a:lnTo>
                <a:lnTo>
                  <a:pt x="0" y="282828"/>
                </a:lnTo>
                <a:lnTo>
                  <a:pt x="0" y="56514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265290" y="2740532"/>
            <a:ext cx="1440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Payload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detached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15733" y="3067050"/>
            <a:ext cx="0" cy="125095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124587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28894" y="3184398"/>
            <a:ext cx="2683510" cy="339725"/>
          </a:xfrm>
          <a:custGeom>
            <a:avLst/>
            <a:gdLst/>
            <a:ahLst/>
            <a:cxnLst/>
            <a:rect l="l" t="t" r="r" b="b"/>
            <a:pathLst>
              <a:path w="2683509" h="339725">
                <a:moveTo>
                  <a:pt x="0" y="56514"/>
                </a:moveTo>
                <a:lnTo>
                  <a:pt x="4190" y="34543"/>
                </a:lnTo>
                <a:lnTo>
                  <a:pt x="15747" y="16510"/>
                </a:lnTo>
                <a:lnTo>
                  <a:pt x="32892" y="4444"/>
                </a:lnTo>
                <a:lnTo>
                  <a:pt x="53975" y="0"/>
                </a:lnTo>
                <a:lnTo>
                  <a:pt x="2629280" y="0"/>
                </a:lnTo>
                <a:lnTo>
                  <a:pt x="2650235" y="4444"/>
                </a:lnTo>
                <a:lnTo>
                  <a:pt x="2667380" y="16510"/>
                </a:lnTo>
                <a:lnTo>
                  <a:pt x="2678937" y="34543"/>
                </a:lnTo>
                <a:lnTo>
                  <a:pt x="2683255" y="56514"/>
                </a:lnTo>
                <a:lnTo>
                  <a:pt x="2683255" y="282828"/>
                </a:lnTo>
                <a:lnTo>
                  <a:pt x="2678937" y="304800"/>
                </a:lnTo>
                <a:lnTo>
                  <a:pt x="2667380" y="322834"/>
                </a:lnTo>
                <a:lnTo>
                  <a:pt x="2650235" y="334899"/>
                </a:lnTo>
                <a:lnTo>
                  <a:pt x="2629280" y="339343"/>
                </a:lnTo>
                <a:lnTo>
                  <a:pt x="53975" y="339343"/>
                </a:lnTo>
                <a:lnTo>
                  <a:pt x="32892" y="334899"/>
                </a:lnTo>
                <a:lnTo>
                  <a:pt x="15747" y="322834"/>
                </a:lnTo>
                <a:lnTo>
                  <a:pt x="4190" y="304800"/>
                </a:lnTo>
                <a:lnTo>
                  <a:pt x="0" y="282828"/>
                </a:lnTo>
                <a:lnTo>
                  <a:pt x="0" y="56514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465570" y="3211449"/>
            <a:ext cx="10121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HS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engaged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21830" y="3527297"/>
            <a:ext cx="9525" cy="239395"/>
          </a:xfrm>
          <a:custGeom>
            <a:avLst/>
            <a:gdLst/>
            <a:ahLst/>
            <a:cxnLst/>
            <a:rect l="l" t="t" r="r" b="b"/>
            <a:pathLst>
              <a:path w="9525" h="239395">
                <a:moveTo>
                  <a:pt x="9144" y="238887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91</a:t>
            </a:fld>
            <a:endParaRPr spc="-5" dirty="0"/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8187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FSW</a:t>
            </a:r>
            <a:r>
              <a:rPr spc="-40" dirty="0"/>
              <a:t> </a:t>
            </a:r>
            <a:r>
              <a:rPr spc="-5" dirty="0"/>
              <a:t>Requirements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92</a:t>
            </a:fld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-6349" y="1046352"/>
          <a:ext cx="9038587" cy="4963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5030"/>
                <a:gridCol w="6383020"/>
                <a:gridCol w="412750"/>
                <a:gridCol w="455929"/>
                <a:gridCol w="455929"/>
                <a:gridCol w="455929"/>
              </a:tblGrid>
              <a:tr h="26733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400" b="1" spc="5" dirty="0">
                          <a:latin typeface="Arial"/>
                          <a:cs typeface="Arial"/>
                        </a:rPr>
                        <a:t>ID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Requirement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329565">
                        <a:lnSpc>
                          <a:spcPts val="1555"/>
                        </a:lnSpc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Verification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581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8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34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923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100" spc="-40" dirty="0">
                          <a:latin typeface="Arial"/>
                          <a:cs typeface="Arial"/>
                        </a:rPr>
                        <a:t>RE1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87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Total mass of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(probe)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500 grams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+/-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100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grams.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923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100" spc="-30" dirty="0">
                          <a:latin typeface="Arial"/>
                          <a:cs typeface="Arial"/>
                        </a:rPr>
                        <a:t>RE14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aero-braking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released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probe at 300</a:t>
                      </a:r>
                      <a:r>
                        <a:rPr sz="1100" spc="-1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meters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6449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100" spc="-30" dirty="0">
                          <a:latin typeface="Arial"/>
                          <a:cs typeface="Arial"/>
                        </a:rPr>
                        <a:t>RE15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5410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deploy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parachute at 300</a:t>
                      </a:r>
                      <a:r>
                        <a:rPr sz="11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meters.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84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100" spc="-30" dirty="0">
                          <a:latin typeface="Arial"/>
                          <a:cs typeface="Arial"/>
                        </a:rPr>
                        <a:t>RE25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8250" indent="-1136015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During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descent, the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collect air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pressure,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outside air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temperature, GPS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position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battery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voltage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once per second and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tag the data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mission</a:t>
                      </a:r>
                      <a:r>
                        <a:rPr sz="11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time.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84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100" spc="-30" dirty="0">
                          <a:latin typeface="Arial"/>
                          <a:cs typeface="Arial"/>
                        </a:rPr>
                        <a:t>RE27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0" marR="200660" indent="-61150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Telemetry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include mission time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one second or better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resolution. Mission time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maintained 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event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a processor reset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during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launch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1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mission.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846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100" spc="-30" dirty="0">
                          <a:latin typeface="Arial"/>
                          <a:cs typeface="Arial"/>
                        </a:rPr>
                        <a:t>RE31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94990" marR="67945" indent="-291655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CanSat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under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$1000. Ground support and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analysis tools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are not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included 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 cost.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67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RE39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825" marR="13970" indent="133985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flight software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maintain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count of packets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transmitted, which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increment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each  packet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transmission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throughout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mission.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value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maintained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through processor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resets.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8605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923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30" dirty="0">
                          <a:latin typeface="Arial"/>
                          <a:cs typeface="Arial"/>
                        </a:rPr>
                        <a:t>RE42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The probe must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include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power indicator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such as an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 sound generating</a:t>
                      </a:r>
                      <a:r>
                        <a:rPr sz="11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device.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8923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55" dirty="0">
                          <a:latin typeface="Arial"/>
                          <a:cs typeface="Arial"/>
                        </a:rPr>
                        <a:t>RE45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An audio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beacon is required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probe. It may 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powered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after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landing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or operate</a:t>
                      </a:r>
                      <a:r>
                        <a:rPr sz="11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continuously.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846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RE49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67560" marR="222885" indent="-17335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tilt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sensor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used to verify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stability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the probe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during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descent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 deployed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be part of the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telemetry.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67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BONUS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 indent="1270" algn="ctr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Add 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color video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camera to capture 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release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 the heat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shield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 the ground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during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last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300  meters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descent.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camera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have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resolution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least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640x480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 frame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rate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least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30 frames/sec. The camera must be activated at 300</a:t>
                      </a:r>
                      <a:r>
                        <a:rPr sz="1100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meters.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984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8605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67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BONUS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6525" marR="2730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radio transmitter shall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 added 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transmit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wind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speed by changing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its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10 frequency. The  frequency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change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shall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Hz per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0.1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meter/sec.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transmitter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turn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off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after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probe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lands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minimize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interference.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8605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3784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Probe </a:t>
            </a:r>
            <a:r>
              <a:rPr dirty="0"/>
              <a:t>FSW State</a:t>
            </a:r>
            <a:r>
              <a:rPr spc="-55" dirty="0"/>
              <a:t> </a:t>
            </a:r>
            <a:r>
              <a:rPr spc="-5" dirty="0"/>
              <a:t>Diagram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2968" y="1347978"/>
            <a:ext cx="355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Info: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7828" y="1312163"/>
            <a:ext cx="538721" cy="3451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07083" y="2287015"/>
            <a:ext cx="3422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8295" algn="l"/>
              </a:tabLst>
            </a:pPr>
            <a:r>
              <a:rPr sz="900" b="1" dirty="0">
                <a:latin typeface="Arial"/>
                <a:cs typeface="Arial"/>
              </a:rPr>
              <a:t> 	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2968" y="1713991"/>
            <a:ext cx="1416050" cy="1284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Mission</a:t>
            </a:r>
            <a:r>
              <a:rPr sz="1050" b="1" spc="-55" dirty="0"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State: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4785" algn="l"/>
                <a:tab pos="185420" algn="l"/>
                <a:tab pos="1086485" algn="l"/>
                <a:tab pos="1402715" algn="l"/>
              </a:tabLst>
            </a:pPr>
            <a:r>
              <a:rPr sz="900" b="1" dirty="0">
                <a:latin typeface="Arial"/>
                <a:cs typeface="Arial"/>
              </a:rPr>
              <a:t>Not</a:t>
            </a:r>
            <a:r>
              <a:rPr sz="900" b="1" spc="-65" dirty="0">
                <a:latin typeface="Arial"/>
                <a:cs typeface="Arial"/>
              </a:rPr>
              <a:t> </a:t>
            </a:r>
            <a:r>
              <a:rPr sz="900" b="1" spc="-10" dirty="0">
                <a:latin typeface="Arial"/>
                <a:cs typeface="Arial"/>
              </a:rPr>
              <a:t>Deployed	</a:t>
            </a:r>
            <a:r>
              <a:rPr sz="900" b="1" u="heavy" spc="-10" dirty="0">
                <a:uFill>
                  <a:solidFill>
                    <a:srgbClr val="FFC000"/>
                  </a:solidFill>
                </a:uFill>
                <a:latin typeface="Arial"/>
                <a:cs typeface="Arial"/>
              </a:rPr>
              <a:t> 	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90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900" b="1" spc="-10" dirty="0">
                <a:latin typeface="Arial"/>
                <a:cs typeface="Arial"/>
              </a:rPr>
              <a:t>Deployed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90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4785" algn="l"/>
                <a:tab pos="185420" algn="l"/>
                <a:tab pos="1086485" algn="l"/>
                <a:tab pos="1402715" algn="l"/>
              </a:tabLst>
            </a:pPr>
            <a:r>
              <a:rPr sz="900" b="1" spc="-5" dirty="0">
                <a:latin typeface="Arial"/>
                <a:cs typeface="Arial"/>
              </a:rPr>
              <a:t>HS</a:t>
            </a:r>
            <a:r>
              <a:rPr sz="900" b="1" spc="-9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Released	 	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900">
              <a:latin typeface="Times New Roman"/>
              <a:cs typeface="Times New Roman"/>
            </a:endParaRPr>
          </a:p>
          <a:p>
            <a:pPr marL="184785" indent="-172085">
              <a:lnSpc>
                <a:spcPct val="100000"/>
              </a:lnSpc>
              <a:buFont typeface="Arial"/>
              <a:buChar char="•"/>
              <a:tabLst>
                <a:tab pos="184785" algn="l"/>
                <a:tab pos="185420" algn="l"/>
              </a:tabLst>
            </a:pPr>
            <a:r>
              <a:rPr sz="900" b="1" dirty="0">
                <a:latin typeface="Arial"/>
                <a:cs typeface="Arial"/>
              </a:rPr>
              <a:t>Landed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04036" y="2835655"/>
            <a:ext cx="3422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8295" algn="l"/>
              </a:tabLst>
            </a:pPr>
            <a:r>
              <a:rPr sz="900" b="1" dirty="0">
                <a:latin typeface="Arial"/>
                <a:cs typeface="Arial"/>
              </a:rPr>
              <a:t> 	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2968" y="3247390"/>
            <a:ext cx="1417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Arial"/>
                <a:cs typeface="Arial"/>
              </a:rPr>
              <a:t>[C]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900" dirty="0">
                <a:latin typeface="Arial"/>
                <a:cs typeface="Arial"/>
              </a:rPr>
              <a:t>represents the limit of  possible retries </a:t>
            </a:r>
            <a:r>
              <a:rPr sz="900" spc="-5" dirty="0">
                <a:latin typeface="Arial"/>
                <a:cs typeface="Arial"/>
              </a:rPr>
              <a:t>in </a:t>
            </a:r>
            <a:r>
              <a:rPr sz="900" dirty="0">
                <a:latin typeface="Arial"/>
                <a:cs typeface="Arial"/>
              </a:rPr>
              <a:t>case of  </a:t>
            </a:r>
            <a:r>
              <a:rPr sz="900" spc="-5" dirty="0">
                <a:latin typeface="Arial"/>
                <a:cs typeface="Arial"/>
              </a:rPr>
              <a:t>negative </a:t>
            </a:r>
            <a:r>
              <a:rPr sz="900" dirty="0">
                <a:latin typeface="Arial"/>
                <a:cs typeface="Arial"/>
              </a:rPr>
              <a:t>results for </a:t>
            </a:r>
            <a:r>
              <a:rPr sz="900" spc="-5" dirty="0">
                <a:latin typeface="Arial"/>
                <a:cs typeface="Arial"/>
              </a:rPr>
              <a:t>a</a:t>
            </a:r>
            <a:r>
              <a:rPr sz="900" spc="-9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check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2968" y="3917950"/>
            <a:ext cx="1377315" cy="986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solidFill>
                  <a:srgbClr val="333399"/>
                </a:solidFill>
                <a:latin typeface="Arial"/>
                <a:cs typeface="Arial"/>
              </a:rPr>
              <a:t>System Recovery:  </a:t>
            </a:r>
            <a:r>
              <a:rPr sz="900" b="1" spc="-5" dirty="0">
                <a:latin typeface="Arial"/>
                <a:cs typeface="Arial"/>
              </a:rPr>
              <a:t>EEPROM memory </a:t>
            </a:r>
            <a:r>
              <a:rPr sz="900" b="1" dirty="0">
                <a:latin typeface="Arial"/>
                <a:cs typeface="Arial"/>
              </a:rPr>
              <a:t>will</a:t>
            </a:r>
            <a:r>
              <a:rPr sz="900" b="1" spc="-6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be  </a:t>
            </a:r>
            <a:r>
              <a:rPr sz="900" b="1" spc="-5" dirty="0">
                <a:latin typeface="Arial"/>
                <a:cs typeface="Arial"/>
              </a:rPr>
              <a:t>read </a:t>
            </a:r>
            <a:r>
              <a:rPr sz="900" b="1" dirty="0">
                <a:latin typeface="Arial"/>
                <a:cs typeface="Arial"/>
              </a:rPr>
              <a:t>in order to </a:t>
            </a:r>
            <a:r>
              <a:rPr sz="900" b="1" spc="-5" dirty="0">
                <a:latin typeface="Arial"/>
                <a:cs typeface="Arial"/>
              </a:rPr>
              <a:t>recover  </a:t>
            </a:r>
            <a:r>
              <a:rPr sz="900" b="1" dirty="0">
                <a:latin typeface="Arial"/>
                <a:cs typeface="Arial"/>
              </a:rPr>
              <a:t>the state(settings) of the  software in </a:t>
            </a:r>
            <a:r>
              <a:rPr sz="900" b="1" spc="-5" dirty="0">
                <a:latin typeface="Arial"/>
                <a:cs typeface="Arial"/>
              </a:rPr>
              <a:t>case </a:t>
            </a:r>
            <a:r>
              <a:rPr sz="900" b="1" dirty="0">
                <a:latin typeface="Arial"/>
                <a:cs typeface="Arial"/>
              </a:rPr>
              <a:t>of  sudden processor  resets.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19783" y="2374392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0" y="0"/>
                </a:moveTo>
                <a:lnTo>
                  <a:pt x="288035" y="0"/>
                </a:lnTo>
              </a:path>
            </a:pathLst>
          </a:custGeom>
          <a:ln w="15240">
            <a:solidFill>
              <a:srgbClr val="C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19783" y="2645664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0" y="0"/>
                </a:moveTo>
                <a:lnTo>
                  <a:pt x="288035" y="0"/>
                </a:lnTo>
              </a:path>
            </a:pathLst>
          </a:custGeom>
          <a:ln w="15240">
            <a:solidFill>
              <a:srgbClr val="00AF5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40101" y="1341882"/>
            <a:ext cx="1152525" cy="417830"/>
          </a:xfrm>
          <a:custGeom>
            <a:avLst/>
            <a:gdLst/>
            <a:ahLst/>
            <a:cxnLst/>
            <a:rect l="l" t="t" r="r" b="b"/>
            <a:pathLst>
              <a:path w="1152525" h="417830">
                <a:moveTo>
                  <a:pt x="0" y="208787"/>
                </a:moveTo>
                <a:lnTo>
                  <a:pt x="15215" y="160913"/>
                </a:lnTo>
                <a:lnTo>
                  <a:pt x="58556" y="116965"/>
                </a:lnTo>
                <a:lnTo>
                  <a:pt x="126563" y="78199"/>
                </a:lnTo>
                <a:lnTo>
                  <a:pt x="168735" y="61150"/>
                </a:lnTo>
                <a:lnTo>
                  <a:pt x="215777" y="45866"/>
                </a:lnTo>
                <a:lnTo>
                  <a:pt x="267255" y="32504"/>
                </a:lnTo>
                <a:lnTo>
                  <a:pt x="322739" y="21220"/>
                </a:lnTo>
                <a:lnTo>
                  <a:pt x="381794" y="12171"/>
                </a:lnTo>
                <a:lnTo>
                  <a:pt x="443990" y="5513"/>
                </a:lnTo>
                <a:lnTo>
                  <a:pt x="508893" y="1404"/>
                </a:lnTo>
                <a:lnTo>
                  <a:pt x="576072" y="0"/>
                </a:lnTo>
                <a:lnTo>
                  <a:pt x="643250" y="1404"/>
                </a:lnTo>
                <a:lnTo>
                  <a:pt x="708153" y="5513"/>
                </a:lnTo>
                <a:lnTo>
                  <a:pt x="770349" y="12171"/>
                </a:lnTo>
                <a:lnTo>
                  <a:pt x="829404" y="21220"/>
                </a:lnTo>
                <a:lnTo>
                  <a:pt x="884888" y="32504"/>
                </a:lnTo>
                <a:lnTo>
                  <a:pt x="936366" y="45866"/>
                </a:lnTo>
                <a:lnTo>
                  <a:pt x="983408" y="61150"/>
                </a:lnTo>
                <a:lnTo>
                  <a:pt x="1025580" y="78199"/>
                </a:lnTo>
                <a:lnTo>
                  <a:pt x="1062451" y="96856"/>
                </a:lnTo>
                <a:lnTo>
                  <a:pt x="1118557" y="138370"/>
                </a:lnTo>
                <a:lnTo>
                  <a:pt x="1148268" y="184437"/>
                </a:lnTo>
                <a:lnTo>
                  <a:pt x="1152144" y="208787"/>
                </a:lnTo>
                <a:lnTo>
                  <a:pt x="1148268" y="233138"/>
                </a:lnTo>
                <a:lnTo>
                  <a:pt x="1118557" y="279205"/>
                </a:lnTo>
                <a:lnTo>
                  <a:pt x="1062451" y="320719"/>
                </a:lnTo>
                <a:lnTo>
                  <a:pt x="1025580" y="339376"/>
                </a:lnTo>
                <a:lnTo>
                  <a:pt x="983408" y="356425"/>
                </a:lnTo>
                <a:lnTo>
                  <a:pt x="936366" y="371709"/>
                </a:lnTo>
                <a:lnTo>
                  <a:pt x="884888" y="385071"/>
                </a:lnTo>
                <a:lnTo>
                  <a:pt x="829404" y="396355"/>
                </a:lnTo>
                <a:lnTo>
                  <a:pt x="770349" y="405404"/>
                </a:lnTo>
                <a:lnTo>
                  <a:pt x="708153" y="412062"/>
                </a:lnTo>
                <a:lnTo>
                  <a:pt x="643250" y="416171"/>
                </a:lnTo>
                <a:lnTo>
                  <a:pt x="576072" y="417575"/>
                </a:lnTo>
                <a:lnTo>
                  <a:pt x="508893" y="416171"/>
                </a:lnTo>
                <a:lnTo>
                  <a:pt x="443990" y="412062"/>
                </a:lnTo>
                <a:lnTo>
                  <a:pt x="381794" y="405404"/>
                </a:lnTo>
                <a:lnTo>
                  <a:pt x="322739" y="396355"/>
                </a:lnTo>
                <a:lnTo>
                  <a:pt x="267255" y="385071"/>
                </a:lnTo>
                <a:lnTo>
                  <a:pt x="215777" y="371709"/>
                </a:lnTo>
                <a:lnTo>
                  <a:pt x="168735" y="356425"/>
                </a:lnTo>
                <a:lnTo>
                  <a:pt x="126563" y="339376"/>
                </a:lnTo>
                <a:lnTo>
                  <a:pt x="89692" y="320719"/>
                </a:lnTo>
                <a:lnTo>
                  <a:pt x="33586" y="279205"/>
                </a:lnTo>
                <a:lnTo>
                  <a:pt x="3875" y="233138"/>
                </a:lnTo>
                <a:lnTo>
                  <a:pt x="0" y="208787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614422" y="1412494"/>
            <a:ext cx="60515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04775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latin typeface="Arial"/>
                <a:cs typeface="Arial"/>
              </a:rPr>
              <a:t>Payload  Switched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On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77311" y="1751076"/>
            <a:ext cx="76200" cy="216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60270" y="1945385"/>
            <a:ext cx="1511935" cy="226060"/>
          </a:xfrm>
          <a:custGeom>
            <a:avLst/>
            <a:gdLst/>
            <a:ahLst/>
            <a:cxnLst/>
            <a:rect l="l" t="t" r="r" b="b"/>
            <a:pathLst>
              <a:path w="1511935" h="226060">
                <a:moveTo>
                  <a:pt x="0" y="225551"/>
                </a:moveTo>
                <a:lnTo>
                  <a:pt x="1511808" y="225551"/>
                </a:lnTo>
                <a:lnTo>
                  <a:pt x="1511808" y="0"/>
                </a:lnTo>
                <a:lnTo>
                  <a:pt x="0" y="0"/>
                </a:lnTo>
                <a:lnTo>
                  <a:pt x="0" y="225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160270" y="1945385"/>
            <a:ext cx="1511935" cy="22606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310515">
              <a:lnSpc>
                <a:spcPct val="100000"/>
              </a:lnSpc>
              <a:spcBef>
                <a:spcPts val="385"/>
              </a:spcBef>
            </a:pPr>
            <a:r>
              <a:rPr sz="800" spc="-5" dirty="0">
                <a:latin typeface="Arial"/>
                <a:cs typeface="Arial"/>
              </a:rPr>
              <a:t>Turn on all</a:t>
            </a:r>
            <a:r>
              <a:rPr sz="800" dirty="0">
                <a:latin typeface="Arial"/>
                <a:cs typeface="Arial"/>
              </a:rPr>
              <a:t> systems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17014" y="2399538"/>
            <a:ext cx="1800225" cy="584200"/>
          </a:xfrm>
          <a:custGeom>
            <a:avLst/>
            <a:gdLst/>
            <a:ahLst/>
            <a:cxnLst/>
            <a:rect l="l" t="t" r="r" b="b"/>
            <a:pathLst>
              <a:path w="1800225" h="584200">
                <a:moveTo>
                  <a:pt x="0" y="291846"/>
                </a:moveTo>
                <a:lnTo>
                  <a:pt x="145923" y="0"/>
                </a:lnTo>
                <a:lnTo>
                  <a:pt x="1653921" y="0"/>
                </a:lnTo>
                <a:lnTo>
                  <a:pt x="1799844" y="291846"/>
                </a:lnTo>
                <a:lnTo>
                  <a:pt x="1653921" y="583691"/>
                </a:lnTo>
                <a:lnTo>
                  <a:pt x="145923" y="583691"/>
                </a:lnTo>
                <a:lnTo>
                  <a:pt x="0" y="29184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351913" y="2553716"/>
            <a:ext cx="112712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6205" marR="5080" indent="-104139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All systems</a:t>
            </a:r>
            <a:r>
              <a:rPr sz="800" spc="-8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operational?  (sensor </a:t>
            </a:r>
            <a:r>
              <a:rPr sz="800" dirty="0">
                <a:latin typeface="Arial"/>
                <a:cs typeface="Arial"/>
              </a:rPr>
              <a:t>&amp; </a:t>
            </a:r>
            <a:r>
              <a:rPr sz="800" spc="-5" dirty="0">
                <a:latin typeface="Arial"/>
                <a:cs typeface="Arial"/>
              </a:rPr>
              <a:t>radio) </a:t>
            </a:r>
            <a:r>
              <a:rPr sz="800" b="1" spc="-5" dirty="0">
                <a:latin typeface="Arial"/>
                <a:cs typeface="Arial"/>
              </a:rPr>
              <a:t>[C]</a:t>
            </a:r>
            <a:endParaRPr sz="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781301" y="2019300"/>
            <a:ext cx="379095" cy="678180"/>
          </a:xfrm>
          <a:custGeom>
            <a:avLst/>
            <a:gdLst/>
            <a:ahLst/>
            <a:cxnLst/>
            <a:rect l="l" t="t" r="r" b="b"/>
            <a:pathLst>
              <a:path w="379094" h="678180">
                <a:moveTo>
                  <a:pt x="302768" y="31750"/>
                </a:moveTo>
                <a:lnTo>
                  <a:pt x="2793" y="31750"/>
                </a:lnTo>
                <a:lnTo>
                  <a:pt x="0" y="34544"/>
                </a:lnTo>
                <a:lnTo>
                  <a:pt x="0" y="675004"/>
                </a:lnTo>
                <a:lnTo>
                  <a:pt x="2793" y="677799"/>
                </a:lnTo>
                <a:lnTo>
                  <a:pt x="234950" y="677799"/>
                </a:lnTo>
                <a:lnTo>
                  <a:pt x="234950" y="671449"/>
                </a:lnTo>
                <a:lnTo>
                  <a:pt x="12700" y="671449"/>
                </a:lnTo>
                <a:lnTo>
                  <a:pt x="6350" y="665099"/>
                </a:lnTo>
                <a:lnTo>
                  <a:pt x="12700" y="665099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302768" y="38100"/>
                </a:lnTo>
                <a:lnTo>
                  <a:pt x="302768" y="31750"/>
                </a:lnTo>
                <a:close/>
              </a:path>
              <a:path w="379094" h="678180">
                <a:moveTo>
                  <a:pt x="12700" y="665099"/>
                </a:moveTo>
                <a:lnTo>
                  <a:pt x="6350" y="665099"/>
                </a:lnTo>
                <a:lnTo>
                  <a:pt x="12700" y="671449"/>
                </a:lnTo>
                <a:lnTo>
                  <a:pt x="12700" y="665099"/>
                </a:lnTo>
                <a:close/>
              </a:path>
              <a:path w="379094" h="678180">
                <a:moveTo>
                  <a:pt x="234950" y="665099"/>
                </a:moveTo>
                <a:lnTo>
                  <a:pt x="12700" y="665099"/>
                </a:lnTo>
                <a:lnTo>
                  <a:pt x="12700" y="671449"/>
                </a:lnTo>
                <a:lnTo>
                  <a:pt x="234950" y="671449"/>
                </a:lnTo>
                <a:lnTo>
                  <a:pt x="234950" y="665099"/>
                </a:lnTo>
                <a:close/>
              </a:path>
              <a:path w="379094" h="678180">
                <a:moveTo>
                  <a:pt x="302768" y="0"/>
                </a:moveTo>
                <a:lnTo>
                  <a:pt x="302768" y="76200"/>
                </a:lnTo>
                <a:lnTo>
                  <a:pt x="366268" y="44450"/>
                </a:lnTo>
                <a:lnTo>
                  <a:pt x="315468" y="44450"/>
                </a:lnTo>
                <a:lnTo>
                  <a:pt x="315468" y="31750"/>
                </a:lnTo>
                <a:lnTo>
                  <a:pt x="366268" y="31750"/>
                </a:lnTo>
                <a:lnTo>
                  <a:pt x="302768" y="0"/>
                </a:lnTo>
                <a:close/>
              </a:path>
              <a:path w="379094" h="678180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379094" h="678180">
                <a:moveTo>
                  <a:pt x="302768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302768" y="44450"/>
                </a:lnTo>
                <a:lnTo>
                  <a:pt x="302768" y="38100"/>
                </a:lnTo>
                <a:close/>
              </a:path>
              <a:path w="379094" h="678180">
                <a:moveTo>
                  <a:pt x="366268" y="31750"/>
                </a:moveTo>
                <a:lnTo>
                  <a:pt x="315468" y="31750"/>
                </a:lnTo>
                <a:lnTo>
                  <a:pt x="315468" y="44450"/>
                </a:lnTo>
                <a:lnTo>
                  <a:pt x="366268" y="44450"/>
                </a:lnTo>
                <a:lnTo>
                  <a:pt x="378968" y="38100"/>
                </a:lnTo>
                <a:lnTo>
                  <a:pt x="36626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844167" y="2460751"/>
            <a:ext cx="16065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latin typeface="Arial"/>
                <a:cs typeface="Arial"/>
              </a:rPr>
              <a:t>No</a:t>
            </a:r>
            <a:endParaRPr sz="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877311" y="2170176"/>
            <a:ext cx="76200" cy="2289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77311" y="2976372"/>
            <a:ext cx="76200" cy="216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949067" y="2985007"/>
            <a:ext cx="20574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10" dirty="0">
                <a:latin typeface="Arial"/>
                <a:cs typeface="Arial"/>
              </a:rPr>
              <a:t>Y</a:t>
            </a:r>
            <a:r>
              <a:rPr sz="800" b="1" spc="-5" dirty="0">
                <a:latin typeface="Arial"/>
                <a:cs typeface="Arial"/>
              </a:rPr>
              <a:t>e</a:t>
            </a:r>
            <a:r>
              <a:rPr sz="800" b="1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66366" y="3184398"/>
            <a:ext cx="1511935" cy="25146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490"/>
              </a:spcBef>
            </a:pPr>
            <a:r>
              <a:rPr sz="800" spc="-5" dirty="0">
                <a:latin typeface="Arial"/>
                <a:cs typeface="Arial"/>
              </a:rPr>
              <a:t>Calibrate Functional</a:t>
            </a:r>
            <a:r>
              <a:rPr sz="800" spc="2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Sensors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90750" y="3600450"/>
            <a:ext cx="1477010" cy="184785"/>
          </a:xfrm>
          <a:custGeom>
            <a:avLst/>
            <a:gdLst/>
            <a:ahLst/>
            <a:cxnLst/>
            <a:rect l="l" t="t" r="r" b="b"/>
            <a:pathLst>
              <a:path w="1477010" h="184785">
                <a:moveTo>
                  <a:pt x="0" y="184404"/>
                </a:moveTo>
                <a:lnTo>
                  <a:pt x="1476755" y="184404"/>
                </a:lnTo>
                <a:lnTo>
                  <a:pt x="1476755" y="0"/>
                </a:lnTo>
                <a:lnTo>
                  <a:pt x="0" y="0"/>
                </a:lnTo>
                <a:lnTo>
                  <a:pt x="0" y="18440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274189" y="3616197"/>
            <a:ext cx="130746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Take </a:t>
            </a:r>
            <a:r>
              <a:rPr sz="800" spc="-5" dirty="0">
                <a:latin typeface="Arial"/>
                <a:cs typeface="Arial"/>
              </a:rPr>
              <a:t>Sensor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Measurements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889504" y="3784091"/>
            <a:ext cx="76200" cy="216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96845" y="4502658"/>
            <a:ext cx="1475740" cy="436245"/>
          </a:xfrm>
          <a:custGeom>
            <a:avLst/>
            <a:gdLst/>
            <a:ahLst/>
            <a:cxnLst/>
            <a:rect l="l" t="t" r="r" b="b"/>
            <a:pathLst>
              <a:path w="1475739" h="436245">
                <a:moveTo>
                  <a:pt x="0" y="217932"/>
                </a:moveTo>
                <a:lnTo>
                  <a:pt x="108966" y="0"/>
                </a:lnTo>
                <a:lnTo>
                  <a:pt x="1366266" y="0"/>
                </a:lnTo>
                <a:lnTo>
                  <a:pt x="1475232" y="217932"/>
                </a:lnTo>
                <a:lnTo>
                  <a:pt x="1366266" y="435864"/>
                </a:lnTo>
                <a:lnTo>
                  <a:pt x="108966" y="435864"/>
                </a:lnTo>
                <a:lnTo>
                  <a:pt x="0" y="21793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488183" y="4643754"/>
            <a:ext cx="8921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Is </a:t>
            </a:r>
            <a:r>
              <a:rPr sz="800" spc="-5" dirty="0">
                <a:latin typeface="Arial"/>
                <a:cs typeface="Arial"/>
              </a:rPr>
              <a:t>altitude </a:t>
            </a:r>
            <a:r>
              <a:rPr sz="800" dirty="0">
                <a:latin typeface="Arial"/>
                <a:cs typeface="Arial"/>
              </a:rPr>
              <a:t>&gt;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350m?</a:t>
            </a:r>
            <a:endParaRPr sz="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671315" y="1475232"/>
            <a:ext cx="514350" cy="3251200"/>
          </a:xfrm>
          <a:custGeom>
            <a:avLst/>
            <a:gdLst/>
            <a:ahLst/>
            <a:cxnLst/>
            <a:rect l="l" t="t" r="r" b="b"/>
            <a:pathLst>
              <a:path w="514350" h="3251200">
                <a:moveTo>
                  <a:pt x="250571" y="3237991"/>
                </a:moveTo>
                <a:lnTo>
                  <a:pt x="0" y="3237991"/>
                </a:lnTo>
                <a:lnTo>
                  <a:pt x="0" y="3250691"/>
                </a:lnTo>
                <a:lnTo>
                  <a:pt x="260350" y="3250691"/>
                </a:lnTo>
                <a:lnTo>
                  <a:pt x="263271" y="3247897"/>
                </a:lnTo>
                <a:lnTo>
                  <a:pt x="263271" y="3244341"/>
                </a:lnTo>
                <a:lnTo>
                  <a:pt x="250571" y="3244341"/>
                </a:lnTo>
                <a:lnTo>
                  <a:pt x="250571" y="3237991"/>
                </a:lnTo>
                <a:close/>
              </a:path>
              <a:path w="514350" h="3251200">
                <a:moveTo>
                  <a:pt x="437642" y="31750"/>
                </a:moveTo>
                <a:lnTo>
                  <a:pt x="253364" y="31750"/>
                </a:lnTo>
                <a:lnTo>
                  <a:pt x="250571" y="34543"/>
                </a:lnTo>
                <a:lnTo>
                  <a:pt x="250571" y="3244341"/>
                </a:lnTo>
                <a:lnTo>
                  <a:pt x="256921" y="3237991"/>
                </a:lnTo>
                <a:lnTo>
                  <a:pt x="263271" y="3237991"/>
                </a:lnTo>
                <a:lnTo>
                  <a:pt x="263271" y="44450"/>
                </a:lnTo>
                <a:lnTo>
                  <a:pt x="256920" y="44450"/>
                </a:lnTo>
                <a:lnTo>
                  <a:pt x="263271" y="38100"/>
                </a:lnTo>
                <a:lnTo>
                  <a:pt x="437642" y="38100"/>
                </a:lnTo>
                <a:lnTo>
                  <a:pt x="437642" y="31750"/>
                </a:lnTo>
                <a:close/>
              </a:path>
              <a:path w="514350" h="3251200">
                <a:moveTo>
                  <a:pt x="263271" y="3237991"/>
                </a:moveTo>
                <a:lnTo>
                  <a:pt x="256921" y="3237991"/>
                </a:lnTo>
                <a:lnTo>
                  <a:pt x="250571" y="3244341"/>
                </a:lnTo>
                <a:lnTo>
                  <a:pt x="263271" y="3244341"/>
                </a:lnTo>
                <a:lnTo>
                  <a:pt x="263271" y="3237991"/>
                </a:lnTo>
                <a:close/>
              </a:path>
              <a:path w="514350" h="3251200">
                <a:moveTo>
                  <a:pt x="437642" y="0"/>
                </a:moveTo>
                <a:lnTo>
                  <a:pt x="437642" y="76200"/>
                </a:lnTo>
                <a:lnTo>
                  <a:pt x="501141" y="44450"/>
                </a:lnTo>
                <a:lnTo>
                  <a:pt x="450342" y="44450"/>
                </a:lnTo>
                <a:lnTo>
                  <a:pt x="450342" y="31750"/>
                </a:lnTo>
                <a:lnTo>
                  <a:pt x="501142" y="31750"/>
                </a:lnTo>
                <a:lnTo>
                  <a:pt x="437642" y="0"/>
                </a:lnTo>
                <a:close/>
              </a:path>
              <a:path w="514350" h="3251200">
                <a:moveTo>
                  <a:pt x="263271" y="38100"/>
                </a:moveTo>
                <a:lnTo>
                  <a:pt x="256920" y="44450"/>
                </a:lnTo>
                <a:lnTo>
                  <a:pt x="263271" y="44450"/>
                </a:lnTo>
                <a:lnTo>
                  <a:pt x="263271" y="38100"/>
                </a:lnTo>
                <a:close/>
              </a:path>
              <a:path w="514350" h="3251200">
                <a:moveTo>
                  <a:pt x="437642" y="38100"/>
                </a:moveTo>
                <a:lnTo>
                  <a:pt x="263271" y="38100"/>
                </a:lnTo>
                <a:lnTo>
                  <a:pt x="263271" y="44450"/>
                </a:lnTo>
                <a:lnTo>
                  <a:pt x="437642" y="44450"/>
                </a:lnTo>
                <a:lnTo>
                  <a:pt x="437642" y="38100"/>
                </a:lnTo>
                <a:close/>
              </a:path>
              <a:path w="514350" h="3251200">
                <a:moveTo>
                  <a:pt x="501142" y="31750"/>
                </a:moveTo>
                <a:lnTo>
                  <a:pt x="450342" y="31750"/>
                </a:lnTo>
                <a:lnTo>
                  <a:pt x="450342" y="44450"/>
                </a:lnTo>
                <a:lnTo>
                  <a:pt x="501141" y="44450"/>
                </a:lnTo>
                <a:lnTo>
                  <a:pt x="513842" y="38100"/>
                </a:lnTo>
                <a:lnTo>
                  <a:pt x="501142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665601" y="4805552"/>
            <a:ext cx="20574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10" dirty="0">
                <a:latin typeface="Arial"/>
                <a:cs typeface="Arial"/>
              </a:rPr>
              <a:t>Y</a:t>
            </a:r>
            <a:r>
              <a:rPr sz="800" b="1" spc="-5" dirty="0">
                <a:latin typeface="Arial"/>
                <a:cs typeface="Arial"/>
              </a:rPr>
              <a:t>e</a:t>
            </a:r>
            <a:r>
              <a:rPr sz="800" b="1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35376" y="4969002"/>
            <a:ext cx="1606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latin typeface="Arial"/>
                <a:cs typeface="Arial"/>
              </a:rPr>
              <a:t>No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187190" y="1355597"/>
            <a:ext cx="1620520" cy="317500"/>
          </a:xfrm>
          <a:custGeom>
            <a:avLst/>
            <a:gdLst/>
            <a:ahLst/>
            <a:cxnLst/>
            <a:rect l="l" t="t" r="r" b="b"/>
            <a:pathLst>
              <a:path w="1620520" h="317500">
                <a:moveTo>
                  <a:pt x="0" y="316991"/>
                </a:moveTo>
                <a:lnTo>
                  <a:pt x="1620012" y="316991"/>
                </a:lnTo>
                <a:lnTo>
                  <a:pt x="1620012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341621" y="1436877"/>
            <a:ext cx="130746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Take </a:t>
            </a:r>
            <a:r>
              <a:rPr sz="800" spc="-5" dirty="0">
                <a:latin typeface="Arial"/>
                <a:cs typeface="Arial"/>
              </a:rPr>
              <a:t>Sensor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Measurements</a:t>
            </a:r>
            <a:endParaRPr sz="8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957571" y="1671827"/>
            <a:ext cx="76200" cy="254635"/>
          </a:xfrm>
          <a:custGeom>
            <a:avLst/>
            <a:gdLst/>
            <a:ahLst/>
            <a:cxnLst/>
            <a:rect l="l" t="t" r="r" b="b"/>
            <a:pathLst>
              <a:path w="76200" h="254635">
                <a:moveTo>
                  <a:pt x="31750" y="178435"/>
                </a:moveTo>
                <a:lnTo>
                  <a:pt x="0" y="178435"/>
                </a:lnTo>
                <a:lnTo>
                  <a:pt x="38100" y="254635"/>
                </a:lnTo>
                <a:lnTo>
                  <a:pt x="69850" y="191135"/>
                </a:lnTo>
                <a:lnTo>
                  <a:pt x="31750" y="191135"/>
                </a:lnTo>
                <a:lnTo>
                  <a:pt x="31750" y="178435"/>
                </a:lnTo>
                <a:close/>
              </a:path>
              <a:path w="76200" h="254635">
                <a:moveTo>
                  <a:pt x="44450" y="0"/>
                </a:moveTo>
                <a:lnTo>
                  <a:pt x="31750" y="0"/>
                </a:lnTo>
                <a:lnTo>
                  <a:pt x="31750" y="191135"/>
                </a:lnTo>
                <a:lnTo>
                  <a:pt x="44450" y="191135"/>
                </a:lnTo>
                <a:lnTo>
                  <a:pt x="44450" y="0"/>
                </a:lnTo>
                <a:close/>
              </a:path>
              <a:path w="76200" h="254635">
                <a:moveTo>
                  <a:pt x="76200" y="178435"/>
                </a:moveTo>
                <a:lnTo>
                  <a:pt x="44450" y="178435"/>
                </a:lnTo>
                <a:lnTo>
                  <a:pt x="44450" y="191135"/>
                </a:lnTo>
                <a:lnTo>
                  <a:pt x="69850" y="191135"/>
                </a:lnTo>
                <a:lnTo>
                  <a:pt x="76200" y="1784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71009" y="2538222"/>
            <a:ext cx="1422400" cy="382905"/>
          </a:xfrm>
          <a:custGeom>
            <a:avLst/>
            <a:gdLst/>
            <a:ahLst/>
            <a:cxnLst/>
            <a:rect l="l" t="t" r="r" b="b"/>
            <a:pathLst>
              <a:path w="1422400" h="382905">
                <a:moveTo>
                  <a:pt x="0" y="191262"/>
                </a:moveTo>
                <a:lnTo>
                  <a:pt x="95630" y="0"/>
                </a:lnTo>
                <a:lnTo>
                  <a:pt x="1326261" y="0"/>
                </a:lnTo>
                <a:lnTo>
                  <a:pt x="1421891" y="191262"/>
                </a:lnTo>
                <a:lnTo>
                  <a:pt x="1326261" y="382524"/>
                </a:lnTo>
                <a:lnTo>
                  <a:pt x="95630" y="382524"/>
                </a:lnTo>
                <a:lnTo>
                  <a:pt x="0" y="19126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506214" y="2652776"/>
            <a:ext cx="950594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Is </a:t>
            </a:r>
            <a:r>
              <a:rPr sz="800" spc="-5" dirty="0">
                <a:latin typeface="Arial"/>
                <a:cs typeface="Arial"/>
              </a:rPr>
              <a:t>altitude </a:t>
            </a:r>
            <a:r>
              <a:rPr sz="800" dirty="0">
                <a:latin typeface="Arial"/>
                <a:cs typeface="Arial"/>
              </a:rPr>
              <a:t>&lt;=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350m?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944109" y="2915285"/>
            <a:ext cx="76200" cy="232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786120" y="2168144"/>
            <a:ext cx="281940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latin typeface="Arial"/>
                <a:cs typeface="Arial"/>
              </a:rPr>
              <a:t>No  [C</a:t>
            </a:r>
            <a:r>
              <a:rPr sz="800" b="1" dirty="0">
                <a:latin typeface="Arial"/>
                <a:cs typeface="Arial"/>
              </a:rPr>
              <a:t>=</a:t>
            </a:r>
            <a:r>
              <a:rPr sz="800" b="1" spc="-5" dirty="0">
                <a:latin typeface="Arial"/>
                <a:cs typeface="Arial"/>
              </a:rPr>
              <a:t>0</a:t>
            </a:r>
            <a:r>
              <a:rPr sz="800" b="1" dirty="0">
                <a:latin typeface="Arial"/>
                <a:cs typeface="Arial"/>
              </a:rPr>
              <a:t>]</a:t>
            </a:r>
            <a:endParaRPr sz="8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173473" y="3152394"/>
            <a:ext cx="1620520" cy="317500"/>
          </a:xfrm>
          <a:custGeom>
            <a:avLst/>
            <a:gdLst/>
            <a:ahLst/>
            <a:cxnLst/>
            <a:rect l="l" t="t" r="r" b="b"/>
            <a:pathLst>
              <a:path w="1620520" h="317500">
                <a:moveTo>
                  <a:pt x="0" y="316991"/>
                </a:moveTo>
                <a:lnTo>
                  <a:pt x="1620012" y="316991"/>
                </a:lnTo>
                <a:lnTo>
                  <a:pt x="1620012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73473" y="3152394"/>
            <a:ext cx="1620520" cy="317500"/>
          </a:xfrm>
          <a:custGeom>
            <a:avLst/>
            <a:gdLst/>
            <a:ahLst/>
            <a:cxnLst/>
            <a:rect l="l" t="t" r="r" b="b"/>
            <a:pathLst>
              <a:path w="1620520" h="317500">
                <a:moveTo>
                  <a:pt x="0" y="316991"/>
                </a:moveTo>
                <a:lnTo>
                  <a:pt x="1620012" y="316991"/>
                </a:lnTo>
                <a:lnTo>
                  <a:pt x="1620012" y="0"/>
                </a:lnTo>
                <a:lnTo>
                  <a:pt x="0" y="0"/>
                </a:lnTo>
                <a:lnTo>
                  <a:pt x="0" y="31699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328286" y="3173095"/>
            <a:ext cx="130746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Take </a:t>
            </a:r>
            <a:r>
              <a:rPr sz="800" spc="-5" dirty="0">
                <a:latin typeface="Arial"/>
                <a:cs typeface="Arial"/>
              </a:rPr>
              <a:t>Sensor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Measurements</a:t>
            </a:r>
            <a:endParaRPr sz="8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800" b="1" spc="-5" dirty="0">
                <a:latin typeface="Arial"/>
                <a:cs typeface="Arial"/>
              </a:rPr>
              <a:t>[C]</a:t>
            </a:r>
            <a:endParaRPr sz="8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941442" y="3468623"/>
            <a:ext cx="76200" cy="423545"/>
          </a:xfrm>
          <a:custGeom>
            <a:avLst/>
            <a:gdLst/>
            <a:ahLst/>
            <a:cxnLst/>
            <a:rect l="l" t="t" r="r" b="b"/>
            <a:pathLst>
              <a:path w="76200" h="423545">
                <a:moveTo>
                  <a:pt x="0" y="346709"/>
                </a:moveTo>
                <a:lnTo>
                  <a:pt x="37465" y="423290"/>
                </a:lnTo>
                <a:lnTo>
                  <a:pt x="69852" y="359790"/>
                </a:lnTo>
                <a:lnTo>
                  <a:pt x="31623" y="359790"/>
                </a:lnTo>
                <a:lnTo>
                  <a:pt x="31727" y="346974"/>
                </a:lnTo>
                <a:lnTo>
                  <a:pt x="0" y="346709"/>
                </a:lnTo>
                <a:close/>
              </a:path>
              <a:path w="76200" h="423545">
                <a:moveTo>
                  <a:pt x="31727" y="346974"/>
                </a:moveTo>
                <a:lnTo>
                  <a:pt x="31623" y="359790"/>
                </a:lnTo>
                <a:lnTo>
                  <a:pt x="44323" y="359790"/>
                </a:lnTo>
                <a:lnTo>
                  <a:pt x="44426" y="347080"/>
                </a:lnTo>
                <a:lnTo>
                  <a:pt x="31727" y="346974"/>
                </a:lnTo>
                <a:close/>
              </a:path>
              <a:path w="76200" h="423545">
                <a:moveTo>
                  <a:pt x="44426" y="347080"/>
                </a:moveTo>
                <a:lnTo>
                  <a:pt x="44323" y="359790"/>
                </a:lnTo>
                <a:lnTo>
                  <a:pt x="69852" y="359790"/>
                </a:lnTo>
                <a:lnTo>
                  <a:pt x="76200" y="347344"/>
                </a:lnTo>
                <a:lnTo>
                  <a:pt x="44426" y="347080"/>
                </a:lnTo>
                <a:close/>
              </a:path>
              <a:path w="76200" h="423545">
                <a:moveTo>
                  <a:pt x="47244" y="0"/>
                </a:moveTo>
                <a:lnTo>
                  <a:pt x="34544" y="0"/>
                </a:lnTo>
                <a:lnTo>
                  <a:pt x="31727" y="346974"/>
                </a:lnTo>
                <a:lnTo>
                  <a:pt x="44426" y="347080"/>
                </a:lnTo>
                <a:lnTo>
                  <a:pt x="47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93870" y="3903726"/>
            <a:ext cx="1422400" cy="381000"/>
          </a:xfrm>
          <a:custGeom>
            <a:avLst/>
            <a:gdLst/>
            <a:ahLst/>
            <a:cxnLst/>
            <a:rect l="l" t="t" r="r" b="b"/>
            <a:pathLst>
              <a:path w="1422400" h="381000">
                <a:moveTo>
                  <a:pt x="0" y="190500"/>
                </a:moveTo>
                <a:lnTo>
                  <a:pt x="95250" y="0"/>
                </a:lnTo>
                <a:lnTo>
                  <a:pt x="1326641" y="0"/>
                </a:lnTo>
                <a:lnTo>
                  <a:pt x="1421891" y="190500"/>
                </a:lnTo>
                <a:lnTo>
                  <a:pt x="1326641" y="381000"/>
                </a:lnTo>
                <a:lnTo>
                  <a:pt x="95250" y="381000"/>
                </a:lnTo>
                <a:lnTo>
                  <a:pt x="0" y="19050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528820" y="4017645"/>
            <a:ext cx="950594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Is </a:t>
            </a:r>
            <a:r>
              <a:rPr sz="800" spc="-5" dirty="0">
                <a:latin typeface="Arial"/>
                <a:cs typeface="Arial"/>
              </a:rPr>
              <a:t>altitude </a:t>
            </a:r>
            <a:r>
              <a:rPr sz="800" dirty="0">
                <a:latin typeface="Arial"/>
                <a:cs typeface="Arial"/>
              </a:rPr>
              <a:t>&lt;=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301m?</a:t>
            </a:r>
            <a:endParaRPr sz="8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029836" y="3272028"/>
            <a:ext cx="263525" cy="828040"/>
          </a:xfrm>
          <a:custGeom>
            <a:avLst/>
            <a:gdLst/>
            <a:ahLst/>
            <a:cxnLst/>
            <a:rect l="l" t="t" r="r" b="b"/>
            <a:pathLst>
              <a:path w="263525" h="828039">
                <a:moveTo>
                  <a:pt x="66675" y="31750"/>
                </a:moveTo>
                <a:lnTo>
                  <a:pt x="2921" y="31750"/>
                </a:lnTo>
                <a:lnTo>
                  <a:pt x="0" y="34544"/>
                </a:lnTo>
                <a:lnTo>
                  <a:pt x="0" y="825119"/>
                </a:lnTo>
                <a:lnTo>
                  <a:pt x="2921" y="827913"/>
                </a:lnTo>
                <a:lnTo>
                  <a:pt x="263525" y="827913"/>
                </a:lnTo>
                <a:lnTo>
                  <a:pt x="263525" y="821563"/>
                </a:lnTo>
                <a:lnTo>
                  <a:pt x="12700" y="821563"/>
                </a:lnTo>
                <a:lnTo>
                  <a:pt x="6350" y="815213"/>
                </a:lnTo>
                <a:lnTo>
                  <a:pt x="12700" y="815213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66675" y="38100"/>
                </a:lnTo>
                <a:lnTo>
                  <a:pt x="66675" y="31750"/>
                </a:lnTo>
                <a:close/>
              </a:path>
              <a:path w="263525" h="828039">
                <a:moveTo>
                  <a:pt x="12700" y="815213"/>
                </a:moveTo>
                <a:lnTo>
                  <a:pt x="6350" y="815213"/>
                </a:lnTo>
                <a:lnTo>
                  <a:pt x="12700" y="821563"/>
                </a:lnTo>
                <a:lnTo>
                  <a:pt x="12700" y="815213"/>
                </a:lnTo>
                <a:close/>
              </a:path>
              <a:path w="263525" h="828039">
                <a:moveTo>
                  <a:pt x="263525" y="815213"/>
                </a:moveTo>
                <a:lnTo>
                  <a:pt x="12700" y="815213"/>
                </a:lnTo>
                <a:lnTo>
                  <a:pt x="12700" y="821563"/>
                </a:lnTo>
                <a:lnTo>
                  <a:pt x="263525" y="821563"/>
                </a:lnTo>
                <a:lnTo>
                  <a:pt x="263525" y="815213"/>
                </a:lnTo>
                <a:close/>
              </a:path>
              <a:path w="263525" h="828039">
                <a:moveTo>
                  <a:pt x="66675" y="0"/>
                </a:moveTo>
                <a:lnTo>
                  <a:pt x="66675" y="76200"/>
                </a:lnTo>
                <a:lnTo>
                  <a:pt x="130175" y="44450"/>
                </a:lnTo>
                <a:lnTo>
                  <a:pt x="79375" y="44450"/>
                </a:lnTo>
                <a:lnTo>
                  <a:pt x="79375" y="31750"/>
                </a:lnTo>
                <a:lnTo>
                  <a:pt x="130175" y="31750"/>
                </a:lnTo>
                <a:lnTo>
                  <a:pt x="66675" y="0"/>
                </a:lnTo>
                <a:close/>
              </a:path>
              <a:path w="263525" h="828039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263525" h="828039">
                <a:moveTo>
                  <a:pt x="66675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66675" y="44450"/>
                </a:lnTo>
                <a:lnTo>
                  <a:pt x="66675" y="38100"/>
                </a:lnTo>
                <a:close/>
              </a:path>
              <a:path w="263525" h="828039">
                <a:moveTo>
                  <a:pt x="130175" y="31750"/>
                </a:moveTo>
                <a:lnTo>
                  <a:pt x="79375" y="31750"/>
                </a:lnTo>
                <a:lnTo>
                  <a:pt x="79375" y="44450"/>
                </a:lnTo>
                <a:lnTo>
                  <a:pt x="130175" y="44450"/>
                </a:lnTo>
                <a:lnTo>
                  <a:pt x="142875" y="38100"/>
                </a:lnTo>
                <a:lnTo>
                  <a:pt x="13017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4091178" y="3837559"/>
            <a:ext cx="1606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latin typeface="Arial"/>
                <a:cs typeface="Arial"/>
              </a:rPr>
              <a:t>No</a:t>
            </a:r>
            <a:endParaRPr sz="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014340" y="4312158"/>
            <a:ext cx="445134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latin typeface="Arial"/>
                <a:cs typeface="Arial"/>
              </a:rPr>
              <a:t>No</a:t>
            </a:r>
            <a:r>
              <a:rPr sz="800" b="1" spc="-65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[C=0]</a:t>
            </a:r>
            <a:endParaRPr sz="8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124194" y="3416046"/>
            <a:ext cx="1475740" cy="1377950"/>
          </a:xfrm>
          <a:custGeom>
            <a:avLst/>
            <a:gdLst/>
            <a:ahLst/>
            <a:cxnLst/>
            <a:rect l="l" t="t" r="r" b="b"/>
            <a:pathLst>
              <a:path w="1475740" h="1377950">
                <a:moveTo>
                  <a:pt x="0" y="0"/>
                </a:moveTo>
                <a:lnTo>
                  <a:pt x="1475231" y="0"/>
                </a:lnTo>
                <a:lnTo>
                  <a:pt x="737615" y="1377695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585966" y="3501009"/>
            <a:ext cx="55308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latin typeface="Arial"/>
                <a:cs typeface="Arial"/>
              </a:rPr>
              <a:t>Deploy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latin typeface="Arial"/>
                <a:cs typeface="Arial"/>
              </a:rPr>
              <a:t>Heat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Shield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+</a:t>
            </a:r>
            <a:endParaRPr sz="800">
              <a:latin typeface="Arial"/>
              <a:cs typeface="Arial"/>
            </a:endParaRPr>
          </a:p>
          <a:p>
            <a:pPr marL="12065" marR="5715" indent="-635" algn="ctr">
              <a:lnSpc>
                <a:spcPct val="100000"/>
              </a:lnSpc>
            </a:pPr>
            <a:r>
              <a:rPr sz="800" spc="-5" dirty="0">
                <a:latin typeface="Arial"/>
                <a:cs typeface="Arial"/>
              </a:rPr>
              <a:t>Store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exact  dep</a:t>
            </a:r>
            <a:r>
              <a:rPr sz="800" dirty="0">
                <a:latin typeface="Arial"/>
                <a:cs typeface="Arial"/>
              </a:rPr>
              <a:t>lo</a:t>
            </a:r>
            <a:r>
              <a:rPr sz="800" spc="-10" dirty="0">
                <a:latin typeface="Arial"/>
                <a:cs typeface="Arial"/>
              </a:rPr>
              <a:t>y</a:t>
            </a:r>
            <a:r>
              <a:rPr sz="800" spc="10" dirty="0">
                <a:latin typeface="Arial"/>
                <a:cs typeface="Arial"/>
              </a:rPr>
              <a:t>m</a:t>
            </a:r>
            <a:r>
              <a:rPr sz="800" spc="-5" dirty="0">
                <a:latin typeface="Arial"/>
                <a:cs typeface="Arial"/>
              </a:rPr>
              <a:t>en</a:t>
            </a:r>
            <a:r>
              <a:rPr sz="800" dirty="0">
                <a:latin typeface="Arial"/>
                <a:cs typeface="Arial"/>
              </a:rPr>
              <a:t>t  </a:t>
            </a:r>
            <a:r>
              <a:rPr sz="800" spc="-5" dirty="0">
                <a:latin typeface="Arial"/>
                <a:cs typeface="Arial"/>
              </a:rPr>
              <a:t>data</a:t>
            </a:r>
            <a:endParaRPr sz="8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714872" y="4065015"/>
            <a:ext cx="777240" cy="76200"/>
          </a:xfrm>
          <a:custGeom>
            <a:avLst/>
            <a:gdLst/>
            <a:ahLst/>
            <a:cxnLst/>
            <a:rect l="l" t="t" r="r" b="b"/>
            <a:pathLst>
              <a:path w="777239" h="76200">
                <a:moveTo>
                  <a:pt x="701293" y="0"/>
                </a:moveTo>
                <a:lnTo>
                  <a:pt x="700818" y="31703"/>
                </a:lnTo>
                <a:lnTo>
                  <a:pt x="713486" y="31876"/>
                </a:lnTo>
                <a:lnTo>
                  <a:pt x="713359" y="44576"/>
                </a:lnTo>
                <a:lnTo>
                  <a:pt x="700625" y="44576"/>
                </a:lnTo>
                <a:lnTo>
                  <a:pt x="700151" y="76199"/>
                </a:lnTo>
                <a:lnTo>
                  <a:pt x="765671" y="44576"/>
                </a:lnTo>
                <a:lnTo>
                  <a:pt x="713359" y="44576"/>
                </a:lnTo>
                <a:lnTo>
                  <a:pt x="700627" y="44402"/>
                </a:lnTo>
                <a:lnTo>
                  <a:pt x="766032" y="44402"/>
                </a:lnTo>
                <a:lnTo>
                  <a:pt x="776986" y="39115"/>
                </a:lnTo>
                <a:lnTo>
                  <a:pt x="701293" y="0"/>
                </a:lnTo>
                <a:close/>
              </a:path>
              <a:path w="777239" h="76200">
                <a:moveTo>
                  <a:pt x="700818" y="31703"/>
                </a:moveTo>
                <a:lnTo>
                  <a:pt x="700627" y="44402"/>
                </a:lnTo>
                <a:lnTo>
                  <a:pt x="713359" y="44576"/>
                </a:lnTo>
                <a:lnTo>
                  <a:pt x="713486" y="31876"/>
                </a:lnTo>
                <a:lnTo>
                  <a:pt x="700818" y="31703"/>
                </a:lnTo>
                <a:close/>
              </a:path>
              <a:path w="777239" h="76200">
                <a:moveTo>
                  <a:pt x="253" y="22097"/>
                </a:moveTo>
                <a:lnTo>
                  <a:pt x="0" y="34797"/>
                </a:lnTo>
                <a:lnTo>
                  <a:pt x="700627" y="44402"/>
                </a:lnTo>
                <a:lnTo>
                  <a:pt x="700818" y="31703"/>
                </a:lnTo>
                <a:lnTo>
                  <a:pt x="253" y="22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26502" y="3915917"/>
            <a:ext cx="1065530" cy="378460"/>
          </a:xfrm>
          <a:custGeom>
            <a:avLst/>
            <a:gdLst/>
            <a:ahLst/>
            <a:cxnLst/>
            <a:rect l="l" t="t" r="r" b="b"/>
            <a:pathLst>
              <a:path w="1065529" h="378460">
                <a:moveTo>
                  <a:pt x="0" y="377951"/>
                </a:moveTo>
                <a:lnTo>
                  <a:pt x="1065276" y="377951"/>
                </a:lnTo>
                <a:lnTo>
                  <a:pt x="1065276" y="0"/>
                </a:lnTo>
                <a:lnTo>
                  <a:pt x="0" y="0"/>
                </a:lnTo>
                <a:lnTo>
                  <a:pt x="0" y="37795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009381" y="3967352"/>
            <a:ext cx="6997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Take </a:t>
            </a:r>
            <a:r>
              <a:rPr sz="800" spc="-5" dirty="0">
                <a:latin typeface="Arial"/>
                <a:cs typeface="Arial"/>
              </a:rPr>
              <a:t>Sensor  </a:t>
            </a:r>
            <a:r>
              <a:rPr sz="800" spc="-10" dirty="0">
                <a:latin typeface="Arial"/>
                <a:cs typeface="Arial"/>
              </a:rPr>
              <a:t>M</a:t>
            </a:r>
            <a:r>
              <a:rPr sz="800" spc="-5" dirty="0">
                <a:latin typeface="Arial"/>
                <a:cs typeface="Arial"/>
              </a:rPr>
              <a:t>ea</a:t>
            </a:r>
            <a:r>
              <a:rPr sz="80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ure</a:t>
            </a:r>
            <a:r>
              <a:rPr sz="800" spc="10" dirty="0">
                <a:latin typeface="Arial"/>
                <a:cs typeface="Arial"/>
              </a:rPr>
              <a:t>m</a:t>
            </a:r>
            <a:r>
              <a:rPr sz="800" spc="-5" dirty="0">
                <a:latin typeface="Arial"/>
                <a:cs typeface="Arial"/>
              </a:rPr>
              <a:t>en</a:t>
            </a:r>
            <a:r>
              <a:rPr sz="800" dirty="0">
                <a:latin typeface="Arial"/>
                <a:cs typeface="Arial"/>
              </a:rPr>
              <a:t>ts</a:t>
            </a:r>
            <a:endParaRPr sz="8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759445" y="5439917"/>
            <a:ext cx="1201420" cy="437515"/>
          </a:xfrm>
          <a:custGeom>
            <a:avLst/>
            <a:gdLst/>
            <a:ahLst/>
            <a:cxnLst/>
            <a:rect l="l" t="t" r="r" b="b"/>
            <a:pathLst>
              <a:path w="1201420" h="437514">
                <a:moveTo>
                  <a:pt x="0" y="218693"/>
                </a:moveTo>
                <a:lnTo>
                  <a:pt x="109347" y="0"/>
                </a:lnTo>
                <a:lnTo>
                  <a:pt x="1091564" y="0"/>
                </a:lnTo>
                <a:lnTo>
                  <a:pt x="1200911" y="218693"/>
                </a:lnTo>
                <a:lnTo>
                  <a:pt x="1091564" y="437387"/>
                </a:lnTo>
                <a:lnTo>
                  <a:pt x="109347" y="437387"/>
                </a:lnTo>
                <a:lnTo>
                  <a:pt x="0" y="218693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085201" y="5521553"/>
            <a:ext cx="5511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Is </a:t>
            </a:r>
            <a:r>
              <a:rPr sz="800" spc="-5" dirty="0">
                <a:latin typeface="Arial"/>
                <a:cs typeface="Arial"/>
              </a:rPr>
              <a:t>altitude</a:t>
            </a:r>
            <a:r>
              <a:rPr sz="800" spc="-6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&lt;  10m?</a:t>
            </a:r>
            <a:endParaRPr sz="8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418838" y="5471921"/>
            <a:ext cx="981710" cy="525780"/>
          </a:xfrm>
          <a:prstGeom prst="rect">
            <a:avLst/>
          </a:prstGeom>
          <a:ln w="25907">
            <a:solidFill>
              <a:srgbClr val="00AFEF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65100" marR="156210" algn="ctr">
              <a:lnSpc>
                <a:spcPct val="100000"/>
              </a:lnSpc>
              <a:spcBef>
                <a:spcPts val="130"/>
              </a:spcBef>
            </a:pPr>
            <a:r>
              <a:rPr sz="800" dirty="0">
                <a:latin typeface="Arial"/>
                <a:cs typeface="Arial"/>
              </a:rPr>
              <a:t>Activate</a:t>
            </a:r>
            <a:r>
              <a:rPr sz="800" spc="-7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Audio  Beacon</a:t>
            </a:r>
            <a:endParaRPr sz="800">
              <a:latin typeface="Arial"/>
              <a:cs typeface="Arial"/>
            </a:endParaRPr>
          </a:p>
          <a:p>
            <a:pPr marL="151130" marR="145415" indent="2540" algn="ctr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&amp; Stop  </a:t>
            </a:r>
            <a:r>
              <a:rPr sz="800" spc="10" dirty="0">
                <a:latin typeface="Arial"/>
                <a:cs typeface="Arial"/>
              </a:rPr>
              <a:t>m</a:t>
            </a:r>
            <a:r>
              <a:rPr sz="800" spc="-5" dirty="0">
                <a:latin typeface="Arial"/>
                <a:cs typeface="Arial"/>
              </a:rPr>
              <a:t>ea</a:t>
            </a:r>
            <a:r>
              <a:rPr sz="80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ure</a:t>
            </a:r>
            <a:r>
              <a:rPr sz="800" spc="10" dirty="0">
                <a:latin typeface="Arial"/>
                <a:cs typeface="Arial"/>
              </a:rPr>
              <a:t>m</a:t>
            </a:r>
            <a:r>
              <a:rPr sz="800" spc="-5" dirty="0">
                <a:latin typeface="Arial"/>
                <a:cs typeface="Arial"/>
              </a:rPr>
              <a:t>en</a:t>
            </a:r>
            <a:r>
              <a:rPr sz="800" dirty="0">
                <a:latin typeface="Arial"/>
                <a:cs typeface="Arial"/>
              </a:rPr>
              <a:t>ts</a:t>
            </a:r>
            <a:endParaRPr sz="8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622540" y="5883351"/>
            <a:ext cx="20574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10" dirty="0">
                <a:latin typeface="Arial"/>
                <a:cs typeface="Arial"/>
              </a:rPr>
              <a:t>Y</a:t>
            </a:r>
            <a:r>
              <a:rPr sz="800" b="1" spc="-5" dirty="0">
                <a:latin typeface="Arial"/>
                <a:cs typeface="Arial"/>
              </a:rPr>
              <a:t>e</a:t>
            </a:r>
            <a:r>
              <a:rPr sz="800" b="1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527163" y="5512714"/>
            <a:ext cx="1606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latin typeface="Arial"/>
                <a:cs typeface="Arial"/>
              </a:rPr>
              <a:t>No</a:t>
            </a:r>
            <a:endParaRPr sz="8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739765" y="3935933"/>
            <a:ext cx="20637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10" dirty="0">
                <a:latin typeface="Arial"/>
                <a:cs typeface="Arial"/>
              </a:rPr>
              <a:t>Y</a:t>
            </a:r>
            <a:r>
              <a:rPr sz="800" b="1" spc="-5" dirty="0">
                <a:latin typeface="Arial"/>
                <a:cs typeface="Arial"/>
              </a:rPr>
              <a:t>e</a:t>
            </a:r>
            <a:r>
              <a:rPr sz="800" b="1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707763" y="2940176"/>
            <a:ext cx="20574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10" dirty="0">
                <a:latin typeface="Arial"/>
                <a:cs typeface="Arial"/>
              </a:rPr>
              <a:t>Y</a:t>
            </a:r>
            <a:r>
              <a:rPr sz="800" b="1" spc="-5" dirty="0">
                <a:latin typeface="Arial"/>
                <a:cs typeface="Arial"/>
              </a:rPr>
              <a:t>e</a:t>
            </a:r>
            <a:r>
              <a:rPr sz="800" b="1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744217" y="1155953"/>
            <a:ext cx="15240" cy="3845560"/>
          </a:xfrm>
          <a:custGeom>
            <a:avLst/>
            <a:gdLst/>
            <a:ahLst/>
            <a:cxnLst/>
            <a:rect l="l" t="t" r="r" b="b"/>
            <a:pathLst>
              <a:path w="15239" h="3845560">
                <a:moveTo>
                  <a:pt x="7493" y="-9905"/>
                </a:moveTo>
                <a:lnTo>
                  <a:pt x="7493" y="3855212"/>
                </a:lnTo>
              </a:path>
            </a:pathLst>
          </a:custGeom>
          <a:ln w="34798">
            <a:solidFill>
              <a:srgbClr val="FFC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060440" y="3257550"/>
            <a:ext cx="2943860" cy="2860675"/>
          </a:xfrm>
          <a:custGeom>
            <a:avLst/>
            <a:gdLst/>
            <a:ahLst/>
            <a:cxnLst/>
            <a:rect l="l" t="t" r="r" b="b"/>
            <a:pathLst>
              <a:path w="2943859" h="2860675">
                <a:moveTo>
                  <a:pt x="30225" y="0"/>
                </a:moveTo>
                <a:lnTo>
                  <a:pt x="0" y="0"/>
                </a:lnTo>
                <a:lnTo>
                  <a:pt x="0" y="2860624"/>
                </a:lnTo>
                <a:lnTo>
                  <a:pt x="2943479" y="2860624"/>
                </a:lnTo>
              </a:path>
            </a:pathLst>
          </a:custGeom>
          <a:ln w="19812">
            <a:solidFill>
              <a:srgbClr val="00AF5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104382" y="3256026"/>
            <a:ext cx="2900680" cy="1221740"/>
          </a:xfrm>
          <a:custGeom>
            <a:avLst/>
            <a:gdLst/>
            <a:ahLst/>
            <a:cxnLst/>
            <a:rect l="l" t="t" r="r" b="b"/>
            <a:pathLst>
              <a:path w="2900679" h="1221739">
                <a:moveTo>
                  <a:pt x="0" y="0"/>
                </a:moveTo>
                <a:lnTo>
                  <a:pt x="2900679" y="0"/>
                </a:lnTo>
                <a:lnTo>
                  <a:pt x="2900679" y="1221613"/>
                </a:lnTo>
                <a:lnTo>
                  <a:pt x="2875279" y="1221613"/>
                </a:lnTo>
              </a:path>
            </a:pathLst>
          </a:custGeom>
          <a:ln w="19812">
            <a:solidFill>
              <a:srgbClr val="00AF5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196845" y="4005834"/>
            <a:ext cx="1466215" cy="281940"/>
          </a:xfrm>
          <a:custGeom>
            <a:avLst/>
            <a:gdLst/>
            <a:ahLst/>
            <a:cxnLst/>
            <a:rect l="l" t="t" r="r" b="b"/>
            <a:pathLst>
              <a:path w="1466214" h="281939">
                <a:moveTo>
                  <a:pt x="0" y="281939"/>
                </a:moveTo>
                <a:lnTo>
                  <a:pt x="1466087" y="281939"/>
                </a:lnTo>
                <a:lnTo>
                  <a:pt x="1466087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96845" y="4005834"/>
            <a:ext cx="1466215" cy="281940"/>
          </a:xfrm>
          <a:custGeom>
            <a:avLst/>
            <a:gdLst/>
            <a:ahLst/>
            <a:cxnLst/>
            <a:rect l="l" t="t" r="r" b="b"/>
            <a:pathLst>
              <a:path w="1466214" h="281939">
                <a:moveTo>
                  <a:pt x="0" y="281939"/>
                </a:moveTo>
                <a:lnTo>
                  <a:pt x="1466087" y="281939"/>
                </a:lnTo>
                <a:lnTo>
                  <a:pt x="1466087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ln w="25907">
            <a:solidFill>
              <a:srgbClr val="88A3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2196845" y="4008501"/>
            <a:ext cx="145351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6545" marR="276860" indent="1016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Handle </a:t>
            </a:r>
            <a:r>
              <a:rPr sz="800" dirty="0">
                <a:latin typeface="Arial"/>
                <a:cs typeface="Arial"/>
              </a:rPr>
              <a:t>Packet  </a:t>
            </a:r>
            <a:r>
              <a:rPr sz="800" spc="-5" dirty="0">
                <a:latin typeface="Arial"/>
                <a:cs typeface="Arial"/>
              </a:rPr>
              <a:t>(ensure 1s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interval)</a:t>
            </a:r>
            <a:endParaRPr sz="8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889757" y="4287011"/>
            <a:ext cx="76200" cy="2146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987930" y="3654552"/>
            <a:ext cx="929005" cy="1386840"/>
          </a:xfrm>
          <a:custGeom>
            <a:avLst/>
            <a:gdLst/>
            <a:ahLst/>
            <a:cxnLst/>
            <a:rect l="l" t="t" r="r" b="b"/>
            <a:pathLst>
              <a:path w="929005" h="1386839">
                <a:moveTo>
                  <a:pt x="125856" y="31750"/>
                </a:moveTo>
                <a:lnTo>
                  <a:pt x="2793" y="31750"/>
                </a:lnTo>
                <a:lnTo>
                  <a:pt x="0" y="34543"/>
                </a:lnTo>
                <a:lnTo>
                  <a:pt x="0" y="1383792"/>
                </a:lnTo>
                <a:lnTo>
                  <a:pt x="2793" y="1386586"/>
                </a:lnTo>
                <a:lnTo>
                  <a:pt x="925702" y="1386586"/>
                </a:lnTo>
                <a:lnTo>
                  <a:pt x="928496" y="1383792"/>
                </a:lnTo>
                <a:lnTo>
                  <a:pt x="928496" y="1380236"/>
                </a:lnTo>
                <a:lnTo>
                  <a:pt x="12700" y="1380236"/>
                </a:lnTo>
                <a:lnTo>
                  <a:pt x="6350" y="1373886"/>
                </a:lnTo>
                <a:lnTo>
                  <a:pt x="12700" y="1373886"/>
                </a:lnTo>
                <a:lnTo>
                  <a:pt x="12700" y="44450"/>
                </a:lnTo>
                <a:lnTo>
                  <a:pt x="6350" y="44450"/>
                </a:lnTo>
                <a:lnTo>
                  <a:pt x="12700" y="38100"/>
                </a:lnTo>
                <a:lnTo>
                  <a:pt x="125856" y="38100"/>
                </a:lnTo>
                <a:lnTo>
                  <a:pt x="125856" y="31750"/>
                </a:lnTo>
                <a:close/>
              </a:path>
              <a:path w="929005" h="1386839">
                <a:moveTo>
                  <a:pt x="12700" y="1373886"/>
                </a:moveTo>
                <a:lnTo>
                  <a:pt x="6350" y="1373886"/>
                </a:lnTo>
                <a:lnTo>
                  <a:pt x="12700" y="1380236"/>
                </a:lnTo>
                <a:lnTo>
                  <a:pt x="12700" y="1373886"/>
                </a:lnTo>
                <a:close/>
              </a:path>
              <a:path w="929005" h="1386839">
                <a:moveTo>
                  <a:pt x="915796" y="1373886"/>
                </a:moveTo>
                <a:lnTo>
                  <a:pt x="12700" y="1373886"/>
                </a:lnTo>
                <a:lnTo>
                  <a:pt x="12700" y="1380236"/>
                </a:lnTo>
                <a:lnTo>
                  <a:pt x="915796" y="1380236"/>
                </a:lnTo>
                <a:lnTo>
                  <a:pt x="915796" y="1373886"/>
                </a:lnTo>
                <a:close/>
              </a:path>
              <a:path w="929005" h="1386839">
                <a:moveTo>
                  <a:pt x="928496" y="1301623"/>
                </a:moveTo>
                <a:lnTo>
                  <a:pt x="915796" y="1301623"/>
                </a:lnTo>
                <a:lnTo>
                  <a:pt x="915796" y="1380236"/>
                </a:lnTo>
                <a:lnTo>
                  <a:pt x="922146" y="1373886"/>
                </a:lnTo>
                <a:lnTo>
                  <a:pt x="928496" y="1373886"/>
                </a:lnTo>
                <a:lnTo>
                  <a:pt x="928496" y="1301623"/>
                </a:lnTo>
                <a:close/>
              </a:path>
              <a:path w="929005" h="1386839">
                <a:moveTo>
                  <a:pt x="928496" y="1373886"/>
                </a:moveTo>
                <a:lnTo>
                  <a:pt x="922146" y="1373886"/>
                </a:lnTo>
                <a:lnTo>
                  <a:pt x="915796" y="1380236"/>
                </a:lnTo>
                <a:lnTo>
                  <a:pt x="928496" y="1380236"/>
                </a:lnTo>
                <a:lnTo>
                  <a:pt x="928496" y="1373886"/>
                </a:lnTo>
                <a:close/>
              </a:path>
              <a:path w="929005" h="1386839">
                <a:moveTo>
                  <a:pt x="125856" y="0"/>
                </a:moveTo>
                <a:lnTo>
                  <a:pt x="125856" y="76200"/>
                </a:lnTo>
                <a:lnTo>
                  <a:pt x="189356" y="44450"/>
                </a:lnTo>
                <a:lnTo>
                  <a:pt x="138556" y="44450"/>
                </a:lnTo>
                <a:lnTo>
                  <a:pt x="138556" y="31750"/>
                </a:lnTo>
                <a:lnTo>
                  <a:pt x="189356" y="31750"/>
                </a:lnTo>
                <a:lnTo>
                  <a:pt x="125856" y="0"/>
                </a:lnTo>
                <a:close/>
              </a:path>
              <a:path w="929005" h="1386839">
                <a:moveTo>
                  <a:pt x="12700" y="38100"/>
                </a:moveTo>
                <a:lnTo>
                  <a:pt x="6350" y="44450"/>
                </a:lnTo>
                <a:lnTo>
                  <a:pt x="12700" y="44450"/>
                </a:lnTo>
                <a:lnTo>
                  <a:pt x="12700" y="38100"/>
                </a:lnTo>
                <a:close/>
              </a:path>
              <a:path w="929005" h="1386839">
                <a:moveTo>
                  <a:pt x="125856" y="38100"/>
                </a:moveTo>
                <a:lnTo>
                  <a:pt x="12700" y="38100"/>
                </a:lnTo>
                <a:lnTo>
                  <a:pt x="12700" y="44450"/>
                </a:lnTo>
                <a:lnTo>
                  <a:pt x="125856" y="44450"/>
                </a:lnTo>
                <a:lnTo>
                  <a:pt x="125856" y="38100"/>
                </a:lnTo>
                <a:close/>
              </a:path>
              <a:path w="929005" h="1386839">
                <a:moveTo>
                  <a:pt x="189356" y="31750"/>
                </a:moveTo>
                <a:lnTo>
                  <a:pt x="138556" y="31750"/>
                </a:lnTo>
                <a:lnTo>
                  <a:pt x="138556" y="44450"/>
                </a:lnTo>
                <a:lnTo>
                  <a:pt x="189356" y="44450"/>
                </a:lnTo>
                <a:lnTo>
                  <a:pt x="202056" y="38100"/>
                </a:lnTo>
                <a:lnTo>
                  <a:pt x="189356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0050" y="5311902"/>
            <a:ext cx="2725420" cy="1009015"/>
          </a:xfrm>
          <a:custGeom>
            <a:avLst/>
            <a:gdLst/>
            <a:ahLst/>
            <a:cxnLst/>
            <a:rect l="l" t="t" r="r" b="b"/>
            <a:pathLst>
              <a:path w="2725420" h="1009014">
                <a:moveTo>
                  <a:pt x="0" y="1008888"/>
                </a:moveTo>
                <a:lnTo>
                  <a:pt x="2724912" y="1008888"/>
                </a:lnTo>
                <a:lnTo>
                  <a:pt x="2724912" y="0"/>
                </a:lnTo>
                <a:lnTo>
                  <a:pt x="0" y="0"/>
                </a:lnTo>
                <a:lnTo>
                  <a:pt x="0" y="1008888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0050" y="5311902"/>
            <a:ext cx="2725420" cy="1009015"/>
          </a:xfrm>
          <a:custGeom>
            <a:avLst/>
            <a:gdLst/>
            <a:ahLst/>
            <a:cxnLst/>
            <a:rect l="l" t="t" r="r" b="b"/>
            <a:pathLst>
              <a:path w="2725420" h="1009014">
                <a:moveTo>
                  <a:pt x="0" y="1008888"/>
                </a:moveTo>
                <a:lnTo>
                  <a:pt x="2724912" y="1008888"/>
                </a:lnTo>
                <a:lnTo>
                  <a:pt x="2724912" y="0"/>
                </a:lnTo>
                <a:lnTo>
                  <a:pt x="0" y="0"/>
                </a:lnTo>
                <a:lnTo>
                  <a:pt x="0" y="1008888"/>
                </a:lnTo>
                <a:close/>
              </a:path>
            </a:pathLst>
          </a:custGeom>
          <a:ln w="25908">
            <a:solidFill>
              <a:srgbClr val="88A3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961642" y="5781852"/>
            <a:ext cx="87630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 marR="5080" indent="-56515">
              <a:lnSpc>
                <a:spcPct val="132000"/>
              </a:lnSpc>
              <a:spcBef>
                <a:spcPts val="100"/>
              </a:spcBef>
            </a:pPr>
            <a:r>
              <a:rPr sz="1000" b="1" spc="-5" dirty="0">
                <a:latin typeface="Arial"/>
                <a:cs typeface="Arial"/>
              </a:rPr>
              <a:t>Handle</a:t>
            </a:r>
            <a:r>
              <a:rPr sz="1000" b="1" spc="-8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Packet  (1s</a:t>
            </a:r>
            <a:r>
              <a:rPr sz="1000" b="1" spc="-4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intervals)</a:t>
            </a:r>
            <a:endParaRPr sz="10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138427" y="5759196"/>
            <a:ext cx="76200" cy="2160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59486" y="5398770"/>
            <a:ext cx="1434465" cy="361315"/>
          </a:xfrm>
          <a:custGeom>
            <a:avLst/>
            <a:gdLst/>
            <a:ahLst/>
            <a:cxnLst/>
            <a:rect l="l" t="t" r="r" b="b"/>
            <a:pathLst>
              <a:path w="1434464" h="361314">
                <a:moveTo>
                  <a:pt x="1343787" y="0"/>
                </a:moveTo>
                <a:lnTo>
                  <a:pt x="90297" y="0"/>
                </a:lnTo>
                <a:lnTo>
                  <a:pt x="0" y="180593"/>
                </a:lnTo>
                <a:lnTo>
                  <a:pt x="90297" y="361187"/>
                </a:lnTo>
                <a:lnTo>
                  <a:pt x="1343787" y="361187"/>
                </a:lnTo>
                <a:lnTo>
                  <a:pt x="1434083" y="180593"/>
                </a:lnTo>
                <a:lnTo>
                  <a:pt x="13437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59486" y="5398770"/>
            <a:ext cx="1434465" cy="361315"/>
          </a:xfrm>
          <a:custGeom>
            <a:avLst/>
            <a:gdLst/>
            <a:ahLst/>
            <a:cxnLst/>
            <a:rect l="l" t="t" r="r" b="b"/>
            <a:pathLst>
              <a:path w="1434464" h="361314">
                <a:moveTo>
                  <a:pt x="0" y="180593"/>
                </a:moveTo>
                <a:lnTo>
                  <a:pt x="90297" y="0"/>
                </a:lnTo>
                <a:lnTo>
                  <a:pt x="1343787" y="0"/>
                </a:lnTo>
                <a:lnTo>
                  <a:pt x="1434083" y="180593"/>
                </a:lnTo>
                <a:lnTo>
                  <a:pt x="1343787" y="361187"/>
                </a:lnTo>
                <a:lnTo>
                  <a:pt x="90297" y="361187"/>
                </a:lnTo>
                <a:lnTo>
                  <a:pt x="0" y="18059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712012" y="5441950"/>
            <a:ext cx="938530" cy="270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05" marR="5080" indent="-6604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Is </a:t>
            </a:r>
            <a:r>
              <a:rPr sz="800" spc="5" dirty="0">
                <a:latin typeface="Arial"/>
                <a:cs typeface="Arial"/>
              </a:rPr>
              <a:t>time </a:t>
            </a:r>
            <a:r>
              <a:rPr sz="800" dirty="0">
                <a:latin typeface="Arial"/>
                <a:cs typeface="Arial"/>
              </a:rPr>
              <a:t>since the</a:t>
            </a:r>
            <a:r>
              <a:rPr sz="800" spc="-1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last  transmission &lt;</a:t>
            </a:r>
            <a:r>
              <a:rPr sz="800" spc="-7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1s</a:t>
            </a:r>
            <a:endParaRPr sz="8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376172" y="5817514"/>
            <a:ext cx="19304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spc="-10" dirty="0">
                <a:latin typeface="Arial"/>
                <a:cs typeface="Arial"/>
              </a:rPr>
              <a:t>Y</a:t>
            </a:r>
            <a:r>
              <a:rPr sz="800" b="1" spc="-5" dirty="0">
                <a:latin typeface="Arial"/>
                <a:cs typeface="Arial"/>
              </a:rPr>
              <a:t>e</a:t>
            </a:r>
            <a:r>
              <a:rPr sz="800" b="1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59486" y="5976365"/>
            <a:ext cx="1434465" cy="271780"/>
          </a:xfrm>
          <a:custGeom>
            <a:avLst/>
            <a:gdLst/>
            <a:ahLst/>
            <a:cxnLst/>
            <a:rect l="l" t="t" r="r" b="b"/>
            <a:pathLst>
              <a:path w="1434464" h="271779">
                <a:moveTo>
                  <a:pt x="0" y="271272"/>
                </a:moveTo>
                <a:lnTo>
                  <a:pt x="1434083" y="271272"/>
                </a:lnTo>
                <a:lnTo>
                  <a:pt x="1434083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459486" y="5976365"/>
            <a:ext cx="1434465" cy="271780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412750" marR="116839" indent="-291465">
              <a:lnSpc>
                <a:spcPct val="100000"/>
              </a:lnSpc>
              <a:spcBef>
                <a:spcPts val="85"/>
              </a:spcBef>
            </a:pPr>
            <a:r>
              <a:rPr sz="800" dirty="0">
                <a:latin typeface="Arial"/>
                <a:cs typeface="Arial"/>
              </a:rPr>
              <a:t>Kill </a:t>
            </a:r>
            <a:r>
              <a:rPr sz="800" spc="5" dirty="0">
                <a:latin typeface="Arial"/>
                <a:cs typeface="Arial"/>
              </a:rPr>
              <a:t>Time </a:t>
            </a:r>
            <a:r>
              <a:rPr sz="800" dirty="0">
                <a:latin typeface="Arial"/>
                <a:cs typeface="Arial"/>
              </a:rPr>
              <a:t>(1-time since</a:t>
            </a:r>
            <a:r>
              <a:rPr sz="800" spc="-14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last  transmission)</a:t>
            </a:r>
            <a:endParaRPr sz="8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081022" y="5398770"/>
            <a:ext cx="958850" cy="361315"/>
          </a:xfrm>
          <a:prstGeom prst="rect">
            <a:avLst/>
          </a:prstGeom>
          <a:solidFill>
            <a:srgbClr val="FFFFFF"/>
          </a:solidFill>
          <a:ln w="25908">
            <a:solidFill>
              <a:srgbClr val="000000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250825" marR="176530" indent="-70485">
              <a:lnSpc>
                <a:spcPct val="100000"/>
              </a:lnSpc>
              <a:spcBef>
                <a:spcPts val="445"/>
              </a:spcBef>
            </a:pPr>
            <a:r>
              <a:rPr sz="800" dirty="0">
                <a:latin typeface="Arial"/>
                <a:cs typeface="Arial"/>
              </a:rPr>
              <a:t>Transmit</a:t>
            </a:r>
            <a:r>
              <a:rPr sz="800" spc="-9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and  store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data</a:t>
            </a:r>
            <a:endParaRPr sz="8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930019" y="5376798"/>
            <a:ext cx="1479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spc="-5" dirty="0">
                <a:latin typeface="Arial"/>
                <a:cs typeface="Arial"/>
              </a:rPr>
              <a:t>No</a:t>
            </a:r>
            <a:endParaRPr sz="80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892807" y="5541264"/>
            <a:ext cx="186055" cy="76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90500" y="5541264"/>
            <a:ext cx="268605" cy="76200"/>
          </a:xfrm>
          <a:custGeom>
            <a:avLst/>
            <a:gdLst/>
            <a:ahLst/>
            <a:cxnLst/>
            <a:rect l="l" t="t" r="r" b="b"/>
            <a:pathLst>
              <a:path w="268605" h="76200">
                <a:moveTo>
                  <a:pt x="192214" y="0"/>
                </a:moveTo>
                <a:lnTo>
                  <a:pt x="192214" y="76200"/>
                </a:lnTo>
                <a:lnTo>
                  <a:pt x="255714" y="44450"/>
                </a:lnTo>
                <a:lnTo>
                  <a:pt x="204914" y="44450"/>
                </a:lnTo>
                <a:lnTo>
                  <a:pt x="204914" y="31750"/>
                </a:lnTo>
                <a:lnTo>
                  <a:pt x="255714" y="31750"/>
                </a:lnTo>
                <a:lnTo>
                  <a:pt x="192214" y="0"/>
                </a:lnTo>
                <a:close/>
              </a:path>
              <a:path w="268605" h="76200">
                <a:moveTo>
                  <a:pt x="19221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92214" y="44450"/>
                </a:lnTo>
                <a:lnTo>
                  <a:pt x="192214" y="31750"/>
                </a:lnTo>
                <a:close/>
              </a:path>
              <a:path w="268605" h="76200">
                <a:moveTo>
                  <a:pt x="255714" y="31750"/>
                </a:moveTo>
                <a:lnTo>
                  <a:pt x="204914" y="31750"/>
                </a:lnTo>
                <a:lnTo>
                  <a:pt x="204914" y="44450"/>
                </a:lnTo>
                <a:lnTo>
                  <a:pt x="255714" y="44450"/>
                </a:lnTo>
                <a:lnTo>
                  <a:pt x="268414" y="38100"/>
                </a:lnTo>
                <a:lnTo>
                  <a:pt x="25571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038855" y="5541264"/>
            <a:ext cx="304165" cy="76200"/>
          </a:xfrm>
          <a:custGeom>
            <a:avLst/>
            <a:gdLst/>
            <a:ahLst/>
            <a:cxnLst/>
            <a:rect l="l" t="t" r="r" b="b"/>
            <a:pathLst>
              <a:path w="304164" h="76200">
                <a:moveTo>
                  <a:pt x="227710" y="0"/>
                </a:moveTo>
                <a:lnTo>
                  <a:pt x="227710" y="76200"/>
                </a:lnTo>
                <a:lnTo>
                  <a:pt x="291210" y="44450"/>
                </a:lnTo>
                <a:lnTo>
                  <a:pt x="240410" y="44450"/>
                </a:lnTo>
                <a:lnTo>
                  <a:pt x="240410" y="31750"/>
                </a:lnTo>
                <a:lnTo>
                  <a:pt x="291210" y="31750"/>
                </a:lnTo>
                <a:lnTo>
                  <a:pt x="227710" y="0"/>
                </a:lnTo>
                <a:close/>
              </a:path>
              <a:path w="304164" h="76200">
                <a:moveTo>
                  <a:pt x="22771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27710" y="44450"/>
                </a:lnTo>
                <a:lnTo>
                  <a:pt x="227710" y="31750"/>
                </a:lnTo>
                <a:close/>
              </a:path>
              <a:path w="304164" h="76200">
                <a:moveTo>
                  <a:pt x="291210" y="31750"/>
                </a:moveTo>
                <a:lnTo>
                  <a:pt x="240410" y="31750"/>
                </a:lnTo>
                <a:lnTo>
                  <a:pt x="240410" y="44450"/>
                </a:lnTo>
                <a:lnTo>
                  <a:pt x="291210" y="44450"/>
                </a:lnTo>
                <a:lnTo>
                  <a:pt x="303910" y="38100"/>
                </a:lnTo>
                <a:lnTo>
                  <a:pt x="29121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224739" y="5353253"/>
            <a:ext cx="12763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Arial"/>
                <a:cs typeface="Arial"/>
              </a:rPr>
              <a:t>In</a:t>
            </a:r>
            <a:endParaRPr sz="9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152394" y="5379211"/>
            <a:ext cx="2222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Arial"/>
                <a:cs typeface="Arial"/>
              </a:rPr>
              <a:t>O</a:t>
            </a:r>
            <a:r>
              <a:rPr sz="900" b="1" dirty="0">
                <a:latin typeface="Arial"/>
                <a:cs typeface="Arial"/>
              </a:rPr>
              <a:t>ut</a:t>
            </a:r>
            <a:endParaRPr sz="90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277105" y="1942338"/>
            <a:ext cx="1447800" cy="352425"/>
          </a:xfrm>
          <a:custGeom>
            <a:avLst/>
            <a:gdLst/>
            <a:ahLst/>
            <a:cxnLst/>
            <a:rect l="l" t="t" r="r" b="b"/>
            <a:pathLst>
              <a:path w="1447800" h="352425">
                <a:moveTo>
                  <a:pt x="0" y="176022"/>
                </a:moveTo>
                <a:lnTo>
                  <a:pt x="88011" y="0"/>
                </a:lnTo>
                <a:lnTo>
                  <a:pt x="1359789" y="0"/>
                </a:lnTo>
                <a:lnTo>
                  <a:pt x="1447800" y="176022"/>
                </a:lnTo>
                <a:lnTo>
                  <a:pt x="1359789" y="352044"/>
                </a:lnTo>
                <a:lnTo>
                  <a:pt x="88011" y="352044"/>
                </a:lnTo>
                <a:lnTo>
                  <a:pt x="0" y="17602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4544948" y="1980057"/>
            <a:ext cx="91059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Is </a:t>
            </a:r>
            <a:r>
              <a:rPr sz="800" spc="-5" dirty="0">
                <a:latin typeface="Arial"/>
                <a:cs typeface="Arial"/>
              </a:rPr>
              <a:t>payload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released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800" b="1" spc="-5" dirty="0">
                <a:latin typeface="Arial"/>
                <a:cs typeface="Arial"/>
              </a:rPr>
              <a:t>[C]</a:t>
            </a:r>
            <a:endParaRPr sz="800">
              <a:latin typeface="Arial"/>
              <a:cs typeface="Arial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148589" y="1149858"/>
            <a:ext cx="2540" cy="5203190"/>
          </a:xfrm>
          <a:custGeom>
            <a:avLst/>
            <a:gdLst/>
            <a:ahLst/>
            <a:cxnLst/>
            <a:rect l="l" t="t" r="r" b="b"/>
            <a:pathLst>
              <a:path w="2539" h="5203190">
                <a:moveTo>
                  <a:pt x="0" y="0"/>
                </a:moveTo>
                <a:lnTo>
                  <a:pt x="2120" y="5202999"/>
                </a:lnTo>
              </a:path>
            </a:pathLst>
          </a:custGeom>
          <a:ln w="19812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45542" y="1169669"/>
            <a:ext cx="1543685" cy="6350"/>
          </a:xfrm>
          <a:custGeom>
            <a:avLst/>
            <a:gdLst/>
            <a:ahLst/>
            <a:cxnLst/>
            <a:rect l="l" t="t" r="r" b="b"/>
            <a:pathLst>
              <a:path w="1543685" h="6350">
                <a:moveTo>
                  <a:pt x="0" y="0"/>
                </a:moveTo>
                <a:lnTo>
                  <a:pt x="1543177" y="6350"/>
                </a:lnTo>
              </a:path>
            </a:pathLst>
          </a:custGeom>
          <a:ln w="19812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690877" y="1149858"/>
            <a:ext cx="15240" cy="4067810"/>
          </a:xfrm>
          <a:custGeom>
            <a:avLst/>
            <a:gdLst/>
            <a:ahLst/>
            <a:cxnLst/>
            <a:rect l="l" t="t" r="r" b="b"/>
            <a:pathLst>
              <a:path w="15239" h="4067810">
                <a:moveTo>
                  <a:pt x="15240" y="0"/>
                </a:moveTo>
                <a:lnTo>
                  <a:pt x="0" y="4067682"/>
                </a:lnTo>
              </a:path>
            </a:pathLst>
          </a:custGeom>
          <a:ln w="19812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56210" y="6342126"/>
            <a:ext cx="3084195" cy="10795"/>
          </a:xfrm>
          <a:custGeom>
            <a:avLst/>
            <a:gdLst/>
            <a:ahLst/>
            <a:cxnLst/>
            <a:rect l="l" t="t" r="r" b="b"/>
            <a:pathLst>
              <a:path w="3084195" h="10795">
                <a:moveTo>
                  <a:pt x="0" y="0"/>
                </a:moveTo>
                <a:lnTo>
                  <a:pt x="3083941" y="10401"/>
                </a:lnTo>
              </a:path>
            </a:pathLst>
          </a:custGeom>
          <a:ln w="19812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687829" y="5206746"/>
            <a:ext cx="1706245" cy="1136015"/>
          </a:xfrm>
          <a:custGeom>
            <a:avLst/>
            <a:gdLst/>
            <a:ahLst/>
            <a:cxnLst/>
            <a:rect l="l" t="t" r="r" b="b"/>
            <a:pathLst>
              <a:path w="1706245" h="1136014">
                <a:moveTo>
                  <a:pt x="0" y="0"/>
                </a:moveTo>
                <a:lnTo>
                  <a:pt x="1705991" y="0"/>
                </a:lnTo>
                <a:lnTo>
                  <a:pt x="1705991" y="1135938"/>
                </a:lnTo>
                <a:lnTo>
                  <a:pt x="1583055" y="1135938"/>
                </a:lnTo>
              </a:path>
            </a:pathLst>
          </a:custGeom>
          <a:ln w="19812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781301" y="2685033"/>
            <a:ext cx="384810" cy="662940"/>
          </a:xfrm>
          <a:custGeom>
            <a:avLst/>
            <a:gdLst/>
            <a:ahLst/>
            <a:cxnLst/>
            <a:rect l="l" t="t" r="r" b="b"/>
            <a:pathLst>
              <a:path w="384810" h="662939">
                <a:moveTo>
                  <a:pt x="308229" y="586739"/>
                </a:moveTo>
                <a:lnTo>
                  <a:pt x="308229" y="662939"/>
                </a:lnTo>
                <a:lnTo>
                  <a:pt x="371729" y="631189"/>
                </a:lnTo>
                <a:lnTo>
                  <a:pt x="320929" y="631189"/>
                </a:lnTo>
                <a:lnTo>
                  <a:pt x="320929" y="618489"/>
                </a:lnTo>
                <a:lnTo>
                  <a:pt x="371729" y="618489"/>
                </a:lnTo>
                <a:lnTo>
                  <a:pt x="308229" y="586739"/>
                </a:lnTo>
                <a:close/>
              </a:path>
              <a:path w="384810" h="662939">
                <a:moveTo>
                  <a:pt x="234950" y="0"/>
                </a:moveTo>
                <a:lnTo>
                  <a:pt x="2793" y="0"/>
                </a:lnTo>
                <a:lnTo>
                  <a:pt x="0" y="2793"/>
                </a:lnTo>
                <a:lnTo>
                  <a:pt x="0" y="628395"/>
                </a:lnTo>
                <a:lnTo>
                  <a:pt x="2793" y="631189"/>
                </a:lnTo>
                <a:lnTo>
                  <a:pt x="308229" y="631189"/>
                </a:lnTo>
                <a:lnTo>
                  <a:pt x="308229" y="624839"/>
                </a:lnTo>
                <a:lnTo>
                  <a:pt x="12700" y="624839"/>
                </a:lnTo>
                <a:lnTo>
                  <a:pt x="6350" y="618489"/>
                </a:lnTo>
                <a:lnTo>
                  <a:pt x="12700" y="618489"/>
                </a:lnTo>
                <a:lnTo>
                  <a:pt x="12700" y="12700"/>
                </a:lnTo>
                <a:lnTo>
                  <a:pt x="6350" y="12700"/>
                </a:lnTo>
                <a:lnTo>
                  <a:pt x="12700" y="6350"/>
                </a:lnTo>
                <a:lnTo>
                  <a:pt x="234950" y="6350"/>
                </a:lnTo>
                <a:lnTo>
                  <a:pt x="234950" y="0"/>
                </a:lnTo>
                <a:close/>
              </a:path>
              <a:path w="384810" h="662939">
                <a:moveTo>
                  <a:pt x="371729" y="618489"/>
                </a:moveTo>
                <a:lnTo>
                  <a:pt x="320929" y="618489"/>
                </a:lnTo>
                <a:lnTo>
                  <a:pt x="320929" y="631189"/>
                </a:lnTo>
                <a:lnTo>
                  <a:pt x="371729" y="631189"/>
                </a:lnTo>
                <a:lnTo>
                  <a:pt x="384429" y="624839"/>
                </a:lnTo>
                <a:lnTo>
                  <a:pt x="371729" y="618489"/>
                </a:lnTo>
                <a:close/>
              </a:path>
              <a:path w="384810" h="662939">
                <a:moveTo>
                  <a:pt x="12700" y="618489"/>
                </a:moveTo>
                <a:lnTo>
                  <a:pt x="6350" y="618489"/>
                </a:lnTo>
                <a:lnTo>
                  <a:pt x="12700" y="624839"/>
                </a:lnTo>
                <a:lnTo>
                  <a:pt x="12700" y="618489"/>
                </a:lnTo>
                <a:close/>
              </a:path>
              <a:path w="384810" h="662939">
                <a:moveTo>
                  <a:pt x="308229" y="618489"/>
                </a:moveTo>
                <a:lnTo>
                  <a:pt x="12700" y="618489"/>
                </a:lnTo>
                <a:lnTo>
                  <a:pt x="12700" y="624839"/>
                </a:lnTo>
                <a:lnTo>
                  <a:pt x="308229" y="624839"/>
                </a:lnTo>
                <a:lnTo>
                  <a:pt x="308229" y="618489"/>
                </a:lnTo>
                <a:close/>
              </a:path>
              <a:path w="384810" h="662939">
                <a:moveTo>
                  <a:pt x="12700" y="6350"/>
                </a:moveTo>
                <a:lnTo>
                  <a:pt x="6350" y="12700"/>
                </a:lnTo>
                <a:lnTo>
                  <a:pt x="12700" y="12700"/>
                </a:lnTo>
                <a:lnTo>
                  <a:pt x="12700" y="6350"/>
                </a:lnTo>
                <a:close/>
              </a:path>
              <a:path w="384810" h="662939">
                <a:moveTo>
                  <a:pt x="234950" y="6350"/>
                </a:moveTo>
                <a:lnTo>
                  <a:pt x="12700" y="6350"/>
                </a:lnTo>
                <a:lnTo>
                  <a:pt x="12700" y="12700"/>
                </a:lnTo>
                <a:lnTo>
                  <a:pt x="234950" y="12700"/>
                </a:lnTo>
                <a:lnTo>
                  <a:pt x="234950" y="6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1813686" y="2758567"/>
            <a:ext cx="281940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latin typeface="Arial"/>
                <a:cs typeface="Arial"/>
              </a:rPr>
              <a:t>No  [C</a:t>
            </a:r>
            <a:r>
              <a:rPr sz="800" b="1" dirty="0">
                <a:latin typeface="Arial"/>
                <a:cs typeface="Arial"/>
              </a:rPr>
              <a:t>=</a:t>
            </a:r>
            <a:r>
              <a:rPr sz="800" b="1" spc="-5" dirty="0">
                <a:latin typeface="Arial"/>
                <a:cs typeface="Arial"/>
              </a:rPr>
              <a:t>0</a:t>
            </a:r>
            <a:r>
              <a:rPr sz="800" b="1" dirty="0">
                <a:latin typeface="Arial"/>
                <a:cs typeface="Arial"/>
              </a:rPr>
              <a:t>]</a:t>
            </a:r>
            <a:endParaRPr sz="80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2887217" y="3434841"/>
            <a:ext cx="76073" cy="1645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6430517" y="1994154"/>
            <a:ext cx="1468120" cy="281940"/>
          </a:xfrm>
          <a:prstGeom prst="rect">
            <a:avLst/>
          </a:prstGeom>
          <a:solidFill>
            <a:srgbClr val="BADFE2"/>
          </a:solidFill>
          <a:ln w="25907">
            <a:solidFill>
              <a:srgbClr val="88A3A7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297815" marR="290195" indent="101600">
              <a:lnSpc>
                <a:spcPct val="100000"/>
              </a:lnSpc>
              <a:spcBef>
                <a:spcPts val="125"/>
              </a:spcBef>
            </a:pPr>
            <a:r>
              <a:rPr sz="800" spc="-5" dirty="0">
                <a:latin typeface="Arial"/>
                <a:cs typeface="Arial"/>
              </a:rPr>
              <a:t>Handle </a:t>
            </a:r>
            <a:r>
              <a:rPr sz="800" dirty="0">
                <a:latin typeface="Arial"/>
                <a:cs typeface="Arial"/>
              </a:rPr>
              <a:t>Packet  </a:t>
            </a:r>
            <a:r>
              <a:rPr sz="800" spc="-5" dirty="0">
                <a:latin typeface="Arial"/>
                <a:cs typeface="Arial"/>
              </a:rPr>
              <a:t>(ensure 1s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interval)</a:t>
            </a:r>
            <a:endParaRPr sz="800">
              <a:latin typeface="Arial"/>
              <a:cs typeface="Arial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735067" y="1671827"/>
            <a:ext cx="76200" cy="254635"/>
          </a:xfrm>
          <a:custGeom>
            <a:avLst/>
            <a:gdLst/>
            <a:ahLst/>
            <a:cxnLst/>
            <a:rect l="l" t="t" r="r" b="b"/>
            <a:pathLst>
              <a:path w="76200" h="254635">
                <a:moveTo>
                  <a:pt x="44450" y="63500"/>
                </a:moveTo>
                <a:lnTo>
                  <a:pt x="31750" y="63500"/>
                </a:lnTo>
                <a:lnTo>
                  <a:pt x="31750" y="254635"/>
                </a:lnTo>
                <a:lnTo>
                  <a:pt x="44450" y="254635"/>
                </a:lnTo>
                <a:lnTo>
                  <a:pt x="44450" y="63500"/>
                </a:lnTo>
                <a:close/>
              </a:path>
              <a:path w="76200" h="25463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5463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4586478" y="1737487"/>
            <a:ext cx="16065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latin typeface="Arial"/>
                <a:cs typeface="Arial"/>
              </a:rPr>
              <a:t>No</a:t>
            </a:r>
            <a:endParaRPr sz="800">
              <a:latin typeface="Arial"/>
              <a:cs typeface="Arial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806440" y="1513332"/>
            <a:ext cx="629285" cy="625475"/>
          </a:xfrm>
          <a:custGeom>
            <a:avLst/>
            <a:gdLst/>
            <a:ahLst/>
            <a:cxnLst/>
            <a:rect l="l" t="t" r="r" b="b"/>
            <a:pathLst>
              <a:path w="629285" h="625475">
                <a:moveTo>
                  <a:pt x="58523" y="49203"/>
                </a:moveTo>
                <a:lnTo>
                  <a:pt x="49539" y="58251"/>
                </a:lnTo>
                <a:lnTo>
                  <a:pt x="619887" y="625347"/>
                </a:lnTo>
                <a:lnTo>
                  <a:pt x="628776" y="616330"/>
                </a:lnTo>
                <a:lnTo>
                  <a:pt x="58523" y="49203"/>
                </a:lnTo>
                <a:close/>
              </a:path>
              <a:path w="629285" h="625475">
                <a:moveTo>
                  <a:pt x="0" y="0"/>
                </a:moveTo>
                <a:lnTo>
                  <a:pt x="27177" y="80771"/>
                </a:lnTo>
                <a:lnTo>
                  <a:pt x="49539" y="58251"/>
                </a:lnTo>
                <a:lnTo>
                  <a:pt x="40512" y="49275"/>
                </a:lnTo>
                <a:lnTo>
                  <a:pt x="49530" y="40258"/>
                </a:lnTo>
                <a:lnTo>
                  <a:pt x="67405" y="40258"/>
                </a:lnTo>
                <a:lnTo>
                  <a:pt x="80899" y="26669"/>
                </a:lnTo>
                <a:lnTo>
                  <a:pt x="0" y="0"/>
                </a:lnTo>
                <a:close/>
              </a:path>
              <a:path w="629285" h="625475">
                <a:moveTo>
                  <a:pt x="49530" y="40258"/>
                </a:moveTo>
                <a:lnTo>
                  <a:pt x="40512" y="49275"/>
                </a:lnTo>
                <a:lnTo>
                  <a:pt x="49539" y="58251"/>
                </a:lnTo>
                <a:lnTo>
                  <a:pt x="58523" y="49203"/>
                </a:lnTo>
                <a:lnTo>
                  <a:pt x="49530" y="40258"/>
                </a:lnTo>
                <a:close/>
              </a:path>
              <a:path w="629285" h="625475">
                <a:moveTo>
                  <a:pt x="67405" y="40258"/>
                </a:moveTo>
                <a:lnTo>
                  <a:pt x="49530" y="40258"/>
                </a:lnTo>
                <a:lnTo>
                  <a:pt x="58523" y="49203"/>
                </a:lnTo>
                <a:lnTo>
                  <a:pt x="67405" y="40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19953" y="1527047"/>
            <a:ext cx="694055" cy="595630"/>
          </a:xfrm>
          <a:custGeom>
            <a:avLst/>
            <a:gdLst/>
            <a:ahLst/>
            <a:cxnLst/>
            <a:rect l="l" t="t" r="r" b="b"/>
            <a:pathLst>
              <a:path w="694054" h="595630">
                <a:moveTo>
                  <a:pt x="631868" y="44680"/>
                </a:moveTo>
                <a:lnTo>
                  <a:pt x="0" y="585977"/>
                </a:lnTo>
                <a:lnTo>
                  <a:pt x="8382" y="595502"/>
                </a:lnTo>
                <a:lnTo>
                  <a:pt x="640176" y="54394"/>
                </a:lnTo>
                <a:lnTo>
                  <a:pt x="631868" y="44680"/>
                </a:lnTo>
                <a:close/>
              </a:path>
              <a:path w="694054" h="595630">
                <a:moveTo>
                  <a:pt x="678534" y="36449"/>
                </a:moveTo>
                <a:lnTo>
                  <a:pt x="641476" y="36449"/>
                </a:lnTo>
                <a:lnTo>
                  <a:pt x="649859" y="46100"/>
                </a:lnTo>
                <a:lnTo>
                  <a:pt x="640176" y="54394"/>
                </a:lnTo>
                <a:lnTo>
                  <a:pt x="660781" y="78486"/>
                </a:lnTo>
                <a:lnTo>
                  <a:pt x="678534" y="36449"/>
                </a:lnTo>
                <a:close/>
              </a:path>
              <a:path w="694054" h="595630">
                <a:moveTo>
                  <a:pt x="641476" y="36449"/>
                </a:moveTo>
                <a:lnTo>
                  <a:pt x="631868" y="44680"/>
                </a:lnTo>
                <a:lnTo>
                  <a:pt x="640176" y="54394"/>
                </a:lnTo>
                <a:lnTo>
                  <a:pt x="649859" y="46100"/>
                </a:lnTo>
                <a:lnTo>
                  <a:pt x="641476" y="36449"/>
                </a:lnTo>
                <a:close/>
              </a:path>
              <a:path w="694054" h="595630">
                <a:moveTo>
                  <a:pt x="693927" y="0"/>
                </a:moveTo>
                <a:lnTo>
                  <a:pt x="611251" y="20574"/>
                </a:lnTo>
                <a:lnTo>
                  <a:pt x="631868" y="44680"/>
                </a:lnTo>
                <a:lnTo>
                  <a:pt x="641476" y="36449"/>
                </a:lnTo>
                <a:lnTo>
                  <a:pt x="678534" y="36449"/>
                </a:lnTo>
                <a:lnTo>
                  <a:pt x="6939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415278" y="1241297"/>
            <a:ext cx="1496695" cy="573405"/>
          </a:xfrm>
          <a:custGeom>
            <a:avLst/>
            <a:gdLst/>
            <a:ahLst/>
            <a:cxnLst/>
            <a:rect l="l" t="t" r="r" b="b"/>
            <a:pathLst>
              <a:path w="1496695" h="573405">
                <a:moveTo>
                  <a:pt x="748283" y="0"/>
                </a:moveTo>
                <a:lnTo>
                  <a:pt x="680176" y="1170"/>
                </a:lnTo>
                <a:lnTo>
                  <a:pt x="613781" y="4615"/>
                </a:lnTo>
                <a:lnTo>
                  <a:pt x="549363" y="10234"/>
                </a:lnTo>
                <a:lnTo>
                  <a:pt x="487186" y="17924"/>
                </a:lnTo>
                <a:lnTo>
                  <a:pt x="427515" y="27585"/>
                </a:lnTo>
                <a:lnTo>
                  <a:pt x="370614" y="39116"/>
                </a:lnTo>
                <a:lnTo>
                  <a:pt x="316746" y="52415"/>
                </a:lnTo>
                <a:lnTo>
                  <a:pt x="266177" y="67382"/>
                </a:lnTo>
                <a:lnTo>
                  <a:pt x="219170" y="83915"/>
                </a:lnTo>
                <a:lnTo>
                  <a:pt x="175989" y="101913"/>
                </a:lnTo>
                <a:lnTo>
                  <a:pt x="136899" y="121275"/>
                </a:lnTo>
                <a:lnTo>
                  <a:pt x="102164" y="141901"/>
                </a:lnTo>
                <a:lnTo>
                  <a:pt x="46815" y="186536"/>
                </a:lnTo>
                <a:lnTo>
                  <a:pt x="12056" y="235009"/>
                </a:lnTo>
                <a:lnTo>
                  <a:pt x="0" y="286512"/>
                </a:lnTo>
                <a:lnTo>
                  <a:pt x="3058" y="312591"/>
                </a:lnTo>
                <a:lnTo>
                  <a:pt x="26729" y="362680"/>
                </a:lnTo>
                <a:lnTo>
                  <a:pt x="72048" y="409335"/>
                </a:lnTo>
                <a:lnTo>
                  <a:pt x="136899" y="451748"/>
                </a:lnTo>
                <a:lnTo>
                  <a:pt x="175989" y="471110"/>
                </a:lnTo>
                <a:lnTo>
                  <a:pt x="219170" y="489108"/>
                </a:lnTo>
                <a:lnTo>
                  <a:pt x="266177" y="505641"/>
                </a:lnTo>
                <a:lnTo>
                  <a:pt x="316746" y="520608"/>
                </a:lnTo>
                <a:lnTo>
                  <a:pt x="370614" y="533907"/>
                </a:lnTo>
                <a:lnTo>
                  <a:pt x="427515" y="545438"/>
                </a:lnTo>
                <a:lnTo>
                  <a:pt x="487186" y="555099"/>
                </a:lnTo>
                <a:lnTo>
                  <a:pt x="549363" y="562789"/>
                </a:lnTo>
                <a:lnTo>
                  <a:pt x="613781" y="568408"/>
                </a:lnTo>
                <a:lnTo>
                  <a:pt x="680176" y="571853"/>
                </a:lnTo>
                <a:lnTo>
                  <a:pt x="748283" y="573024"/>
                </a:lnTo>
                <a:lnTo>
                  <a:pt x="816391" y="571853"/>
                </a:lnTo>
                <a:lnTo>
                  <a:pt x="882786" y="568408"/>
                </a:lnTo>
                <a:lnTo>
                  <a:pt x="947204" y="562789"/>
                </a:lnTo>
                <a:lnTo>
                  <a:pt x="1009381" y="555099"/>
                </a:lnTo>
                <a:lnTo>
                  <a:pt x="1069052" y="545438"/>
                </a:lnTo>
                <a:lnTo>
                  <a:pt x="1125953" y="533907"/>
                </a:lnTo>
                <a:lnTo>
                  <a:pt x="1179821" y="520608"/>
                </a:lnTo>
                <a:lnTo>
                  <a:pt x="1230390" y="505641"/>
                </a:lnTo>
                <a:lnTo>
                  <a:pt x="1277397" y="489108"/>
                </a:lnTo>
                <a:lnTo>
                  <a:pt x="1320578" y="471110"/>
                </a:lnTo>
                <a:lnTo>
                  <a:pt x="1359668" y="451748"/>
                </a:lnTo>
                <a:lnTo>
                  <a:pt x="1394403" y="431122"/>
                </a:lnTo>
                <a:lnTo>
                  <a:pt x="1449752" y="386487"/>
                </a:lnTo>
                <a:lnTo>
                  <a:pt x="1484511" y="338014"/>
                </a:lnTo>
                <a:lnTo>
                  <a:pt x="1496568" y="286512"/>
                </a:lnTo>
                <a:lnTo>
                  <a:pt x="1493509" y="260432"/>
                </a:lnTo>
                <a:lnTo>
                  <a:pt x="1469838" y="210343"/>
                </a:lnTo>
                <a:lnTo>
                  <a:pt x="1424519" y="163688"/>
                </a:lnTo>
                <a:lnTo>
                  <a:pt x="1359668" y="121275"/>
                </a:lnTo>
                <a:lnTo>
                  <a:pt x="1320578" y="101913"/>
                </a:lnTo>
                <a:lnTo>
                  <a:pt x="1277397" y="83915"/>
                </a:lnTo>
                <a:lnTo>
                  <a:pt x="1230390" y="67382"/>
                </a:lnTo>
                <a:lnTo>
                  <a:pt x="1179821" y="52415"/>
                </a:lnTo>
                <a:lnTo>
                  <a:pt x="1125953" y="39116"/>
                </a:lnTo>
                <a:lnTo>
                  <a:pt x="1069052" y="27585"/>
                </a:lnTo>
                <a:lnTo>
                  <a:pt x="1009381" y="17924"/>
                </a:lnTo>
                <a:lnTo>
                  <a:pt x="947204" y="10234"/>
                </a:lnTo>
                <a:lnTo>
                  <a:pt x="882786" y="4615"/>
                </a:lnTo>
                <a:lnTo>
                  <a:pt x="816391" y="1170"/>
                </a:lnTo>
                <a:lnTo>
                  <a:pt x="7482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415278" y="1241297"/>
            <a:ext cx="1496695" cy="573405"/>
          </a:xfrm>
          <a:custGeom>
            <a:avLst/>
            <a:gdLst/>
            <a:ahLst/>
            <a:cxnLst/>
            <a:rect l="l" t="t" r="r" b="b"/>
            <a:pathLst>
              <a:path w="1496695" h="573405">
                <a:moveTo>
                  <a:pt x="0" y="286512"/>
                </a:moveTo>
                <a:lnTo>
                  <a:pt x="12056" y="235009"/>
                </a:lnTo>
                <a:lnTo>
                  <a:pt x="46815" y="186536"/>
                </a:lnTo>
                <a:lnTo>
                  <a:pt x="102164" y="141901"/>
                </a:lnTo>
                <a:lnTo>
                  <a:pt x="136899" y="121275"/>
                </a:lnTo>
                <a:lnTo>
                  <a:pt x="175989" y="101913"/>
                </a:lnTo>
                <a:lnTo>
                  <a:pt x="219170" y="83915"/>
                </a:lnTo>
                <a:lnTo>
                  <a:pt x="266177" y="67382"/>
                </a:lnTo>
                <a:lnTo>
                  <a:pt x="316746" y="52415"/>
                </a:lnTo>
                <a:lnTo>
                  <a:pt x="370614" y="39116"/>
                </a:lnTo>
                <a:lnTo>
                  <a:pt x="427515" y="27585"/>
                </a:lnTo>
                <a:lnTo>
                  <a:pt x="487186" y="17924"/>
                </a:lnTo>
                <a:lnTo>
                  <a:pt x="549363" y="10234"/>
                </a:lnTo>
                <a:lnTo>
                  <a:pt x="613781" y="4615"/>
                </a:lnTo>
                <a:lnTo>
                  <a:pt x="680176" y="1170"/>
                </a:lnTo>
                <a:lnTo>
                  <a:pt x="748283" y="0"/>
                </a:lnTo>
                <a:lnTo>
                  <a:pt x="816391" y="1170"/>
                </a:lnTo>
                <a:lnTo>
                  <a:pt x="882786" y="4615"/>
                </a:lnTo>
                <a:lnTo>
                  <a:pt x="947204" y="10234"/>
                </a:lnTo>
                <a:lnTo>
                  <a:pt x="1009381" y="17924"/>
                </a:lnTo>
                <a:lnTo>
                  <a:pt x="1069052" y="27585"/>
                </a:lnTo>
                <a:lnTo>
                  <a:pt x="1125953" y="39116"/>
                </a:lnTo>
                <a:lnTo>
                  <a:pt x="1179821" y="52415"/>
                </a:lnTo>
                <a:lnTo>
                  <a:pt x="1230390" y="67382"/>
                </a:lnTo>
                <a:lnTo>
                  <a:pt x="1277397" y="83915"/>
                </a:lnTo>
                <a:lnTo>
                  <a:pt x="1320578" y="101913"/>
                </a:lnTo>
                <a:lnTo>
                  <a:pt x="1359668" y="121275"/>
                </a:lnTo>
                <a:lnTo>
                  <a:pt x="1394403" y="141901"/>
                </a:lnTo>
                <a:lnTo>
                  <a:pt x="1449752" y="186536"/>
                </a:lnTo>
                <a:lnTo>
                  <a:pt x="1484511" y="235009"/>
                </a:lnTo>
                <a:lnTo>
                  <a:pt x="1496568" y="286512"/>
                </a:lnTo>
                <a:lnTo>
                  <a:pt x="1493509" y="312591"/>
                </a:lnTo>
                <a:lnTo>
                  <a:pt x="1469838" y="362680"/>
                </a:lnTo>
                <a:lnTo>
                  <a:pt x="1424519" y="409335"/>
                </a:lnTo>
                <a:lnTo>
                  <a:pt x="1359668" y="451748"/>
                </a:lnTo>
                <a:lnTo>
                  <a:pt x="1320578" y="471110"/>
                </a:lnTo>
                <a:lnTo>
                  <a:pt x="1277397" y="489108"/>
                </a:lnTo>
                <a:lnTo>
                  <a:pt x="1230390" y="505641"/>
                </a:lnTo>
                <a:lnTo>
                  <a:pt x="1179821" y="520608"/>
                </a:lnTo>
                <a:lnTo>
                  <a:pt x="1125953" y="533907"/>
                </a:lnTo>
                <a:lnTo>
                  <a:pt x="1069052" y="545438"/>
                </a:lnTo>
                <a:lnTo>
                  <a:pt x="1009381" y="555099"/>
                </a:lnTo>
                <a:lnTo>
                  <a:pt x="947204" y="562789"/>
                </a:lnTo>
                <a:lnTo>
                  <a:pt x="882786" y="568408"/>
                </a:lnTo>
                <a:lnTo>
                  <a:pt x="816391" y="571853"/>
                </a:lnTo>
                <a:lnTo>
                  <a:pt x="748283" y="573024"/>
                </a:lnTo>
                <a:lnTo>
                  <a:pt x="680176" y="571853"/>
                </a:lnTo>
                <a:lnTo>
                  <a:pt x="613781" y="568408"/>
                </a:lnTo>
                <a:lnTo>
                  <a:pt x="549363" y="562789"/>
                </a:lnTo>
                <a:lnTo>
                  <a:pt x="487186" y="555099"/>
                </a:lnTo>
                <a:lnTo>
                  <a:pt x="427515" y="545438"/>
                </a:lnTo>
                <a:lnTo>
                  <a:pt x="370614" y="533907"/>
                </a:lnTo>
                <a:lnTo>
                  <a:pt x="316746" y="520608"/>
                </a:lnTo>
                <a:lnTo>
                  <a:pt x="266177" y="505641"/>
                </a:lnTo>
                <a:lnTo>
                  <a:pt x="219170" y="489108"/>
                </a:lnTo>
                <a:lnTo>
                  <a:pt x="175989" y="471110"/>
                </a:lnTo>
                <a:lnTo>
                  <a:pt x="136899" y="451748"/>
                </a:lnTo>
                <a:lnTo>
                  <a:pt x="102164" y="431122"/>
                </a:lnTo>
                <a:lnTo>
                  <a:pt x="46815" y="386487"/>
                </a:lnTo>
                <a:lnTo>
                  <a:pt x="12056" y="338014"/>
                </a:lnTo>
                <a:lnTo>
                  <a:pt x="0" y="28651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6768210" y="1328420"/>
            <a:ext cx="79057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7785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latin typeface="Arial"/>
                <a:cs typeface="Arial"/>
              </a:rPr>
              <a:t>Engage </a:t>
            </a:r>
            <a:r>
              <a:rPr sz="800" dirty="0">
                <a:latin typeface="Arial"/>
                <a:cs typeface="Arial"/>
              </a:rPr>
              <a:t>shield  </a:t>
            </a:r>
            <a:r>
              <a:rPr sz="800" spc="-5" dirty="0">
                <a:latin typeface="Arial"/>
                <a:cs typeface="Arial"/>
              </a:rPr>
              <a:t>(Power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Actuator)</a:t>
            </a:r>
            <a:endParaRPr sz="800">
              <a:latin typeface="Arial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5681217" y="1835276"/>
            <a:ext cx="20574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10" dirty="0">
                <a:latin typeface="Arial"/>
                <a:cs typeface="Arial"/>
              </a:rPr>
              <a:t>Y</a:t>
            </a:r>
            <a:r>
              <a:rPr sz="800" b="1" spc="-5" dirty="0">
                <a:latin typeface="Arial"/>
                <a:cs typeface="Arial"/>
              </a:rPr>
              <a:t>e</a:t>
            </a:r>
            <a:r>
              <a:rPr sz="800" b="1" dirty="0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7124700" y="1813560"/>
            <a:ext cx="76200" cy="16789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6352794" y="2573273"/>
            <a:ext cx="1620520" cy="318770"/>
          </a:xfrm>
          <a:prstGeom prst="rect">
            <a:avLst/>
          </a:prstGeom>
          <a:ln w="25907">
            <a:solidFill>
              <a:srgbClr val="000000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750"/>
              </a:spcBef>
            </a:pPr>
            <a:r>
              <a:rPr sz="800" dirty="0">
                <a:latin typeface="Arial"/>
                <a:cs typeface="Arial"/>
              </a:rPr>
              <a:t>Take </a:t>
            </a:r>
            <a:r>
              <a:rPr sz="800" spc="-5" dirty="0">
                <a:latin typeface="Arial"/>
                <a:cs typeface="Arial"/>
              </a:rPr>
              <a:t>Sensor Measurements</a:t>
            </a:r>
            <a:endParaRPr sz="80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724016" y="2093595"/>
            <a:ext cx="706755" cy="76200"/>
          </a:xfrm>
          <a:custGeom>
            <a:avLst/>
            <a:gdLst/>
            <a:ahLst/>
            <a:cxnLst/>
            <a:rect l="l" t="t" r="r" b="b"/>
            <a:pathLst>
              <a:path w="706754" h="76200">
                <a:moveTo>
                  <a:pt x="630936" y="0"/>
                </a:moveTo>
                <a:lnTo>
                  <a:pt x="630196" y="31705"/>
                </a:lnTo>
                <a:lnTo>
                  <a:pt x="642874" y="32003"/>
                </a:lnTo>
                <a:lnTo>
                  <a:pt x="642620" y="44703"/>
                </a:lnTo>
                <a:lnTo>
                  <a:pt x="629892" y="44703"/>
                </a:lnTo>
                <a:lnTo>
                  <a:pt x="629158" y="76200"/>
                </a:lnTo>
                <a:lnTo>
                  <a:pt x="696004" y="44703"/>
                </a:lnTo>
                <a:lnTo>
                  <a:pt x="642620" y="44703"/>
                </a:lnTo>
                <a:lnTo>
                  <a:pt x="629899" y="44404"/>
                </a:lnTo>
                <a:lnTo>
                  <a:pt x="696639" y="44404"/>
                </a:lnTo>
                <a:lnTo>
                  <a:pt x="706247" y="39877"/>
                </a:lnTo>
                <a:lnTo>
                  <a:pt x="630936" y="0"/>
                </a:lnTo>
                <a:close/>
              </a:path>
              <a:path w="706754" h="76200">
                <a:moveTo>
                  <a:pt x="630196" y="31705"/>
                </a:moveTo>
                <a:lnTo>
                  <a:pt x="629899" y="44404"/>
                </a:lnTo>
                <a:lnTo>
                  <a:pt x="642620" y="44703"/>
                </a:lnTo>
                <a:lnTo>
                  <a:pt x="642874" y="32003"/>
                </a:lnTo>
                <a:lnTo>
                  <a:pt x="630196" y="31705"/>
                </a:lnTo>
                <a:close/>
              </a:path>
              <a:path w="706754" h="76200">
                <a:moveTo>
                  <a:pt x="254" y="16890"/>
                </a:moveTo>
                <a:lnTo>
                  <a:pt x="0" y="29590"/>
                </a:lnTo>
                <a:lnTo>
                  <a:pt x="629899" y="44404"/>
                </a:lnTo>
                <a:lnTo>
                  <a:pt x="630196" y="31705"/>
                </a:lnTo>
                <a:lnTo>
                  <a:pt x="254" y="1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124954" y="2275332"/>
            <a:ext cx="76200" cy="298450"/>
          </a:xfrm>
          <a:custGeom>
            <a:avLst/>
            <a:gdLst/>
            <a:ahLst/>
            <a:cxnLst/>
            <a:rect l="l" t="t" r="r" b="b"/>
            <a:pathLst>
              <a:path w="76200" h="298450">
                <a:moveTo>
                  <a:pt x="0" y="221614"/>
                </a:moveTo>
                <a:lnTo>
                  <a:pt x="37846" y="297941"/>
                </a:lnTo>
                <a:lnTo>
                  <a:pt x="69861" y="234441"/>
                </a:lnTo>
                <a:lnTo>
                  <a:pt x="31750" y="234441"/>
                </a:lnTo>
                <a:lnTo>
                  <a:pt x="31791" y="221720"/>
                </a:lnTo>
                <a:lnTo>
                  <a:pt x="0" y="221614"/>
                </a:lnTo>
                <a:close/>
              </a:path>
              <a:path w="76200" h="298450">
                <a:moveTo>
                  <a:pt x="31791" y="221720"/>
                </a:moveTo>
                <a:lnTo>
                  <a:pt x="31750" y="234441"/>
                </a:lnTo>
                <a:lnTo>
                  <a:pt x="44450" y="234441"/>
                </a:lnTo>
                <a:lnTo>
                  <a:pt x="44484" y="221763"/>
                </a:lnTo>
                <a:lnTo>
                  <a:pt x="31791" y="221720"/>
                </a:lnTo>
                <a:close/>
              </a:path>
              <a:path w="76200" h="298450">
                <a:moveTo>
                  <a:pt x="44484" y="221763"/>
                </a:moveTo>
                <a:lnTo>
                  <a:pt x="44450" y="234441"/>
                </a:lnTo>
                <a:lnTo>
                  <a:pt x="69861" y="234441"/>
                </a:lnTo>
                <a:lnTo>
                  <a:pt x="76200" y="221868"/>
                </a:lnTo>
                <a:lnTo>
                  <a:pt x="44484" y="221763"/>
                </a:lnTo>
                <a:close/>
              </a:path>
              <a:path w="76200" h="298450">
                <a:moveTo>
                  <a:pt x="45085" y="0"/>
                </a:moveTo>
                <a:lnTo>
                  <a:pt x="32512" y="0"/>
                </a:lnTo>
                <a:lnTo>
                  <a:pt x="31791" y="221720"/>
                </a:lnTo>
                <a:lnTo>
                  <a:pt x="44484" y="221763"/>
                </a:lnTo>
                <a:lnTo>
                  <a:pt x="450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692140" y="2691638"/>
            <a:ext cx="660400" cy="76200"/>
          </a:xfrm>
          <a:custGeom>
            <a:avLst/>
            <a:gdLst/>
            <a:ahLst/>
            <a:cxnLst/>
            <a:rect l="l" t="t" r="r" b="b"/>
            <a:pathLst>
              <a:path w="660400" h="76200">
                <a:moveTo>
                  <a:pt x="76326" y="0"/>
                </a:moveTo>
                <a:lnTo>
                  <a:pt x="0" y="37846"/>
                </a:lnTo>
                <a:lnTo>
                  <a:pt x="76073" y="76200"/>
                </a:lnTo>
                <a:lnTo>
                  <a:pt x="76178" y="44501"/>
                </a:lnTo>
                <a:lnTo>
                  <a:pt x="63500" y="44450"/>
                </a:lnTo>
                <a:lnTo>
                  <a:pt x="63500" y="31750"/>
                </a:lnTo>
                <a:lnTo>
                  <a:pt x="76221" y="31750"/>
                </a:lnTo>
                <a:lnTo>
                  <a:pt x="76326" y="0"/>
                </a:lnTo>
                <a:close/>
              </a:path>
              <a:path w="660400" h="76200">
                <a:moveTo>
                  <a:pt x="76220" y="31801"/>
                </a:moveTo>
                <a:lnTo>
                  <a:pt x="76178" y="44501"/>
                </a:lnTo>
                <a:lnTo>
                  <a:pt x="660019" y="46862"/>
                </a:lnTo>
                <a:lnTo>
                  <a:pt x="660019" y="34162"/>
                </a:lnTo>
                <a:lnTo>
                  <a:pt x="76220" y="31801"/>
                </a:lnTo>
                <a:close/>
              </a:path>
              <a:path w="660400" h="76200">
                <a:moveTo>
                  <a:pt x="63500" y="31750"/>
                </a:moveTo>
                <a:lnTo>
                  <a:pt x="63500" y="44450"/>
                </a:lnTo>
                <a:lnTo>
                  <a:pt x="76178" y="44501"/>
                </a:lnTo>
                <a:lnTo>
                  <a:pt x="76220" y="31801"/>
                </a:lnTo>
                <a:lnTo>
                  <a:pt x="63500" y="31750"/>
                </a:lnTo>
                <a:close/>
              </a:path>
              <a:path w="660400" h="76200">
                <a:moveTo>
                  <a:pt x="76221" y="31750"/>
                </a:moveTo>
                <a:lnTo>
                  <a:pt x="63500" y="31750"/>
                </a:lnTo>
                <a:lnTo>
                  <a:pt x="76220" y="318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765554" y="1175766"/>
            <a:ext cx="4331335" cy="1244600"/>
          </a:xfrm>
          <a:custGeom>
            <a:avLst/>
            <a:gdLst/>
            <a:ahLst/>
            <a:cxnLst/>
            <a:rect l="l" t="t" r="r" b="b"/>
            <a:pathLst>
              <a:path w="4331335" h="1244600">
                <a:moveTo>
                  <a:pt x="0" y="0"/>
                </a:moveTo>
                <a:lnTo>
                  <a:pt x="4331208" y="0"/>
                </a:lnTo>
                <a:lnTo>
                  <a:pt x="4331208" y="1244346"/>
                </a:lnTo>
                <a:lnTo>
                  <a:pt x="2110359" y="1244346"/>
                </a:lnTo>
              </a:path>
            </a:pathLst>
          </a:custGeom>
          <a:ln w="19812">
            <a:solidFill>
              <a:srgbClr val="FFC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777745" y="2399538"/>
            <a:ext cx="2096135" cy="2741930"/>
          </a:xfrm>
          <a:custGeom>
            <a:avLst/>
            <a:gdLst/>
            <a:ahLst/>
            <a:cxnLst/>
            <a:rect l="l" t="t" r="r" b="b"/>
            <a:pathLst>
              <a:path w="2096135" h="2741929">
                <a:moveTo>
                  <a:pt x="2096134" y="0"/>
                </a:moveTo>
                <a:lnTo>
                  <a:pt x="2096134" y="2741422"/>
                </a:lnTo>
                <a:lnTo>
                  <a:pt x="0" y="2741422"/>
                </a:lnTo>
                <a:lnTo>
                  <a:pt x="0" y="2680462"/>
                </a:lnTo>
              </a:path>
            </a:pathLst>
          </a:custGeom>
          <a:ln w="19812">
            <a:solidFill>
              <a:srgbClr val="FFC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6264402" y="4996434"/>
            <a:ext cx="1191895" cy="463550"/>
          </a:xfrm>
          <a:prstGeom prst="rect">
            <a:avLst/>
          </a:prstGeom>
          <a:solidFill>
            <a:srgbClr val="BADFE2"/>
          </a:solidFill>
          <a:ln w="25907">
            <a:solidFill>
              <a:srgbClr val="88A3A7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700">
              <a:latin typeface="Times New Roman"/>
              <a:cs typeface="Times New Roman"/>
            </a:endParaRPr>
          </a:p>
          <a:p>
            <a:pPr marL="158750" marR="153035" indent="103505">
              <a:lnSpc>
                <a:spcPct val="100000"/>
              </a:lnSpc>
            </a:pPr>
            <a:r>
              <a:rPr sz="800" spc="-5" dirty="0">
                <a:latin typeface="Arial"/>
                <a:cs typeface="Arial"/>
              </a:rPr>
              <a:t>Handle </a:t>
            </a:r>
            <a:r>
              <a:rPr sz="800" dirty="0">
                <a:latin typeface="Arial"/>
                <a:cs typeface="Arial"/>
              </a:rPr>
              <a:t>Packet  </a:t>
            </a:r>
            <a:r>
              <a:rPr sz="800" spc="-5" dirty="0">
                <a:latin typeface="Arial"/>
                <a:cs typeface="Arial"/>
              </a:rPr>
              <a:t>(ensure 1s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interval)</a:t>
            </a:r>
            <a:endParaRPr sz="800">
              <a:latin typeface="Arial"/>
              <a:cs typeface="Arial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8998457" y="4478273"/>
            <a:ext cx="5080" cy="1640839"/>
          </a:xfrm>
          <a:custGeom>
            <a:avLst/>
            <a:gdLst/>
            <a:ahLst/>
            <a:cxnLst/>
            <a:rect l="l" t="t" r="r" b="b"/>
            <a:pathLst>
              <a:path w="5079" h="1640839">
                <a:moveTo>
                  <a:pt x="4699" y="0"/>
                </a:moveTo>
                <a:lnTo>
                  <a:pt x="0" y="1640738"/>
                </a:lnTo>
              </a:path>
            </a:pathLst>
          </a:custGeom>
          <a:ln w="19811">
            <a:solidFill>
              <a:srgbClr val="00AF5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821423" y="5458967"/>
            <a:ext cx="937260" cy="205740"/>
          </a:xfrm>
          <a:custGeom>
            <a:avLst/>
            <a:gdLst/>
            <a:ahLst/>
            <a:cxnLst/>
            <a:rect l="l" t="t" r="r" b="b"/>
            <a:pathLst>
              <a:path w="937259" h="205739">
                <a:moveTo>
                  <a:pt x="44450" y="63499"/>
                </a:moveTo>
                <a:lnTo>
                  <a:pt x="31750" y="63499"/>
                </a:lnTo>
                <a:lnTo>
                  <a:pt x="31750" y="202615"/>
                </a:lnTo>
                <a:lnTo>
                  <a:pt x="34544" y="205460"/>
                </a:lnTo>
                <a:lnTo>
                  <a:pt x="937005" y="205460"/>
                </a:lnTo>
                <a:lnTo>
                  <a:pt x="937005" y="199110"/>
                </a:lnTo>
                <a:lnTo>
                  <a:pt x="44450" y="199110"/>
                </a:lnTo>
                <a:lnTo>
                  <a:pt x="38100" y="192760"/>
                </a:lnTo>
                <a:lnTo>
                  <a:pt x="44450" y="192760"/>
                </a:lnTo>
                <a:lnTo>
                  <a:pt x="44450" y="63499"/>
                </a:lnTo>
                <a:close/>
              </a:path>
              <a:path w="937259" h="205739">
                <a:moveTo>
                  <a:pt x="44450" y="192760"/>
                </a:moveTo>
                <a:lnTo>
                  <a:pt x="38100" y="192760"/>
                </a:lnTo>
                <a:lnTo>
                  <a:pt x="44450" y="199110"/>
                </a:lnTo>
                <a:lnTo>
                  <a:pt x="44450" y="192760"/>
                </a:lnTo>
                <a:close/>
              </a:path>
              <a:path w="937259" h="205739">
                <a:moveTo>
                  <a:pt x="937005" y="192760"/>
                </a:moveTo>
                <a:lnTo>
                  <a:pt x="44450" y="192760"/>
                </a:lnTo>
                <a:lnTo>
                  <a:pt x="44450" y="199110"/>
                </a:lnTo>
                <a:lnTo>
                  <a:pt x="937005" y="199110"/>
                </a:lnTo>
                <a:lnTo>
                  <a:pt x="937005" y="192760"/>
                </a:lnTo>
                <a:close/>
              </a:path>
              <a:path w="937259" h="205739">
                <a:moveTo>
                  <a:pt x="38100" y="0"/>
                </a:moveTo>
                <a:lnTo>
                  <a:pt x="0" y="76199"/>
                </a:lnTo>
                <a:lnTo>
                  <a:pt x="31750" y="76199"/>
                </a:lnTo>
                <a:lnTo>
                  <a:pt x="31750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937259" h="205739">
                <a:moveTo>
                  <a:pt x="69850" y="63499"/>
                </a:moveTo>
                <a:lnTo>
                  <a:pt x="44450" y="63499"/>
                </a:lnTo>
                <a:lnTo>
                  <a:pt x="44450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957571" y="4291329"/>
            <a:ext cx="1313815" cy="1121410"/>
          </a:xfrm>
          <a:custGeom>
            <a:avLst/>
            <a:gdLst/>
            <a:ahLst/>
            <a:cxnLst/>
            <a:rect l="l" t="t" r="r" b="b"/>
            <a:pathLst>
              <a:path w="1313814" h="1121410">
                <a:moveTo>
                  <a:pt x="1237361" y="1044829"/>
                </a:moveTo>
                <a:lnTo>
                  <a:pt x="1237361" y="1121029"/>
                </a:lnTo>
                <a:lnTo>
                  <a:pt x="1300861" y="1089279"/>
                </a:lnTo>
                <a:lnTo>
                  <a:pt x="1250061" y="1089279"/>
                </a:lnTo>
                <a:lnTo>
                  <a:pt x="1250061" y="1076579"/>
                </a:lnTo>
                <a:lnTo>
                  <a:pt x="1300861" y="1076579"/>
                </a:lnTo>
                <a:lnTo>
                  <a:pt x="1237361" y="1044829"/>
                </a:lnTo>
                <a:close/>
              </a:path>
              <a:path w="1313814" h="1121410">
                <a:moveTo>
                  <a:pt x="5714" y="6350"/>
                </a:moveTo>
                <a:lnTo>
                  <a:pt x="5714" y="1086485"/>
                </a:lnTo>
                <a:lnTo>
                  <a:pt x="8508" y="1089279"/>
                </a:lnTo>
                <a:lnTo>
                  <a:pt x="1237361" y="1089279"/>
                </a:lnTo>
                <a:lnTo>
                  <a:pt x="1237361" y="1082929"/>
                </a:lnTo>
                <a:lnTo>
                  <a:pt x="18414" y="1082929"/>
                </a:lnTo>
                <a:lnTo>
                  <a:pt x="12064" y="1076579"/>
                </a:lnTo>
                <a:lnTo>
                  <a:pt x="18414" y="1076579"/>
                </a:lnTo>
                <a:lnTo>
                  <a:pt x="18414" y="12700"/>
                </a:lnTo>
                <a:lnTo>
                  <a:pt x="12064" y="12700"/>
                </a:lnTo>
                <a:lnTo>
                  <a:pt x="5714" y="6350"/>
                </a:lnTo>
                <a:close/>
              </a:path>
              <a:path w="1313814" h="1121410">
                <a:moveTo>
                  <a:pt x="1300861" y="1076579"/>
                </a:moveTo>
                <a:lnTo>
                  <a:pt x="1250061" y="1076579"/>
                </a:lnTo>
                <a:lnTo>
                  <a:pt x="1250061" y="1089279"/>
                </a:lnTo>
                <a:lnTo>
                  <a:pt x="1300861" y="1089279"/>
                </a:lnTo>
                <a:lnTo>
                  <a:pt x="1313561" y="1082929"/>
                </a:lnTo>
                <a:lnTo>
                  <a:pt x="1300861" y="1076579"/>
                </a:lnTo>
                <a:close/>
              </a:path>
              <a:path w="1313814" h="1121410">
                <a:moveTo>
                  <a:pt x="18414" y="1076579"/>
                </a:moveTo>
                <a:lnTo>
                  <a:pt x="12064" y="1076579"/>
                </a:lnTo>
                <a:lnTo>
                  <a:pt x="18414" y="1082929"/>
                </a:lnTo>
                <a:lnTo>
                  <a:pt x="18414" y="1076579"/>
                </a:lnTo>
                <a:close/>
              </a:path>
              <a:path w="1313814" h="1121410">
                <a:moveTo>
                  <a:pt x="1237361" y="1076579"/>
                </a:moveTo>
                <a:lnTo>
                  <a:pt x="18414" y="1076579"/>
                </a:lnTo>
                <a:lnTo>
                  <a:pt x="18414" y="1082929"/>
                </a:lnTo>
                <a:lnTo>
                  <a:pt x="1237361" y="1082929"/>
                </a:lnTo>
                <a:lnTo>
                  <a:pt x="1237361" y="1076579"/>
                </a:lnTo>
                <a:close/>
              </a:path>
              <a:path w="1313814" h="1121410">
                <a:moveTo>
                  <a:pt x="15620" y="0"/>
                </a:moveTo>
                <a:lnTo>
                  <a:pt x="0" y="0"/>
                </a:lnTo>
                <a:lnTo>
                  <a:pt x="0" y="12700"/>
                </a:lnTo>
                <a:lnTo>
                  <a:pt x="5714" y="12700"/>
                </a:lnTo>
                <a:lnTo>
                  <a:pt x="5714" y="6350"/>
                </a:lnTo>
                <a:lnTo>
                  <a:pt x="18414" y="6350"/>
                </a:lnTo>
                <a:lnTo>
                  <a:pt x="18414" y="2794"/>
                </a:lnTo>
                <a:lnTo>
                  <a:pt x="15620" y="0"/>
                </a:lnTo>
                <a:close/>
              </a:path>
              <a:path w="1313814" h="1121410">
                <a:moveTo>
                  <a:pt x="18414" y="6350"/>
                </a:moveTo>
                <a:lnTo>
                  <a:pt x="5714" y="6350"/>
                </a:lnTo>
                <a:lnTo>
                  <a:pt x="12064" y="12700"/>
                </a:lnTo>
                <a:lnTo>
                  <a:pt x="18414" y="12700"/>
                </a:lnTo>
                <a:lnTo>
                  <a:pt x="18414" y="635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331454" y="4283964"/>
            <a:ext cx="76200" cy="1153795"/>
          </a:xfrm>
          <a:custGeom>
            <a:avLst/>
            <a:gdLst/>
            <a:ahLst/>
            <a:cxnLst/>
            <a:rect l="l" t="t" r="r" b="b"/>
            <a:pathLst>
              <a:path w="76200" h="1153795">
                <a:moveTo>
                  <a:pt x="31771" y="1077330"/>
                </a:moveTo>
                <a:lnTo>
                  <a:pt x="0" y="1077595"/>
                </a:lnTo>
                <a:lnTo>
                  <a:pt x="38735" y="1153541"/>
                </a:lnTo>
                <a:lnTo>
                  <a:pt x="69800" y="1090041"/>
                </a:lnTo>
                <a:lnTo>
                  <a:pt x="31876" y="1090041"/>
                </a:lnTo>
                <a:lnTo>
                  <a:pt x="31771" y="1077330"/>
                </a:lnTo>
                <a:close/>
              </a:path>
              <a:path w="76200" h="1153795">
                <a:moveTo>
                  <a:pt x="44472" y="1077224"/>
                </a:moveTo>
                <a:lnTo>
                  <a:pt x="31771" y="1077330"/>
                </a:lnTo>
                <a:lnTo>
                  <a:pt x="31876" y="1090041"/>
                </a:lnTo>
                <a:lnTo>
                  <a:pt x="44576" y="1089914"/>
                </a:lnTo>
                <a:lnTo>
                  <a:pt x="44472" y="1077224"/>
                </a:lnTo>
                <a:close/>
              </a:path>
              <a:path w="76200" h="1153795">
                <a:moveTo>
                  <a:pt x="76200" y="1076960"/>
                </a:moveTo>
                <a:lnTo>
                  <a:pt x="44472" y="1077224"/>
                </a:lnTo>
                <a:lnTo>
                  <a:pt x="44576" y="1089914"/>
                </a:lnTo>
                <a:lnTo>
                  <a:pt x="31876" y="1090041"/>
                </a:lnTo>
                <a:lnTo>
                  <a:pt x="69800" y="1090041"/>
                </a:lnTo>
                <a:lnTo>
                  <a:pt x="76200" y="1076960"/>
                </a:lnTo>
                <a:close/>
              </a:path>
              <a:path w="76200" h="1153795">
                <a:moveTo>
                  <a:pt x="35560" y="0"/>
                </a:moveTo>
                <a:lnTo>
                  <a:pt x="22860" y="0"/>
                </a:lnTo>
                <a:lnTo>
                  <a:pt x="31771" y="1077330"/>
                </a:lnTo>
                <a:lnTo>
                  <a:pt x="44472" y="1077224"/>
                </a:lnTo>
                <a:lnTo>
                  <a:pt x="35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449439" y="4280915"/>
            <a:ext cx="384175" cy="948690"/>
          </a:xfrm>
          <a:custGeom>
            <a:avLst/>
            <a:gdLst/>
            <a:ahLst/>
            <a:cxnLst/>
            <a:rect l="l" t="t" r="r" b="b"/>
            <a:pathLst>
              <a:path w="384175" h="948689">
                <a:moveTo>
                  <a:pt x="342831" y="68609"/>
                </a:moveTo>
                <a:lnTo>
                  <a:pt x="0" y="943482"/>
                </a:lnTo>
                <a:lnTo>
                  <a:pt x="11937" y="948181"/>
                </a:lnTo>
                <a:lnTo>
                  <a:pt x="354665" y="73254"/>
                </a:lnTo>
                <a:lnTo>
                  <a:pt x="342831" y="68609"/>
                </a:lnTo>
                <a:close/>
              </a:path>
              <a:path w="384175" h="948689">
                <a:moveTo>
                  <a:pt x="381654" y="56768"/>
                </a:moveTo>
                <a:lnTo>
                  <a:pt x="347471" y="56768"/>
                </a:lnTo>
                <a:lnTo>
                  <a:pt x="359282" y="61467"/>
                </a:lnTo>
                <a:lnTo>
                  <a:pt x="354665" y="73254"/>
                </a:lnTo>
                <a:lnTo>
                  <a:pt x="384175" y="84835"/>
                </a:lnTo>
                <a:lnTo>
                  <a:pt x="381654" y="56768"/>
                </a:lnTo>
                <a:close/>
              </a:path>
              <a:path w="384175" h="948689">
                <a:moveTo>
                  <a:pt x="347471" y="56768"/>
                </a:moveTo>
                <a:lnTo>
                  <a:pt x="342831" y="68609"/>
                </a:lnTo>
                <a:lnTo>
                  <a:pt x="354665" y="73254"/>
                </a:lnTo>
                <a:lnTo>
                  <a:pt x="359282" y="61467"/>
                </a:lnTo>
                <a:lnTo>
                  <a:pt x="347471" y="56768"/>
                </a:lnTo>
                <a:close/>
              </a:path>
              <a:path w="384175" h="948689">
                <a:moveTo>
                  <a:pt x="376554" y="0"/>
                </a:moveTo>
                <a:lnTo>
                  <a:pt x="313308" y="57022"/>
                </a:lnTo>
                <a:lnTo>
                  <a:pt x="342831" y="68609"/>
                </a:lnTo>
                <a:lnTo>
                  <a:pt x="347471" y="56768"/>
                </a:lnTo>
                <a:lnTo>
                  <a:pt x="381654" y="56768"/>
                </a:lnTo>
                <a:lnTo>
                  <a:pt x="3765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399532" y="5695188"/>
            <a:ext cx="2475230" cy="384175"/>
          </a:xfrm>
          <a:custGeom>
            <a:avLst/>
            <a:gdLst/>
            <a:ahLst/>
            <a:cxnLst/>
            <a:rect l="l" t="t" r="r" b="b"/>
            <a:pathLst>
              <a:path w="2475229" h="384175">
                <a:moveTo>
                  <a:pt x="1172971" y="38100"/>
                </a:moveTo>
                <a:lnTo>
                  <a:pt x="1172971" y="381025"/>
                </a:lnTo>
                <a:lnTo>
                  <a:pt x="1175892" y="383857"/>
                </a:lnTo>
                <a:lnTo>
                  <a:pt x="2471800" y="383857"/>
                </a:lnTo>
                <a:lnTo>
                  <a:pt x="2474721" y="381025"/>
                </a:lnTo>
                <a:lnTo>
                  <a:pt x="2474721" y="377507"/>
                </a:lnTo>
                <a:lnTo>
                  <a:pt x="1185671" y="377507"/>
                </a:lnTo>
                <a:lnTo>
                  <a:pt x="1179321" y="371157"/>
                </a:lnTo>
                <a:lnTo>
                  <a:pt x="1185671" y="371157"/>
                </a:lnTo>
                <a:lnTo>
                  <a:pt x="1185671" y="44450"/>
                </a:lnTo>
                <a:lnTo>
                  <a:pt x="1179321" y="44450"/>
                </a:lnTo>
                <a:lnTo>
                  <a:pt x="1172971" y="38100"/>
                </a:lnTo>
                <a:close/>
              </a:path>
              <a:path w="2475229" h="384175">
                <a:moveTo>
                  <a:pt x="1185671" y="371157"/>
                </a:moveTo>
                <a:lnTo>
                  <a:pt x="1179321" y="371157"/>
                </a:lnTo>
                <a:lnTo>
                  <a:pt x="1185671" y="377507"/>
                </a:lnTo>
                <a:lnTo>
                  <a:pt x="1185671" y="371157"/>
                </a:lnTo>
                <a:close/>
              </a:path>
              <a:path w="2475229" h="384175">
                <a:moveTo>
                  <a:pt x="2462021" y="371157"/>
                </a:moveTo>
                <a:lnTo>
                  <a:pt x="1185671" y="371157"/>
                </a:lnTo>
                <a:lnTo>
                  <a:pt x="1185671" y="377507"/>
                </a:lnTo>
                <a:lnTo>
                  <a:pt x="2462021" y="377507"/>
                </a:lnTo>
                <a:lnTo>
                  <a:pt x="2462021" y="371157"/>
                </a:lnTo>
                <a:close/>
              </a:path>
              <a:path w="2475229" h="384175">
                <a:moveTo>
                  <a:pt x="2474721" y="181800"/>
                </a:moveTo>
                <a:lnTo>
                  <a:pt x="2462021" y="181800"/>
                </a:lnTo>
                <a:lnTo>
                  <a:pt x="2462021" y="377507"/>
                </a:lnTo>
                <a:lnTo>
                  <a:pt x="2468371" y="371157"/>
                </a:lnTo>
                <a:lnTo>
                  <a:pt x="2474721" y="371157"/>
                </a:lnTo>
                <a:lnTo>
                  <a:pt x="2474721" y="181800"/>
                </a:lnTo>
                <a:close/>
              </a:path>
              <a:path w="2475229" h="384175">
                <a:moveTo>
                  <a:pt x="2474721" y="371157"/>
                </a:moveTo>
                <a:lnTo>
                  <a:pt x="2468371" y="371157"/>
                </a:lnTo>
                <a:lnTo>
                  <a:pt x="2462021" y="377507"/>
                </a:lnTo>
                <a:lnTo>
                  <a:pt x="2474721" y="377507"/>
                </a:lnTo>
                <a:lnTo>
                  <a:pt x="2474721" y="371157"/>
                </a:lnTo>
                <a:close/>
              </a:path>
              <a:path w="2475229" h="384175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475229" h="384175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475229" h="384175">
                <a:moveTo>
                  <a:pt x="1182877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172971" y="44450"/>
                </a:lnTo>
                <a:lnTo>
                  <a:pt x="1172971" y="38100"/>
                </a:lnTo>
                <a:lnTo>
                  <a:pt x="1185671" y="38100"/>
                </a:lnTo>
                <a:lnTo>
                  <a:pt x="1185671" y="34594"/>
                </a:lnTo>
                <a:lnTo>
                  <a:pt x="1182877" y="31750"/>
                </a:lnTo>
                <a:close/>
              </a:path>
              <a:path w="2475229" h="384175">
                <a:moveTo>
                  <a:pt x="1185671" y="38100"/>
                </a:moveTo>
                <a:lnTo>
                  <a:pt x="1172971" y="38100"/>
                </a:lnTo>
                <a:lnTo>
                  <a:pt x="1179321" y="44450"/>
                </a:lnTo>
                <a:lnTo>
                  <a:pt x="1185671" y="44450"/>
                </a:lnTo>
                <a:lnTo>
                  <a:pt x="1185671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821805" y="4792979"/>
            <a:ext cx="76200" cy="2023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792723" y="3272028"/>
            <a:ext cx="471170" cy="1961514"/>
          </a:xfrm>
          <a:custGeom>
            <a:avLst/>
            <a:gdLst/>
            <a:ahLst/>
            <a:cxnLst/>
            <a:rect l="l" t="t" r="r" b="b"/>
            <a:pathLst>
              <a:path w="471170" h="1961514">
                <a:moveTo>
                  <a:pt x="202946" y="38100"/>
                </a:moveTo>
                <a:lnTo>
                  <a:pt x="202946" y="1958594"/>
                </a:lnTo>
                <a:lnTo>
                  <a:pt x="205739" y="1961388"/>
                </a:lnTo>
                <a:lnTo>
                  <a:pt x="471170" y="1961388"/>
                </a:lnTo>
                <a:lnTo>
                  <a:pt x="471170" y="1955038"/>
                </a:lnTo>
                <a:lnTo>
                  <a:pt x="215646" y="1955038"/>
                </a:lnTo>
                <a:lnTo>
                  <a:pt x="209296" y="1948688"/>
                </a:lnTo>
                <a:lnTo>
                  <a:pt x="215646" y="1948688"/>
                </a:lnTo>
                <a:lnTo>
                  <a:pt x="215646" y="44450"/>
                </a:lnTo>
                <a:lnTo>
                  <a:pt x="209296" y="44450"/>
                </a:lnTo>
                <a:lnTo>
                  <a:pt x="202946" y="38100"/>
                </a:lnTo>
                <a:close/>
              </a:path>
              <a:path w="471170" h="1961514">
                <a:moveTo>
                  <a:pt x="215646" y="1948688"/>
                </a:moveTo>
                <a:lnTo>
                  <a:pt x="209296" y="1948688"/>
                </a:lnTo>
                <a:lnTo>
                  <a:pt x="215646" y="1955038"/>
                </a:lnTo>
                <a:lnTo>
                  <a:pt x="215646" y="1948688"/>
                </a:lnTo>
                <a:close/>
              </a:path>
              <a:path w="471170" h="1961514">
                <a:moveTo>
                  <a:pt x="471170" y="1948688"/>
                </a:moveTo>
                <a:lnTo>
                  <a:pt x="215646" y="1948688"/>
                </a:lnTo>
                <a:lnTo>
                  <a:pt x="215646" y="1955038"/>
                </a:lnTo>
                <a:lnTo>
                  <a:pt x="471170" y="1955038"/>
                </a:lnTo>
                <a:lnTo>
                  <a:pt x="471170" y="1948688"/>
                </a:lnTo>
                <a:close/>
              </a:path>
              <a:path w="471170" h="1961514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471170" h="1961514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471170" h="1961514">
                <a:moveTo>
                  <a:pt x="212851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202946" y="44450"/>
                </a:lnTo>
                <a:lnTo>
                  <a:pt x="202946" y="38100"/>
                </a:lnTo>
                <a:lnTo>
                  <a:pt x="215646" y="38100"/>
                </a:lnTo>
                <a:lnTo>
                  <a:pt x="215646" y="34544"/>
                </a:lnTo>
                <a:lnTo>
                  <a:pt x="212851" y="31750"/>
                </a:lnTo>
                <a:close/>
              </a:path>
              <a:path w="471170" h="1961514">
                <a:moveTo>
                  <a:pt x="215646" y="38100"/>
                </a:moveTo>
                <a:lnTo>
                  <a:pt x="202946" y="38100"/>
                </a:lnTo>
                <a:lnTo>
                  <a:pt x="209296" y="44450"/>
                </a:lnTo>
                <a:lnTo>
                  <a:pt x="215646" y="44450"/>
                </a:lnTo>
                <a:lnTo>
                  <a:pt x="215646" y="3810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942838" y="1155953"/>
            <a:ext cx="2230120" cy="3619500"/>
          </a:xfrm>
          <a:custGeom>
            <a:avLst/>
            <a:gdLst/>
            <a:ahLst/>
            <a:cxnLst/>
            <a:rect l="l" t="t" r="r" b="b"/>
            <a:pathLst>
              <a:path w="2230120" h="3619500">
                <a:moveTo>
                  <a:pt x="2229866" y="0"/>
                </a:moveTo>
                <a:lnTo>
                  <a:pt x="2229866" y="1809750"/>
                </a:lnTo>
                <a:lnTo>
                  <a:pt x="0" y="1809750"/>
                </a:lnTo>
                <a:lnTo>
                  <a:pt x="0" y="3619373"/>
                </a:lnTo>
              </a:path>
            </a:pathLst>
          </a:custGeom>
          <a:ln w="19812">
            <a:solidFill>
              <a:srgbClr val="C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002785" y="2515361"/>
            <a:ext cx="1925320" cy="2279015"/>
          </a:xfrm>
          <a:custGeom>
            <a:avLst/>
            <a:gdLst/>
            <a:ahLst/>
            <a:cxnLst/>
            <a:rect l="l" t="t" r="r" b="b"/>
            <a:pathLst>
              <a:path w="1925320" h="2279015">
                <a:moveTo>
                  <a:pt x="1925065" y="2279015"/>
                </a:moveTo>
                <a:lnTo>
                  <a:pt x="1925065" y="2231517"/>
                </a:lnTo>
                <a:lnTo>
                  <a:pt x="0" y="2231517"/>
                </a:lnTo>
                <a:lnTo>
                  <a:pt x="0" y="0"/>
                </a:lnTo>
              </a:path>
            </a:pathLst>
          </a:custGeom>
          <a:ln w="19812">
            <a:solidFill>
              <a:srgbClr val="C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010405" y="1152905"/>
            <a:ext cx="4163060" cy="1348740"/>
          </a:xfrm>
          <a:custGeom>
            <a:avLst/>
            <a:gdLst/>
            <a:ahLst/>
            <a:cxnLst/>
            <a:rect l="l" t="t" r="r" b="b"/>
            <a:pathLst>
              <a:path w="4163059" h="1348739">
                <a:moveTo>
                  <a:pt x="0" y="1348740"/>
                </a:moveTo>
                <a:lnTo>
                  <a:pt x="2140585" y="1348740"/>
                </a:lnTo>
                <a:lnTo>
                  <a:pt x="2140585" y="0"/>
                </a:lnTo>
                <a:lnTo>
                  <a:pt x="4162679" y="0"/>
                </a:lnTo>
              </a:path>
            </a:pathLst>
          </a:custGeom>
          <a:ln w="19812">
            <a:solidFill>
              <a:srgbClr val="C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441945" y="4104132"/>
            <a:ext cx="390525" cy="899160"/>
          </a:xfrm>
          <a:custGeom>
            <a:avLst/>
            <a:gdLst/>
            <a:ahLst/>
            <a:cxnLst/>
            <a:rect l="l" t="t" r="r" b="b"/>
            <a:pathLst>
              <a:path w="390525" h="899160">
                <a:moveTo>
                  <a:pt x="349507" y="67703"/>
                </a:moveTo>
                <a:lnTo>
                  <a:pt x="0" y="893699"/>
                </a:lnTo>
                <a:lnTo>
                  <a:pt x="11683" y="898652"/>
                </a:lnTo>
                <a:lnTo>
                  <a:pt x="361199" y="72638"/>
                </a:lnTo>
                <a:lnTo>
                  <a:pt x="349507" y="67703"/>
                </a:lnTo>
                <a:close/>
              </a:path>
              <a:path w="390525" h="899160">
                <a:moveTo>
                  <a:pt x="388580" y="56007"/>
                </a:moveTo>
                <a:lnTo>
                  <a:pt x="354456" y="56007"/>
                </a:lnTo>
                <a:lnTo>
                  <a:pt x="366140" y="60960"/>
                </a:lnTo>
                <a:lnTo>
                  <a:pt x="361199" y="72638"/>
                </a:lnTo>
                <a:lnTo>
                  <a:pt x="390398" y="84963"/>
                </a:lnTo>
                <a:lnTo>
                  <a:pt x="388580" y="56007"/>
                </a:lnTo>
                <a:close/>
              </a:path>
              <a:path w="390525" h="899160">
                <a:moveTo>
                  <a:pt x="354456" y="56007"/>
                </a:moveTo>
                <a:lnTo>
                  <a:pt x="349507" y="67703"/>
                </a:lnTo>
                <a:lnTo>
                  <a:pt x="361199" y="72638"/>
                </a:lnTo>
                <a:lnTo>
                  <a:pt x="366140" y="60960"/>
                </a:lnTo>
                <a:lnTo>
                  <a:pt x="354456" y="56007"/>
                </a:lnTo>
                <a:close/>
              </a:path>
              <a:path w="390525" h="899160">
                <a:moveTo>
                  <a:pt x="385063" y="0"/>
                </a:moveTo>
                <a:lnTo>
                  <a:pt x="320294" y="55372"/>
                </a:lnTo>
                <a:lnTo>
                  <a:pt x="349507" y="67703"/>
                </a:lnTo>
                <a:lnTo>
                  <a:pt x="354456" y="56007"/>
                </a:lnTo>
                <a:lnTo>
                  <a:pt x="388580" y="56007"/>
                </a:lnTo>
                <a:lnTo>
                  <a:pt x="38506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316736" y="2919983"/>
            <a:ext cx="288290" cy="0"/>
          </a:xfrm>
          <a:custGeom>
            <a:avLst/>
            <a:gdLst/>
            <a:ahLst/>
            <a:cxnLst/>
            <a:rect l="l" t="t" r="r" b="b"/>
            <a:pathLst>
              <a:path w="288290">
                <a:moveTo>
                  <a:pt x="0" y="0"/>
                </a:moveTo>
                <a:lnTo>
                  <a:pt x="288035" y="0"/>
                </a:lnTo>
              </a:path>
            </a:pathLst>
          </a:custGeom>
          <a:ln w="15240">
            <a:solidFill>
              <a:srgbClr val="00AFE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93</a:t>
            </a:fld>
            <a:endParaRPr spc="-5" dirty="0"/>
          </a:p>
        </p:txBody>
      </p:sp>
      <p:sp>
        <p:nvSpPr>
          <p:cNvPr id="135" name="object 1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36" name="object 136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78073" y="6508191"/>
            <a:ext cx="33864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CanSat 2017 PDR: Team 5002 Manchester CanSat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Project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42197" y="6492341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95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038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Software </a:t>
            </a:r>
            <a:r>
              <a:rPr spc="-5" dirty="0"/>
              <a:t>Development</a:t>
            </a:r>
            <a:r>
              <a:rPr spc="-75" dirty="0"/>
              <a:t> </a:t>
            </a:r>
            <a:r>
              <a:rPr dirty="0"/>
              <a:t>Plan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07340" y="6508191"/>
            <a:ext cx="16116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Presenter: </a:t>
            </a:r>
            <a:r>
              <a:rPr sz="1000" dirty="0">
                <a:latin typeface="Arial"/>
                <a:cs typeface="Arial"/>
              </a:rPr>
              <a:t>Name </a:t>
            </a:r>
            <a:r>
              <a:rPr sz="1000" spc="-5" dirty="0">
                <a:latin typeface="Arial"/>
                <a:cs typeface="Arial"/>
              </a:rPr>
              <a:t>goes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here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57606" y="1206105"/>
            <a:ext cx="8086725" cy="16687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400" b="1" spc="-10" dirty="0">
                <a:latin typeface="Arial"/>
                <a:cs typeface="Arial"/>
              </a:rPr>
              <a:t>Development </a:t>
            </a:r>
            <a:r>
              <a:rPr sz="1400" b="1" spc="-5" dirty="0">
                <a:latin typeface="Arial"/>
                <a:cs typeface="Arial"/>
              </a:rPr>
              <a:t>sequence </a:t>
            </a:r>
            <a:r>
              <a:rPr sz="1400" dirty="0">
                <a:latin typeface="Arial"/>
                <a:cs typeface="Arial"/>
              </a:rPr>
              <a:t>(chart </a:t>
            </a:r>
            <a:r>
              <a:rPr sz="1400" spc="-5" dirty="0">
                <a:latin typeface="Arial"/>
                <a:cs typeface="Arial"/>
              </a:rPr>
              <a:t>given</a:t>
            </a:r>
            <a:r>
              <a:rPr sz="1400" spc="-229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below):</a:t>
            </a:r>
            <a:endParaRPr sz="1400">
              <a:latin typeface="Arial"/>
              <a:cs typeface="Arial"/>
            </a:endParaRPr>
          </a:p>
          <a:p>
            <a:pPr marL="354965" indent="-354965">
              <a:lnSpc>
                <a:spcPct val="100000"/>
              </a:lnSpc>
              <a:spcBef>
                <a:spcPts val="51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200" dirty="0">
                <a:latin typeface="Arial"/>
                <a:cs typeface="Arial"/>
              </a:rPr>
              <a:t>Test </a:t>
            </a:r>
            <a:r>
              <a:rPr sz="1200" spc="-5" dirty="0">
                <a:latin typeface="Arial"/>
                <a:cs typeface="Arial"/>
              </a:rPr>
              <a:t>each </a:t>
            </a:r>
            <a:r>
              <a:rPr sz="1200" spc="-10" dirty="0">
                <a:latin typeface="Arial"/>
                <a:cs typeface="Arial"/>
              </a:rPr>
              <a:t>component </a:t>
            </a:r>
            <a:r>
              <a:rPr sz="1200" dirty="0">
                <a:latin typeface="Arial"/>
                <a:cs typeface="Arial"/>
              </a:rPr>
              <a:t>to </a:t>
            </a:r>
            <a:r>
              <a:rPr sz="1200" spc="-5" dirty="0">
                <a:latin typeface="Arial"/>
                <a:cs typeface="Arial"/>
              </a:rPr>
              <a:t>identify and address any challenges with</a:t>
            </a:r>
            <a:r>
              <a:rPr sz="1200" spc="-170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thatcomponent</a:t>
            </a:r>
            <a:endParaRPr sz="1200">
              <a:latin typeface="Arial"/>
              <a:cs typeface="Arial"/>
            </a:endParaRPr>
          </a:p>
          <a:p>
            <a:pPr marL="354965" marR="1002030" indent="-354965">
              <a:lnSpc>
                <a:spcPct val="100000"/>
              </a:lnSpc>
              <a:spcBef>
                <a:spcPts val="5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200" spc="-10" dirty="0">
                <a:latin typeface="Arial"/>
                <a:cs typeface="Arial"/>
              </a:rPr>
              <a:t>Integration </a:t>
            </a:r>
            <a:r>
              <a:rPr sz="1200" dirty="0">
                <a:latin typeface="Arial"/>
                <a:cs typeface="Arial"/>
              </a:rPr>
              <a:t>testing to identify </a:t>
            </a:r>
            <a:r>
              <a:rPr sz="1200" spc="-5" dirty="0">
                <a:latin typeface="Arial"/>
                <a:cs typeface="Arial"/>
              </a:rPr>
              <a:t>and address any challenges which </a:t>
            </a:r>
            <a:r>
              <a:rPr sz="1200" dirty="0">
                <a:latin typeface="Arial"/>
                <a:cs typeface="Arial"/>
              </a:rPr>
              <a:t>may </a:t>
            </a:r>
            <a:r>
              <a:rPr sz="1200" spc="-5" dirty="0">
                <a:latin typeface="Arial"/>
                <a:cs typeface="Arial"/>
              </a:rPr>
              <a:t>occur in regards </a:t>
            </a:r>
            <a:r>
              <a:rPr sz="1200" dirty="0">
                <a:latin typeface="Arial"/>
                <a:cs typeface="Arial"/>
              </a:rPr>
              <a:t>tocomponents  </a:t>
            </a:r>
            <a:r>
              <a:rPr sz="1200" spc="-5" dirty="0">
                <a:latin typeface="Arial"/>
                <a:cs typeface="Arial"/>
              </a:rPr>
              <a:t>compatibility with </a:t>
            </a:r>
            <a:r>
              <a:rPr sz="1200" dirty="0">
                <a:latin typeface="Arial"/>
                <a:cs typeface="Arial"/>
              </a:rPr>
              <a:t>other</a:t>
            </a:r>
            <a:r>
              <a:rPr sz="1200" spc="-2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components</a:t>
            </a:r>
            <a:endParaRPr sz="1200">
              <a:latin typeface="Arial"/>
              <a:cs typeface="Arial"/>
            </a:endParaRPr>
          </a:p>
          <a:p>
            <a:pPr marL="354965" indent="-354965">
              <a:lnSpc>
                <a:spcPct val="100000"/>
              </a:lnSpc>
              <a:spcBef>
                <a:spcPts val="49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200" dirty="0">
                <a:latin typeface="Arial"/>
                <a:cs typeface="Arial"/>
              </a:rPr>
              <a:t>Weekly </a:t>
            </a:r>
            <a:r>
              <a:rPr sz="1200" spc="-10" dirty="0">
                <a:latin typeface="Arial"/>
                <a:cs typeface="Arial"/>
              </a:rPr>
              <a:t>development </a:t>
            </a:r>
            <a:r>
              <a:rPr sz="1200" dirty="0">
                <a:latin typeface="Arial"/>
                <a:cs typeface="Arial"/>
              </a:rPr>
              <a:t>sessions of the</a:t>
            </a:r>
            <a:r>
              <a:rPr sz="1200" spc="-2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FSW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05"/>
              </a:spcBef>
            </a:pPr>
            <a:r>
              <a:rPr sz="1200" dirty="0">
                <a:latin typeface="Arial"/>
                <a:cs typeface="Arial"/>
              </a:rPr>
              <a:t>The </a:t>
            </a:r>
            <a:r>
              <a:rPr sz="1200" spc="-10" dirty="0">
                <a:latin typeface="Arial"/>
                <a:cs typeface="Arial"/>
              </a:rPr>
              <a:t>development </a:t>
            </a:r>
            <a:r>
              <a:rPr sz="1200" spc="-5" dirty="0">
                <a:latin typeface="Arial"/>
                <a:cs typeface="Arial"/>
              </a:rPr>
              <a:t>sequence is a </a:t>
            </a:r>
            <a:r>
              <a:rPr sz="1200" dirty="0">
                <a:latin typeface="Arial"/>
                <a:cs typeface="Arial"/>
              </a:rPr>
              <a:t>part of the </a:t>
            </a:r>
            <a:r>
              <a:rPr sz="1200" spc="-5" dirty="0">
                <a:latin typeface="Arial"/>
                <a:cs typeface="Arial"/>
              </a:rPr>
              <a:t>project </a:t>
            </a:r>
            <a:r>
              <a:rPr sz="1200" dirty="0">
                <a:latin typeface="Arial"/>
                <a:cs typeface="Arial"/>
              </a:rPr>
              <a:t>plan. It </a:t>
            </a:r>
            <a:r>
              <a:rPr sz="1200" spc="-10" dirty="0">
                <a:latin typeface="Arial"/>
                <a:cs typeface="Arial"/>
              </a:rPr>
              <a:t>will </a:t>
            </a:r>
            <a:r>
              <a:rPr sz="1200" spc="-5" dirty="0">
                <a:latin typeface="Arial"/>
                <a:cs typeface="Arial"/>
              </a:rPr>
              <a:t>be </a:t>
            </a:r>
            <a:r>
              <a:rPr sz="1200" dirty="0">
                <a:latin typeface="Arial"/>
                <a:cs typeface="Arial"/>
              </a:rPr>
              <a:t>finished </a:t>
            </a:r>
            <a:r>
              <a:rPr sz="1200" spc="-5" dirty="0">
                <a:latin typeface="Arial"/>
                <a:cs typeface="Arial"/>
              </a:rPr>
              <a:t>as </a:t>
            </a:r>
            <a:r>
              <a:rPr sz="1200" dirty="0">
                <a:latin typeface="Arial"/>
                <a:cs typeface="Arial"/>
              </a:rPr>
              <a:t>and </a:t>
            </a:r>
            <a:r>
              <a:rPr sz="1200" spc="-5" dirty="0">
                <a:latin typeface="Arial"/>
                <a:cs typeface="Arial"/>
              </a:rPr>
              <a:t>when manufactureand build finishes in  order </a:t>
            </a:r>
            <a:r>
              <a:rPr sz="1200" dirty="0">
                <a:latin typeface="Arial"/>
                <a:cs typeface="Arial"/>
              </a:rPr>
              <a:t>to permit </a:t>
            </a:r>
            <a:r>
              <a:rPr sz="1200" spc="-5" dirty="0">
                <a:latin typeface="Arial"/>
                <a:cs typeface="Arial"/>
              </a:rPr>
              <a:t>system level</a:t>
            </a:r>
            <a:r>
              <a:rPr sz="1200" spc="-2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testing.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7155" y="3877055"/>
            <a:ext cx="2593847" cy="102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3904488"/>
            <a:ext cx="2503678" cy="9385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4400" y="3904488"/>
            <a:ext cx="2503805" cy="938530"/>
          </a:xfrm>
          <a:custGeom>
            <a:avLst/>
            <a:gdLst/>
            <a:ahLst/>
            <a:cxnLst/>
            <a:rect l="l" t="t" r="r" b="b"/>
            <a:pathLst>
              <a:path w="2503804" h="938529">
                <a:moveTo>
                  <a:pt x="2002789" y="0"/>
                </a:moveTo>
                <a:lnTo>
                  <a:pt x="0" y="0"/>
                </a:lnTo>
                <a:lnTo>
                  <a:pt x="500761" y="469264"/>
                </a:lnTo>
                <a:lnTo>
                  <a:pt x="0" y="938530"/>
                </a:lnTo>
                <a:lnTo>
                  <a:pt x="2002789" y="938530"/>
                </a:lnTo>
                <a:lnTo>
                  <a:pt x="2503678" y="469264"/>
                </a:lnTo>
                <a:lnTo>
                  <a:pt x="2002789" y="0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5161" y="3905250"/>
            <a:ext cx="2503805" cy="938530"/>
          </a:xfrm>
          <a:custGeom>
            <a:avLst/>
            <a:gdLst/>
            <a:ahLst/>
            <a:cxnLst/>
            <a:rect l="l" t="t" r="r" b="b"/>
            <a:pathLst>
              <a:path w="2503804" h="938529">
                <a:moveTo>
                  <a:pt x="0" y="0"/>
                </a:moveTo>
                <a:lnTo>
                  <a:pt x="2002789" y="0"/>
                </a:lnTo>
                <a:lnTo>
                  <a:pt x="2503678" y="469264"/>
                </a:lnTo>
                <a:lnTo>
                  <a:pt x="2002789" y="938530"/>
                </a:lnTo>
                <a:lnTo>
                  <a:pt x="0" y="938530"/>
                </a:lnTo>
                <a:lnTo>
                  <a:pt x="500760" y="46926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1E46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717675" y="4097273"/>
            <a:ext cx="942340" cy="4559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89230" marR="5080" indent="-177165">
              <a:lnSpc>
                <a:spcPct val="101400"/>
              </a:lnSpc>
              <a:spcBef>
                <a:spcPts val="80"/>
              </a:spcBef>
            </a:pP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15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5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t  </a:t>
            </a:r>
            <a:r>
              <a:rPr sz="1400" spc="-25" dirty="0">
                <a:latin typeface="Arial"/>
                <a:cs typeface="Arial"/>
              </a:rPr>
              <a:t>Testing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19627" y="3877055"/>
            <a:ext cx="2593848" cy="102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66872" y="3904488"/>
            <a:ext cx="2503551" cy="9385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66872" y="3904488"/>
            <a:ext cx="2503805" cy="938530"/>
          </a:xfrm>
          <a:custGeom>
            <a:avLst/>
            <a:gdLst/>
            <a:ahLst/>
            <a:cxnLst/>
            <a:rect l="l" t="t" r="r" b="b"/>
            <a:pathLst>
              <a:path w="2503804" h="938529">
                <a:moveTo>
                  <a:pt x="2002789" y="0"/>
                </a:moveTo>
                <a:lnTo>
                  <a:pt x="0" y="0"/>
                </a:lnTo>
                <a:lnTo>
                  <a:pt x="500633" y="469264"/>
                </a:lnTo>
                <a:lnTo>
                  <a:pt x="0" y="938530"/>
                </a:lnTo>
                <a:lnTo>
                  <a:pt x="2002789" y="938530"/>
                </a:lnTo>
                <a:lnTo>
                  <a:pt x="2503551" y="469264"/>
                </a:lnTo>
                <a:lnTo>
                  <a:pt x="2002789" y="0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67633" y="3905250"/>
            <a:ext cx="2503805" cy="938530"/>
          </a:xfrm>
          <a:custGeom>
            <a:avLst/>
            <a:gdLst/>
            <a:ahLst/>
            <a:cxnLst/>
            <a:rect l="l" t="t" r="r" b="b"/>
            <a:pathLst>
              <a:path w="2503804" h="938529">
                <a:moveTo>
                  <a:pt x="0" y="0"/>
                </a:moveTo>
                <a:lnTo>
                  <a:pt x="2002790" y="0"/>
                </a:lnTo>
                <a:lnTo>
                  <a:pt x="2503551" y="469264"/>
                </a:lnTo>
                <a:lnTo>
                  <a:pt x="2002790" y="938530"/>
                </a:lnTo>
                <a:lnTo>
                  <a:pt x="0" y="938530"/>
                </a:lnTo>
                <a:lnTo>
                  <a:pt x="500633" y="46926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1E46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009771" y="4097273"/>
            <a:ext cx="866775" cy="4559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49225" marR="5080" indent="-137160">
              <a:lnSpc>
                <a:spcPct val="101400"/>
              </a:lnSpc>
              <a:spcBef>
                <a:spcPts val="80"/>
              </a:spcBef>
            </a:pPr>
            <a:r>
              <a:rPr sz="1400" spc="5" dirty="0">
                <a:latin typeface="Arial"/>
                <a:cs typeface="Arial"/>
              </a:rPr>
              <a:t>I</a:t>
            </a:r>
            <a:r>
              <a:rPr sz="1400" spc="-5" dirty="0">
                <a:latin typeface="Arial"/>
                <a:cs typeface="Arial"/>
              </a:rPr>
              <a:t>n</a:t>
            </a:r>
            <a:r>
              <a:rPr sz="1400" spc="5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eg</a:t>
            </a:r>
            <a:r>
              <a:rPr sz="1400" dirty="0">
                <a:latin typeface="Arial"/>
                <a:cs typeface="Arial"/>
              </a:rPr>
              <a:t>ra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1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n  </a:t>
            </a:r>
            <a:r>
              <a:rPr sz="1400" spc="-25" dirty="0">
                <a:latin typeface="Arial"/>
                <a:cs typeface="Arial"/>
              </a:rPr>
              <a:t>Testing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73623" y="3877055"/>
            <a:ext cx="2593848" cy="102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20867" y="3904488"/>
            <a:ext cx="2503678" cy="9385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20867" y="3904488"/>
            <a:ext cx="2503805" cy="938530"/>
          </a:xfrm>
          <a:custGeom>
            <a:avLst/>
            <a:gdLst/>
            <a:ahLst/>
            <a:cxnLst/>
            <a:rect l="l" t="t" r="r" b="b"/>
            <a:pathLst>
              <a:path w="2503804" h="938529">
                <a:moveTo>
                  <a:pt x="2002789" y="0"/>
                </a:moveTo>
                <a:lnTo>
                  <a:pt x="0" y="0"/>
                </a:lnTo>
                <a:lnTo>
                  <a:pt x="500761" y="469264"/>
                </a:lnTo>
                <a:lnTo>
                  <a:pt x="0" y="938530"/>
                </a:lnTo>
                <a:lnTo>
                  <a:pt x="2002789" y="938530"/>
                </a:lnTo>
                <a:lnTo>
                  <a:pt x="2503678" y="469264"/>
                </a:lnTo>
                <a:lnTo>
                  <a:pt x="2002789" y="0"/>
                </a:lnTo>
                <a:close/>
              </a:path>
            </a:pathLst>
          </a:custGeom>
          <a:ln w="9144">
            <a:solidFill>
              <a:srgbClr val="2E2E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21629" y="3905250"/>
            <a:ext cx="2503805" cy="938530"/>
          </a:xfrm>
          <a:custGeom>
            <a:avLst/>
            <a:gdLst/>
            <a:ahLst/>
            <a:cxnLst/>
            <a:rect l="l" t="t" r="r" b="b"/>
            <a:pathLst>
              <a:path w="2503804" h="938529">
                <a:moveTo>
                  <a:pt x="0" y="0"/>
                </a:moveTo>
                <a:lnTo>
                  <a:pt x="2002790" y="0"/>
                </a:lnTo>
                <a:lnTo>
                  <a:pt x="2503678" y="469264"/>
                </a:lnTo>
                <a:lnTo>
                  <a:pt x="2002790" y="938530"/>
                </a:lnTo>
                <a:lnTo>
                  <a:pt x="0" y="938530"/>
                </a:lnTo>
                <a:lnTo>
                  <a:pt x="500761" y="46926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1E46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139434" y="3974167"/>
            <a:ext cx="1117600" cy="68961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56870">
              <a:lnSpc>
                <a:spcPct val="100000"/>
              </a:lnSpc>
              <a:spcBef>
                <a:spcPts val="235"/>
              </a:spcBef>
            </a:pPr>
            <a:r>
              <a:rPr sz="1400" dirty="0">
                <a:latin typeface="Arial"/>
                <a:cs typeface="Arial"/>
              </a:rPr>
              <a:t>FSW</a:t>
            </a:r>
            <a:endParaRPr sz="1400">
              <a:latin typeface="Arial"/>
              <a:cs typeface="Arial"/>
            </a:endParaRPr>
          </a:p>
          <a:p>
            <a:pPr marL="12700" marR="5080" algn="ctr">
              <a:lnSpc>
                <a:spcPts val="1600"/>
              </a:lnSpc>
              <a:spcBef>
                <a:spcPts val="254"/>
              </a:spcBef>
            </a:pPr>
            <a:r>
              <a:rPr sz="1400" spc="-10" dirty="0">
                <a:latin typeface="Arial"/>
                <a:cs typeface="Arial"/>
              </a:rPr>
              <a:t>D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spc="-45" dirty="0">
                <a:latin typeface="Arial"/>
                <a:cs typeface="Arial"/>
              </a:rPr>
              <a:t>v</a:t>
            </a:r>
            <a:r>
              <a:rPr sz="1400" spc="-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5" dirty="0">
                <a:latin typeface="Arial"/>
                <a:cs typeface="Arial"/>
              </a:rPr>
              <a:t>op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5" dirty="0">
                <a:latin typeface="Arial"/>
                <a:cs typeface="Arial"/>
              </a:rPr>
              <a:t>en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:  Iterations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038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Software </a:t>
            </a:r>
            <a:r>
              <a:rPr spc="-5" dirty="0"/>
              <a:t>Development</a:t>
            </a:r>
            <a:r>
              <a:rPr spc="-75" dirty="0"/>
              <a:t> </a:t>
            </a:r>
            <a:r>
              <a:rPr dirty="0"/>
              <a:t>Plan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50570" y="1165097"/>
            <a:ext cx="8057515" cy="2618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Software </a:t>
            </a:r>
            <a:r>
              <a:rPr sz="1400" b="1" spc="-10" dirty="0">
                <a:latin typeface="Arial"/>
                <a:cs typeface="Arial"/>
              </a:rPr>
              <a:t>development </a:t>
            </a:r>
            <a:r>
              <a:rPr sz="1400" b="1" dirty="0">
                <a:latin typeface="Arial"/>
                <a:cs typeface="Arial"/>
              </a:rPr>
              <a:t>team </a:t>
            </a:r>
            <a:r>
              <a:rPr sz="1400" spc="-5" dirty="0">
                <a:latin typeface="Arial"/>
                <a:cs typeface="Arial"/>
              </a:rPr>
              <a:t>(RS, </a:t>
            </a:r>
            <a:r>
              <a:rPr sz="1400" dirty="0">
                <a:latin typeface="Arial"/>
                <a:cs typeface="Arial"/>
              </a:rPr>
              <a:t>IA, </a:t>
            </a:r>
            <a:r>
              <a:rPr sz="1400" spc="-5" dirty="0">
                <a:latin typeface="Arial"/>
                <a:cs typeface="Arial"/>
              </a:rPr>
              <a:t>LAF,</a:t>
            </a:r>
            <a:r>
              <a:rPr sz="1400" spc="-2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NZ)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15" dirty="0">
                <a:latin typeface="Arial"/>
                <a:cs typeface="Arial"/>
              </a:rPr>
              <a:t>We </a:t>
            </a:r>
            <a:r>
              <a:rPr sz="1200" spc="-10" dirty="0">
                <a:latin typeface="Arial"/>
                <a:cs typeface="Arial"/>
              </a:rPr>
              <a:t>will </a:t>
            </a:r>
            <a:r>
              <a:rPr sz="1200" dirty="0">
                <a:latin typeface="Arial"/>
                <a:cs typeface="Arial"/>
              </a:rPr>
              <a:t>use </a:t>
            </a:r>
            <a:r>
              <a:rPr sz="1200" b="1" spc="-5" dirty="0">
                <a:latin typeface="Arial"/>
                <a:cs typeface="Arial"/>
              </a:rPr>
              <a:t>GitHub </a:t>
            </a:r>
            <a:r>
              <a:rPr sz="1200" spc="-5" dirty="0">
                <a:latin typeface="Arial"/>
                <a:cs typeface="Arial"/>
              </a:rPr>
              <a:t>(web-based </a:t>
            </a:r>
            <a:r>
              <a:rPr sz="1200" b="1" dirty="0">
                <a:latin typeface="Arial"/>
                <a:cs typeface="Arial"/>
              </a:rPr>
              <a:t>Git </a:t>
            </a:r>
            <a:r>
              <a:rPr sz="1200" dirty="0">
                <a:latin typeface="Arial"/>
                <a:cs typeface="Arial"/>
              </a:rPr>
              <a:t>repository </a:t>
            </a:r>
            <a:r>
              <a:rPr sz="1200" spc="-5" dirty="0">
                <a:latin typeface="Arial"/>
                <a:cs typeface="Arial"/>
              </a:rPr>
              <a:t>manager) </a:t>
            </a:r>
            <a:r>
              <a:rPr sz="1200" dirty="0">
                <a:latin typeface="Arial"/>
                <a:cs typeface="Arial"/>
              </a:rPr>
              <a:t>to store and manage our</a:t>
            </a:r>
            <a:r>
              <a:rPr sz="1200" spc="-1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source-code.</a:t>
            </a:r>
            <a:endParaRPr sz="1200">
              <a:latin typeface="Arial"/>
              <a:cs typeface="Arial"/>
            </a:endParaRPr>
          </a:p>
          <a:p>
            <a:pPr marL="12700" marR="35560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Every </a:t>
            </a:r>
            <a:r>
              <a:rPr sz="1200" dirty="0">
                <a:latin typeface="Arial"/>
                <a:cs typeface="Arial"/>
              </a:rPr>
              <a:t>FS </a:t>
            </a:r>
            <a:r>
              <a:rPr sz="1200" spc="-5" dirty="0">
                <a:latin typeface="Arial"/>
                <a:cs typeface="Arial"/>
              </a:rPr>
              <a:t>team-member </a:t>
            </a:r>
            <a:r>
              <a:rPr sz="1200" spc="-10" dirty="0">
                <a:latin typeface="Arial"/>
                <a:cs typeface="Arial"/>
              </a:rPr>
              <a:t>will </a:t>
            </a:r>
            <a:r>
              <a:rPr sz="1200" spc="-5" dirty="0">
                <a:latin typeface="Arial"/>
                <a:cs typeface="Arial"/>
              </a:rPr>
              <a:t>be </a:t>
            </a:r>
            <a:r>
              <a:rPr sz="1200" dirty="0">
                <a:latin typeface="Arial"/>
                <a:cs typeface="Arial"/>
              </a:rPr>
              <a:t>instructed </a:t>
            </a:r>
            <a:r>
              <a:rPr sz="1200" spc="-5" dirty="0">
                <a:latin typeface="Arial"/>
                <a:cs typeface="Arial"/>
              </a:rPr>
              <a:t>on how </a:t>
            </a:r>
            <a:r>
              <a:rPr sz="1200" dirty="0">
                <a:latin typeface="Arial"/>
                <a:cs typeface="Arial"/>
              </a:rPr>
              <a:t>to use </a:t>
            </a:r>
            <a:r>
              <a:rPr sz="1200" b="1" dirty="0">
                <a:latin typeface="Arial"/>
                <a:cs typeface="Arial"/>
              </a:rPr>
              <a:t>Git </a:t>
            </a:r>
            <a:r>
              <a:rPr sz="1200" spc="-5" dirty="0">
                <a:latin typeface="Arial"/>
                <a:cs typeface="Arial"/>
              </a:rPr>
              <a:t>commands. </a:t>
            </a:r>
            <a:r>
              <a:rPr sz="1200" dirty="0">
                <a:latin typeface="Arial"/>
                <a:cs typeface="Arial"/>
              </a:rPr>
              <a:t>This </a:t>
            </a:r>
            <a:r>
              <a:rPr sz="1200" spc="-10" dirty="0">
                <a:latin typeface="Arial"/>
                <a:cs typeface="Arial"/>
              </a:rPr>
              <a:t>way we </a:t>
            </a:r>
            <a:r>
              <a:rPr sz="1200" spc="-5" dirty="0">
                <a:latin typeface="Arial"/>
                <a:cs typeface="Arial"/>
              </a:rPr>
              <a:t>can keep </a:t>
            </a:r>
            <a:r>
              <a:rPr sz="1200" dirty="0">
                <a:latin typeface="Arial"/>
                <a:cs typeface="Arial"/>
              </a:rPr>
              <a:t>track of </a:t>
            </a:r>
            <a:r>
              <a:rPr sz="1200" spc="-5" dirty="0">
                <a:latin typeface="Arial"/>
                <a:cs typeface="Arial"/>
              </a:rPr>
              <a:t>all </a:t>
            </a:r>
            <a:r>
              <a:rPr sz="1200" dirty="0">
                <a:latin typeface="Arial"/>
                <a:cs typeface="Arial"/>
              </a:rPr>
              <a:t>the </a:t>
            </a:r>
            <a:r>
              <a:rPr sz="1200" spc="-5" dirty="0">
                <a:latin typeface="Arial"/>
                <a:cs typeface="Arial"/>
              </a:rPr>
              <a:t>changes  </a:t>
            </a:r>
            <a:r>
              <a:rPr sz="1200" dirty="0">
                <a:latin typeface="Arial"/>
                <a:cs typeface="Arial"/>
              </a:rPr>
              <a:t>made </a:t>
            </a:r>
            <a:r>
              <a:rPr sz="1200" spc="-5" dirty="0">
                <a:latin typeface="Arial"/>
                <a:cs typeface="Arial"/>
              </a:rPr>
              <a:t>in </a:t>
            </a:r>
            <a:r>
              <a:rPr sz="1200" dirty="0">
                <a:latin typeface="Arial"/>
                <a:cs typeface="Arial"/>
              </a:rPr>
              <a:t>the </a:t>
            </a:r>
            <a:r>
              <a:rPr sz="1200" spc="-5" dirty="0">
                <a:latin typeface="Arial"/>
                <a:cs typeface="Arial"/>
              </a:rPr>
              <a:t>code and </a:t>
            </a:r>
            <a:r>
              <a:rPr sz="1200" dirty="0">
                <a:latin typeface="Arial"/>
                <a:cs typeface="Arial"/>
              </a:rPr>
              <a:t>of </a:t>
            </a:r>
            <a:r>
              <a:rPr sz="1200" spc="-5" dirty="0">
                <a:latin typeface="Arial"/>
                <a:cs typeface="Arial"/>
              </a:rPr>
              <a:t>course </a:t>
            </a:r>
            <a:r>
              <a:rPr sz="1200" spc="-10" dirty="0">
                <a:latin typeface="Arial"/>
                <a:cs typeface="Arial"/>
              </a:rPr>
              <a:t>we </a:t>
            </a:r>
            <a:r>
              <a:rPr sz="1200" dirty="0">
                <a:latin typeface="Arial"/>
                <a:cs typeface="Arial"/>
              </a:rPr>
              <a:t>can return to </a:t>
            </a:r>
            <a:r>
              <a:rPr sz="1200" spc="-5" dirty="0">
                <a:latin typeface="Arial"/>
                <a:cs typeface="Arial"/>
              </a:rPr>
              <a:t>previous versions </a:t>
            </a:r>
            <a:r>
              <a:rPr sz="1200" dirty="0">
                <a:latin typeface="Arial"/>
                <a:cs typeface="Arial"/>
              </a:rPr>
              <a:t>of it if something </a:t>
            </a:r>
            <a:r>
              <a:rPr sz="1200" spc="-5" dirty="0">
                <a:latin typeface="Arial"/>
                <a:cs typeface="Arial"/>
              </a:rPr>
              <a:t>goes</a:t>
            </a:r>
            <a:r>
              <a:rPr sz="1200" spc="-1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wrong.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Benefits:</a:t>
            </a:r>
            <a:endParaRPr sz="12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"/>
              <a:tabLst>
                <a:tab pos="185420" algn="l"/>
              </a:tabLst>
            </a:pPr>
            <a:r>
              <a:rPr sz="1200" spc="-5" dirty="0">
                <a:latin typeface="Arial"/>
                <a:cs typeface="Arial"/>
              </a:rPr>
              <a:t>Keep </a:t>
            </a:r>
            <a:r>
              <a:rPr sz="1200" dirty="0">
                <a:latin typeface="Arial"/>
                <a:cs typeface="Arial"/>
              </a:rPr>
              <a:t>track of </a:t>
            </a:r>
            <a:r>
              <a:rPr sz="1200" spc="-5" dirty="0">
                <a:latin typeface="Arial"/>
                <a:cs typeface="Arial"/>
              </a:rPr>
              <a:t>all </a:t>
            </a:r>
            <a:r>
              <a:rPr sz="1200" dirty="0">
                <a:latin typeface="Arial"/>
                <a:cs typeface="Arial"/>
              </a:rPr>
              <a:t>the </a:t>
            </a:r>
            <a:r>
              <a:rPr sz="1200" spc="-5" dirty="0">
                <a:latin typeface="Arial"/>
                <a:cs typeface="Arial"/>
              </a:rPr>
              <a:t>code changes (recover previous versions </a:t>
            </a:r>
            <a:r>
              <a:rPr sz="1200" dirty="0">
                <a:latin typeface="Arial"/>
                <a:cs typeface="Arial"/>
              </a:rPr>
              <a:t>if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needed)</a:t>
            </a:r>
            <a:endParaRPr sz="1200">
              <a:latin typeface="Arial"/>
              <a:cs typeface="Arial"/>
            </a:endParaRPr>
          </a:p>
          <a:p>
            <a:pPr marL="184785" marR="5080" indent="-172085">
              <a:lnSpc>
                <a:spcPct val="100000"/>
              </a:lnSpc>
              <a:buFont typeface="Wingdings"/>
              <a:buChar char=""/>
              <a:tabLst>
                <a:tab pos="185420" algn="l"/>
              </a:tabLst>
            </a:pPr>
            <a:r>
              <a:rPr sz="1200" dirty="0">
                <a:latin typeface="Arial"/>
                <a:cs typeface="Arial"/>
              </a:rPr>
              <a:t>“Issue Tracker” - </a:t>
            </a:r>
            <a:r>
              <a:rPr sz="1200" spc="-5" dirty="0">
                <a:latin typeface="Arial"/>
                <a:cs typeface="Arial"/>
              </a:rPr>
              <a:t>a </a:t>
            </a:r>
            <a:r>
              <a:rPr sz="1200" dirty="0">
                <a:latin typeface="Arial"/>
                <a:cs typeface="Arial"/>
              </a:rPr>
              <a:t>tool to </a:t>
            </a:r>
            <a:r>
              <a:rPr sz="1200" spc="-5" dirty="0">
                <a:latin typeface="Arial"/>
                <a:cs typeface="Arial"/>
              </a:rPr>
              <a:t>create and </a:t>
            </a:r>
            <a:r>
              <a:rPr sz="1200" dirty="0">
                <a:latin typeface="Arial"/>
                <a:cs typeface="Arial"/>
              </a:rPr>
              <a:t>track </a:t>
            </a:r>
            <a:r>
              <a:rPr sz="1200" spc="-5" dirty="0">
                <a:latin typeface="Arial"/>
                <a:cs typeface="Arial"/>
              </a:rPr>
              <a:t>issues/development </a:t>
            </a:r>
            <a:r>
              <a:rPr sz="1200" dirty="0">
                <a:latin typeface="Arial"/>
                <a:cs typeface="Arial"/>
              </a:rPr>
              <a:t>steps, </a:t>
            </a:r>
            <a:r>
              <a:rPr sz="1200" spc="-5" dirty="0">
                <a:latin typeface="Arial"/>
                <a:cs typeface="Arial"/>
              </a:rPr>
              <a:t>which has useful functionalities like: developer  assignation,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deadlines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12700" marR="210185" algn="just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The team </a:t>
            </a:r>
            <a:r>
              <a:rPr sz="1200" spc="-5" dirty="0">
                <a:latin typeface="Arial"/>
                <a:cs typeface="Arial"/>
              </a:rPr>
              <a:t>conducts weekly meetings </a:t>
            </a:r>
            <a:r>
              <a:rPr sz="1200" dirty="0">
                <a:latin typeface="Arial"/>
                <a:cs typeface="Arial"/>
              </a:rPr>
              <a:t>to </a:t>
            </a:r>
            <a:r>
              <a:rPr sz="1200" spc="-5" dirty="0">
                <a:latin typeface="Arial"/>
                <a:cs typeface="Arial"/>
              </a:rPr>
              <a:t>discuss planning(creating new issues and </a:t>
            </a:r>
            <a:r>
              <a:rPr sz="1200" dirty="0">
                <a:latin typeface="Arial"/>
                <a:cs typeface="Arial"/>
              </a:rPr>
              <a:t>setting </a:t>
            </a:r>
            <a:r>
              <a:rPr sz="1200" spc="-5" dirty="0">
                <a:latin typeface="Arial"/>
                <a:cs typeface="Arial"/>
              </a:rPr>
              <a:t>new deadlines), </a:t>
            </a:r>
            <a:r>
              <a:rPr sz="1200" dirty="0">
                <a:latin typeface="Arial"/>
                <a:cs typeface="Arial"/>
              </a:rPr>
              <a:t>rather</a:t>
            </a:r>
            <a:r>
              <a:rPr sz="1200" spc="-204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than  </a:t>
            </a:r>
            <a:r>
              <a:rPr sz="1200" spc="-5" dirty="0">
                <a:latin typeface="Arial"/>
                <a:cs typeface="Arial"/>
              </a:rPr>
              <a:t>presenting individual progress which is already done in </a:t>
            </a:r>
            <a:r>
              <a:rPr sz="1200" b="1" spc="-5" dirty="0">
                <a:latin typeface="Arial"/>
                <a:cs typeface="Arial"/>
              </a:rPr>
              <a:t>GitHub </a:t>
            </a:r>
            <a:r>
              <a:rPr sz="1200" spc="-5" dirty="0">
                <a:latin typeface="Arial"/>
                <a:cs typeface="Arial"/>
              </a:rPr>
              <a:t>by giving commits(modifications) descriptions and by  commenting/closing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issues.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This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allows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focus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more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planning,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by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saving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lot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time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with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functionality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provided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by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GitHub</a:t>
            </a:r>
            <a:r>
              <a:rPr sz="1200" spc="-5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95</a:t>
            </a:fld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4038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Software </a:t>
            </a:r>
            <a:r>
              <a:rPr spc="-5" dirty="0"/>
              <a:t>Development</a:t>
            </a:r>
            <a:r>
              <a:rPr spc="-75" dirty="0"/>
              <a:t> </a:t>
            </a:r>
            <a:r>
              <a:rPr dirty="0"/>
              <a:t>Plan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15316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FS </a:t>
            </a:r>
            <a:r>
              <a:rPr sz="2400" spc="-5" dirty="0"/>
              <a:t>Strategy </a:t>
            </a:r>
            <a:r>
              <a:rPr spc="-5" dirty="0"/>
              <a:t>(Keyword:</a:t>
            </a:r>
            <a:r>
              <a:rPr spc="-10" dirty="0"/>
              <a:t> </a:t>
            </a:r>
            <a:r>
              <a:rPr u="heavy" spc="-10" dirty="0">
                <a:uFill>
                  <a:solidFill>
                    <a:srgbClr val="000000"/>
                  </a:solidFill>
                </a:uFill>
              </a:rPr>
              <a:t>FAILPROOF</a:t>
            </a:r>
            <a:r>
              <a:rPr spc="-10" dirty="0"/>
              <a:t>)</a:t>
            </a:r>
            <a:endParaRPr sz="2400"/>
          </a:p>
          <a:p>
            <a:pPr marL="22860">
              <a:lnSpc>
                <a:spcPct val="100000"/>
              </a:lnSpc>
              <a:spcBef>
                <a:spcPts val="5"/>
              </a:spcBef>
            </a:pPr>
            <a:endParaRPr sz="2350">
              <a:latin typeface="Times New Roman"/>
              <a:cs typeface="Times New Roman"/>
            </a:endParaRPr>
          </a:p>
          <a:p>
            <a:pPr marL="35560" marR="5715">
              <a:lnSpc>
                <a:spcPct val="100000"/>
              </a:lnSpc>
              <a:spcBef>
                <a:spcPts val="5"/>
              </a:spcBef>
            </a:pPr>
            <a:r>
              <a:rPr sz="1200" b="0" spc="20" dirty="0">
                <a:latin typeface="Arial"/>
                <a:cs typeface="Arial"/>
              </a:rPr>
              <a:t>We </a:t>
            </a:r>
            <a:r>
              <a:rPr sz="1200" b="0" spc="-5" dirty="0">
                <a:latin typeface="Arial"/>
                <a:cs typeface="Arial"/>
              </a:rPr>
              <a:t>plan on creating a software(completely </a:t>
            </a:r>
            <a:r>
              <a:rPr sz="1200" b="0" dirty="0">
                <a:latin typeface="Arial"/>
                <a:cs typeface="Arial"/>
              </a:rPr>
              <a:t>free of </a:t>
            </a:r>
            <a:r>
              <a:rPr sz="1200" b="0" spc="-5" dirty="0">
                <a:latin typeface="Arial"/>
                <a:cs typeface="Arial"/>
              </a:rPr>
              <a:t>bugs) such </a:t>
            </a:r>
            <a:r>
              <a:rPr sz="1200" b="0" dirty="0">
                <a:latin typeface="Arial"/>
                <a:cs typeface="Arial"/>
              </a:rPr>
              <a:t>that at the </a:t>
            </a:r>
            <a:r>
              <a:rPr sz="1200" b="0" spc="-5" dirty="0">
                <a:latin typeface="Arial"/>
                <a:cs typeface="Arial"/>
              </a:rPr>
              <a:t>end </a:t>
            </a:r>
            <a:r>
              <a:rPr sz="1200" b="0" dirty="0">
                <a:latin typeface="Arial"/>
                <a:cs typeface="Arial"/>
              </a:rPr>
              <a:t>of the </a:t>
            </a:r>
            <a:r>
              <a:rPr sz="1200" b="0" spc="-5" dirty="0">
                <a:latin typeface="Arial"/>
                <a:cs typeface="Arial"/>
              </a:rPr>
              <a:t>mission </a:t>
            </a:r>
            <a:r>
              <a:rPr sz="1200" b="0" spc="-10" dirty="0">
                <a:latin typeface="Arial"/>
                <a:cs typeface="Arial"/>
              </a:rPr>
              <a:t>we will </a:t>
            </a:r>
            <a:r>
              <a:rPr sz="1200" b="0" spc="-5" dirty="0">
                <a:latin typeface="Arial"/>
                <a:cs typeface="Arial"/>
              </a:rPr>
              <a:t>be able </a:t>
            </a:r>
            <a:r>
              <a:rPr sz="1200" b="0" dirty="0">
                <a:latin typeface="Arial"/>
                <a:cs typeface="Arial"/>
              </a:rPr>
              <a:t>to tell </a:t>
            </a:r>
            <a:r>
              <a:rPr sz="1200" b="0" spc="-5" dirty="0">
                <a:latin typeface="Arial"/>
                <a:cs typeface="Arial"/>
              </a:rPr>
              <a:t>exactly  which components </a:t>
            </a:r>
            <a:r>
              <a:rPr sz="1200" b="0" dirty="0">
                <a:latin typeface="Arial"/>
                <a:cs typeface="Arial"/>
              </a:rPr>
              <a:t>failed </a:t>
            </a:r>
            <a:r>
              <a:rPr sz="1200" b="0" spc="-5" dirty="0">
                <a:latin typeface="Arial"/>
                <a:cs typeface="Arial"/>
              </a:rPr>
              <a:t>physically(we </a:t>
            </a:r>
            <a:r>
              <a:rPr sz="1200" b="0" spc="-10" dirty="0">
                <a:latin typeface="Arial"/>
                <a:cs typeface="Arial"/>
              </a:rPr>
              <a:t>will </a:t>
            </a:r>
            <a:r>
              <a:rPr sz="1200" b="0" spc="-5" dirty="0">
                <a:latin typeface="Arial"/>
                <a:cs typeface="Arial"/>
              </a:rPr>
              <a:t>suppose </a:t>
            </a:r>
            <a:r>
              <a:rPr sz="1200" b="0" dirty="0">
                <a:latin typeface="Arial"/>
                <a:cs typeface="Arial"/>
              </a:rPr>
              <a:t>that </a:t>
            </a:r>
            <a:r>
              <a:rPr sz="1200" b="0" spc="-5" dirty="0">
                <a:latin typeface="Arial"/>
                <a:cs typeface="Arial"/>
              </a:rPr>
              <a:t>any child component (=that relies on a </a:t>
            </a:r>
            <a:r>
              <a:rPr sz="1200" b="0" dirty="0">
                <a:latin typeface="Arial"/>
                <a:cs typeface="Arial"/>
              </a:rPr>
              <a:t>parent </a:t>
            </a:r>
            <a:r>
              <a:rPr sz="1200" b="0" spc="-5" dirty="0">
                <a:latin typeface="Arial"/>
                <a:cs typeface="Arial"/>
              </a:rPr>
              <a:t>component) </a:t>
            </a:r>
            <a:r>
              <a:rPr sz="1200" b="0" dirty="0">
                <a:latin typeface="Arial"/>
                <a:cs typeface="Arial"/>
              </a:rPr>
              <a:t>failed if  the </a:t>
            </a:r>
            <a:r>
              <a:rPr sz="1200" b="0" spc="-5" dirty="0">
                <a:latin typeface="Arial"/>
                <a:cs typeface="Arial"/>
              </a:rPr>
              <a:t>parent</a:t>
            </a:r>
            <a:r>
              <a:rPr sz="1200" b="0" spc="-50" dirty="0">
                <a:latin typeface="Arial"/>
                <a:cs typeface="Arial"/>
              </a:rPr>
              <a:t> </a:t>
            </a:r>
            <a:r>
              <a:rPr sz="1200" b="0" dirty="0">
                <a:latin typeface="Arial"/>
                <a:cs typeface="Arial"/>
              </a:rPr>
              <a:t>failed)</a:t>
            </a:r>
            <a:endParaRPr sz="120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5560" marR="5080">
              <a:lnSpc>
                <a:spcPct val="100000"/>
              </a:lnSpc>
              <a:spcBef>
                <a:spcPts val="940"/>
              </a:spcBef>
            </a:pPr>
            <a:r>
              <a:rPr sz="1200" b="0" dirty="0">
                <a:latin typeface="Arial"/>
                <a:cs typeface="Arial"/>
              </a:rPr>
              <a:t>This </a:t>
            </a:r>
            <a:r>
              <a:rPr sz="1200" b="0" spc="-5" dirty="0">
                <a:latin typeface="Arial"/>
                <a:cs typeface="Arial"/>
              </a:rPr>
              <a:t>approach </a:t>
            </a:r>
            <a:r>
              <a:rPr sz="1200" b="0" spc="-10" dirty="0">
                <a:latin typeface="Arial"/>
                <a:cs typeface="Arial"/>
              </a:rPr>
              <a:t>will </a:t>
            </a:r>
            <a:r>
              <a:rPr sz="1200" b="0" spc="-5" dirty="0">
                <a:latin typeface="Arial"/>
                <a:cs typeface="Arial"/>
              </a:rPr>
              <a:t>help </a:t>
            </a:r>
            <a:r>
              <a:rPr sz="1200" b="0" dirty="0">
                <a:latin typeface="Arial"/>
                <a:cs typeface="Arial"/>
              </a:rPr>
              <a:t>us a </a:t>
            </a:r>
            <a:r>
              <a:rPr sz="1200" b="0" spc="-5" dirty="0">
                <a:latin typeface="Arial"/>
                <a:cs typeface="Arial"/>
              </a:rPr>
              <a:t>great </a:t>
            </a:r>
            <a:r>
              <a:rPr sz="1200" b="0" dirty="0">
                <a:latin typeface="Arial"/>
                <a:cs typeface="Arial"/>
              </a:rPr>
              <a:t>deal </a:t>
            </a:r>
            <a:r>
              <a:rPr sz="1200" b="0" spc="-10" dirty="0">
                <a:latin typeface="Arial"/>
                <a:cs typeface="Arial"/>
              </a:rPr>
              <a:t>with </a:t>
            </a:r>
            <a:r>
              <a:rPr sz="1200" b="0" dirty="0">
                <a:latin typeface="Arial"/>
                <a:cs typeface="Arial"/>
              </a:rPr>
              <a:t>the </a:t>
            </a:r>
            <a:r>
              <a:rPr sz="1200" b="0" spc="-5" dirty="0">
                <a:latin typeface="Arial"/>
                <a:cs typeface="Arial"/>
              </a:rPr>
              <a:t>mission analysis </a:t>
            </a:r>
            <a:r>
              <a:rPr sz="1200" b="0" dirty="0">
                <a:latin typeface="Arial"/>
                <a:cs typeface="Arial"/>
              </a:rPr>
              <a:t>by </a:t>
            </a:r>
            <a:r>
              <a:rPr sz="1200" b="0" spc="-5" dirty="0">
                <a:latin typeface="Arial"/>
                <a:cs typeface="Arial"/>
              </a:rPr>
              <a:t>helping </a:t>
            </a:r>
            <a:r>
              <a:rPr sz="1200" b="0" dirty="0">
                <a:latin typeface="Arial"/>
                <a:cs typeface="Arial"/>
              </a:rPr>
              <a:t>us </a:t>
            </a:r>
            <a:r>
              <a:rPr sz="1200" b="0" spc="-5" dirty="0">
                <a:latin typeface="Arial"/>
                <a:cs typeface="Arial"/>
              </a:rPr>
              <a:t>answer </a:t>
            </a:r>
            <a:r>
              <a:rPr sz="1200" b="0" dirty="0">
                <a:latin typeface="Arial"/>
                <a:cs typeface="Arial"/>
              </a:rPr>
              <a:t>a </a:t>
            </a:r>
            <a:r>
              <a:rPr sz="1200" b="0" spc="-5" dirty="0">
                <a:latin typeface="Arial"/>
                <a:cs typeface="Arial"/>
              </a:rPr>
              <a:t>lot </a:t>
            </a:r>
            <a:r>
              <a:rPr sz="1200" b="0" dirty="0">
                <a:latin typeface="Arial"/>
                <a:cs typeface="Arial"/>
              </a:rPr>
              <a:t>of the ”WHY?” </a:t>
            </a:r>
            <a:r>
              <a:rPr sz="1200" b="0" spc="-5" dirty="0">
                <a:latin typeface="Arial"/>
                <a:cs typeface="Arial"/>
              </a:rPr>
              <a:t>questions </a:t>
            </a:r>
            <a:r>
              <a:rPr sz="1200" b="0" dirty="0">
                <a:latin typeface="Arial"/>
                <a:cs typeface="Arial"/>
              </a:rPr>
              <a:t>at the  </a:t>
            </a:r>
            <a:r>
              <a:rPr sz="1200" b="0" spc="-5" dirty="0">
                <a:latin typeface="Arial"/>
                <a:cs typeface="Arial"/>
              </a:rPr>
              <a:t>end </a:t>
            </a:r>
            <a:r>
              <a:rPr sz="1200" b="0" dirty="0">
                <a:latin typeface="Arial"/>
                <a:cs typeface="Arial"/>
              </a:rPr>
              <a:t>of the</a:t>
            </a:r>
            <a:r>
              <a:rPr sz="1200" b="0" spc="-40" dirty="0">
                <a:latin typeface="Arial"/>
                <a:cs typeface="Arial"/>
              </a:rPr>
              <a:t> </a:t>
            </a:r>
            <a:r>
              <a:rPr sz="1200" b="0" spc="-5" dirty="0">
                <a:latin typeface="Arial"/>
                <a:cs typeface="Arial"/>
              </a:rPr>
              <a:t>mission</a:t>
            </a:r>
            <a:endParaRPr sz="120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5560" marR="5715">
              <a:lnSpc>
                <a:spcPct val="100000"/>
              </a:lnSpc>
              <a:spcBef>
                <a:spcPts val="945"/>
              </a:spcBef>
            </a:pPr>
            <a:r>
              <a:rPr sz="1200" b="0" spc="-5" dirty="0">
                <a:latin typeface="Arial"/>
                <a:cs typeface="Arial"/>
              </a:rPr>
              <a:t>Since </a:t>
            </a:r>
            <a:r>
              <a:rPr sz="1200" b="0" dirty="0">
                <a:latin typeface="Arial"/>
                <a:cs typeface="Arial"/>
              </a:rPr>
              <a:t>the </a:t>
            </a:r>
            <a:r>
              <a:rPr sz="1200" b="0" spc="-5" dirty="0">
                <a:latin typeface="Arial"/>
                <a:cs typeface="Arial"/>
              </a:rPr>
              <a:t>level </a:t>
            </a:r>
            <a:r>
              <a:rPr sz="1200" b="0" dirty="0">
                <a:latin typeface="Arial"/>
                <a:cs typeface="Arial"/>
              </a:rPr>
              <a:t>of </a:t>
            </a:r>
            <a:r>
              <a:rPr sz="1200" b="0" spc="-5" dirty="0">
                <a:latin typeface="Arial"/>
                <a:cs typeface="Arial"/>
              </a:rPr>
              <a:t>complexity won’t </a:t>
            </a:r>
            <a:r>
              <a:rPr sz="1200" b="0" dirty="0">
                <a:latin typeface="Arial"/>
                <a:cs typeface="Arial"/>
              </a:rPr>
              <a:t>be </a:t>
            </a:r>
            <a:r>
              <a:rPr sz="1200" b="0" spc="-5" dirty="0">
                <a:latin typeface="Arial"/>
                <a:cs typeface="Arial"/>
              </a:rPr>
              <a:t>very high, </a:t>
            </a:r>
            <a:r>
              <a:rPr sz="1200" b="0" dirty="0">
                <a:latin typeface="Arial"/>
                <a:cs typeface="Arial"/>
              </a:rPr>
              <a:t>a bug-free </a:t>
            </a:r>
            <a:r>
              <a:rPr sz="1200" b="0" spc="-5" dirty="0">
                <a:latin typeface="Arial"/>
                <a:cs typeface="Arial"/>
              </a:rPr>
              <a:t>software can be easily </a:t>
            </a:r>
            <a:r>
              <a:rPr sz="1200" b="0" dirty="0">
                <a:latin typeface="Arial"/>
                <a:cs typeface="Arial"/>
              </a:rPr>
              <a:t>created </a:t>
            </a:r>
            <a:r>
              <a:rPr sz="1200" b="0" spc="-5" dirty="0">
                <a:latin typeface="Arial"/>
                <a:cs typeface="Arial"/>
              </a:rPr>
              <a:t>and </a:t>
            </a:r>
            <a:r>
              <a:rPr sz="1200" b="0" dirty="0">
                <a:latin typeface="Arial"/>
                <a:cs typeface="Arial"/>
              </a:rPr>
              <a:t>then it can </a:t>
            </a:r>
            <a:r>
              <a:rPr sz="1200" b="0" spc="-5" dirty="0">
                <a:latin typeface="Arial"/>
                <a:cs typeface="Arial"/>
              </a:rPr>
              <a:t>be enhanced </a:t>
            </a:r>
            <a:r>
              <a:rPr sz="1200" b="0" dirty="0">
                <a:latin typeface="Arial"/>
                <a:cs typeface="Arial"/>
              </a:rPr>
              <a:t>by  </a:t>
            </a:r>
            <a:r>
              <a:rPr sz="1200" b="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reducing</a:t>
            </a:r>
            <a:r>
              <a:rPr sz="1200" b="0" spc="-5" dirty="0">
                <a:latin typeface="Arial"/>
                <a:cs typeface="Arial"/>
              </a:rPr>
              <a:t> components </a:t>
            </a:r>
            <a:r>
              <a:rPr sz="1200" b="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dependency</a:t>
            </a:r>
            <a:r>
              <a:rPr sz="1200" b="0" spc="-5" dirty="0">
                <a:latin typeface="Arial"/>
                <a:cs typeface="Arial"/>
              </a:rPr>
              <a:t> as </a:t>
            </a:r>
            <a:r>
              <a:rPr sz="1200" b="0" dirty="0">
                <a:latin typeface="Arial"/>
                <a:cs typeface="Arial"/>
              </a:rPr>
              <a:t>much </a:t>
            </a:r>
            <a:r>
              <a:rPr sz="1200" b="0" spc="-5" dirty="0">
                <a:latin typeface="Arial"/>
                <a:cs typeface="Arial"/>
              </a:rPr>
              <a:t>as </a:t>
            </a:r>
            <a:r>
              <a:rPr sz="1200" b="0" dirty="0">
                <a:latin typeface="Arial"/>
                <a:cs typeface="Arial"/>
              </a:rPr>
              <a:t>possible </a:t>
            </a:r>
            <a:r>
              <a:rPr sz="1200" b="0" spc="-5" dirty="0">
                <a:latin typeface="Arial"/>
                <a:cs typeface="Arial"/>
              </a:rPr>
              <a:t>(so less components </a:t>
            </a:r>
            <a:r>
              <a:rPr sz="1200" b="0" spc="-10" dirty="0">
                <a:latin typeface="Arial"/>
                <a:cs typeface="Arial"/>
              </a:rPr>
              <a:t>will </a:t>
            </a:r>
            <a:r>
              <a:rPr sz="1200" b="0" spc="-5" dirty="0">
                <a:latin typeface="Arial"/>
                <a:cs typeface="Arial"/>
              </a:rPr>
              <a:t>be </a:t>
            </a:r>
            <a:r>
              <a:rPr sz="1200" b="0" dirty="0">
                <a:latin typeface="Arial"/>
                <a:cs typeface="Arial"/>
              </a:rPr>
              <a:t>trimmed </a:t>
            </a:r>
            <a:r>
              <a:rPr sz="1200" b="0" spc="-5" dirty="0">
                <a:latin typeface="Arial"/>
                <a:cs typeface="Arial"/>
              </a:rPr>
              <a:t>out </a:t>
            </a:r>
            <a:r>
              <a:rPr sz="1200" b="0" dirty="0">
                <a:latin typeface="Arial"/>
                <a:cs typeface="Arial"/>
              </a:rPr>
              <a:t>of the </a:t>
            </a:r>
            <a:r>
              <a:rPr sz="1200" b="0" spc="-5" dirty="0">
                <a:latin typeface="Arial"/>
                <a:cs typeface="Arial"/>
              </a:rPr>
              <a:t>analysis </a:t>
            </a:r>
            <a:r>
              <a:rPr sz="1200" b="0" dirty="0">
                <a:latin typeface="Arial"/>
                <a:cs typeface="Arial"/>
              </a:rPr>
              <a:t>if </a:t>
            </a:r>
            <a:r>
              <a:rPr sz="1200" b="0" spc="-5" dirty="0">
                <a:latin typeface="Arial"/>
                <a:cs typeface="Arial"/>
              </a:rPr>
              <a:t>another  </a:t>
            </a:r>
            <a:r>
              <a:rPr sz="1200" b="0" dirty="0">
                <a:latin typeface="Arial"/>
                <a:cs typeface="Arial"/>
              </a:rPr>
              <a:t>fails)</a:t>
            </a:r>
            <a:endParaRPr sz="120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5560" marR="569595">
              <a:lnSpc>
                <a:spcPct val="100000"/>
              </a:lnSpc>
              <a:spcBef>
                <a:spcPts val="955"/>
              </a:spcBef>
            </a:pPr>
            <a:r>
              <a:rPr sz="1200" b="0" dirty="0">
                <a:latin typeface="Arial"/>
                <a:cs typeface="Arial"/>
              </a:rPr>
              <a:t>A </a:t>
            </a:r>
            <a:r>
              <a:rPr sz="1200" b="0" spc="-5" dirty="0">
                <a:latin typeface="Arial"/>
                <a:cs typeface="Arial"/>
              </a:rPr>
              <a:t>well </a:t>
            </a:r>
            <a:r>
              <a:rPr sz="1200" b="0" dirty="0">
                <a:latin typeface="Arial"/>
                <a:cs typeface="Arial"/>
              </a:rPr>
              <a:t>structured, abstract </a:t>
            </a:r>
            <a:r>
              <a:rPr sz="1200" b="0" spc="-5" dirty="0">
                <a:latin typeface="Arial"/>
                <a:cs typeface="Arial"/>
              </a:rPr>
              <a:t>documentation(explanation with references </a:t>
            </a:r>
            <a:r>
              <a:rPr sz="1200" b="0" dirty="0">
                <a:latin typeface="Arial"/>
                <a:cs typeface="Arial"/>
              </a:rPr>
              <a:t>to </a:t>
            </a:r>
            <a:r>
              <a:rPr sz="1200" b="0" spc="-5" dirty="0">
                <a:latin typeface="Arial"/>
                <a:cs typeface="Arial"/>
              </a:rPr>
              <a:t>the </a:t>
            </a:r>
            <a:r>
              <a:rPr sz="1200" b="0" dirty="0">
                <a:latin typeface="Arial"/>
                <a:cs typeface="Arial"/>
              </a:rPr>
              <a:t>actual </a:t>
            </a:r>
            <a:r>
              <a:rPr sz="1200" b="0" spc="-5" dirty="0">
                <a:latin typeface="Arial"/>
                <a:cs typeface="Arial"/>
              </a:rPr>
              <a:t>code) </a:t>
            </a:r>
            <a:r>
              <a:rPr sz="1200" b="0" spc="-10" dirty="0">
                <a:latin typeface="Arial"/>
                <a:cs typeface="Arial"/>
              </a:rPr>
              <a:t>will </a:t>
            </a:r>
            <a:r>
              <a:rPr sz="1200" b="0" spc="-5" dirty="0">
                <a:latin typeface="Arial"/>
                <a:cs typeface="Arial"/>
              </a:rPr>
              <a:t>be written in order </a:t>
            </a:r>
            <a:r>
              <a:rPr sz="1200" b="0" dirty="0">
                <a:latin typeface="Arial"/>
                <a:cs typeface="Arial"/>
              </a:rPr>
              <a:t>to  </a:t>
            </a:r>
            <a:r>
              <a:rPr sz="1200" b="0" spc="-5" dirty="0">
                <a:latin typeface="Arial"/>
                <a:cs typeface="Arial"/>
              </a:rPr>
              <a:t>demonstrate </a:t>
            </a:r>
            <a:r>
              <a:rPr sz="1200" b="0" dirty="0">
                <a:latin typeface="Arial"/>
                <a:cs typeface="Arial"/>
              </a:rPr>
              <a:t>that the </a:t>
            </a:r>
            <a:r>
              <a:rPr sz="1200" b="0" spc="-5" dirty="0">
                <a:latin typeface="Arial"/>
                <a:cs typeface="Arial"/>
              </a:rPr>
              <a:t>software is failproof. </a:t>
            </a:r>
            <a:r>
              <a:rPr sz="1200" b="0" dirty="0">
                <a:latin typeface="Arial"/>
                <a:cs typeface="Arial"/>
              </a:rPr>
              <a:t>This information </a:t>
            </a:r>
            <a:r>
              <a:rPr sz="1200" b="0" spc="-10" dirty="0">
                <a:latin typeface="Arial"/>
                <a:cs typeface="Arial"/>
              </a:rPr>
              <a:t>will </a:t>
            </a:r>
            <a:r>
              <a:rPr sz="1200" b="0" spc="-5" dirty="0">
                <a:latin typeface="Arial"/>
                <a:cs typeface="Arial"/>
              </a:rPr>
              <a:t>be used </a:t>
            </a:r>
            <a:r>
              <a:rPr sz="1200" b="0" dirty="0">
                <a:latin typeface="Arial"/>
                <a:cs typeface="Arial"/>
              </a:rPr>
              <a:t>for </a:t>
            </a:r>
            <a:r>
              <a:rPr sz="1200" b="0" spc="-5" dirty="0">
                <a:latin typeface="Arial"/>
                <a:cs typeface="Arial"/>
              </a:rPr>
              <a:t>proving our mission</a:t>
            </a:r>
            <a:r>
              <a:rPr sz="1200" b="0" spc="-125" dirty="0">
                <a:latin typeface="Arial"/>
                <a:cs typeface="Arial"/>
              </a:rPr>
              <a:t> </a:t>
            </a:r>
            <a:r>
              <a:rPr sz="1200" b="0" spc="-5" dirty="0">
                <a:latin typeface="Arial"/>
                <a:cs typeface="Arial"/>
              </a:rPr>
              <a:t>analysis.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96</a:t>
            </a:fld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9361" y="63825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9361" y="972311"/>
            <a:ext cx="8686800" cy="38100"/>
          </a:xfrm>
          <a:custGeom>
            <a:avLst/>
            <a:gdLst/>
            <a:ahLst/>
            <a:cxnLst/>
            <a:rect l="l" t="t" r="r" b="b"/>
            <a:pathLst>
              <a:path w="8686800" h="38100">
                <a:moveTo>
                  <a:pt x="0" y="38100"/>
                </a:moveTo>
                <a:lnTo>
                  <a:pt x="8686800" y="38100"/>
                </a:lnTo>
                <a:lnTo>
                  <a:pt x="8686800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3613" y="131784"/>
            <a:ext cx="769620" cy="353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34200" y="0"/>
            <a:ext cx="1955292" cy="950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04138" y="2597276"/>
            <a:ext cx="733488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Ground Control </a:t>
            </a:r>
            <a:r>
              <a:rPr sz="3200" spc="-5" dirty="0"/>
              <a:t>System </a:t>
            </a:r>
            <a:r>
              <a:rPr sz="3200" dirty="0"/>
              <a:t>(GCS)</a:t>
            </a:r>
            <a:r>
              <a:rPr sz="3200" spc="-130" dirty="0"/>
              <a:t> </a:t>
            </a:r>
            <a:r>
              <a:rPr sz="3200" dirty="0"/>
              <a:t>Design</a:t>
            </a:r>
            <a:endParaRPr sz="320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pPr marL="25400">
                <a:lnSpc>
                  <a:spcPct val="100000"/>
                </a:lnSpc>
              </a:pPr>
              <a:t>97</a:t>
            </a:fld>
            <a:endParaRPr spc="-5" dirty="0"/>
          </a:p>
        </p:txBody>
      </p:sp>
      <p:sp>
        <p:nvSpPr>
          <p:cNvPr id="15" name="object 15"/>
          <p:cNvSpPr txBox="1"/>
          <p:nvPr/>
        </p:nvSpPr>
        <p:spPr>
          <a:xfrm>
            <a:off x="2223007" y="3686682"/>
            <a:ext cx="50234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Presenter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Lawrence Allegranza France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(LAF)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1272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GCS</a:t>
            </a:r>
            <a:r>
              <a:rPr spc="-85" dirty="0"/>
              <a:t> </a:t>
            </a:r>
            <a:r>
              <a:rPr dirty="0"/>
              <a:t>Overview</a:t>
            </a:r>
          </a:p>
        </p:txBody>
      </p:sp>
      <p:sp>
        <p:nvSpPr>
          <p:cNvPr id="9" name="object 9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174625"/>
                </a:moveTo>
                <a:lnTo>
                  <a:pt x="0" y="174625"/>
                </a:lnTo>
                <a:lnTo>
                  <a:pt x="141224" y="282575"/>
                </a:lnTo>
                <a:lnTo>
                  <a:pt x="87376" y="457200"/>
                </a:lnTo>
                <a:lnTo>
                  <a:pt x="228600" y="349250"/>
                </a:lnTo>
                <a:lnTo>
                  <a:pt x="336536" y="349250"/>
                </a:lnTo>
                <a:lnTo>
                  <a:pt x="315976" y="282575"/>
                </a:lnTo>
                <a:lnTo>
                  <a:pt x="457200" y="174625"/>
                </a:lnTo>
                <a:close/>
              </a:path>
              <a:path w="457200" h="457200">
                <a:moveTo>
                  <a:pt x="336536" y="349250"/>
                </a:moveTo>
                <a:lnTo>
                  <a:pt x="228600" y="349250"/>
                </a:lnTo>
                <a:lnTo>
                  <a:pt x="369824" y="457200"/>
                </a:lnTo>
                <a:lnTo>
                  <a:pt x="336536" y="349250"/>
                </a:lnTo>
                <a:close/>
              </a:path>
              <a:path w="457200" h="457200">
                <a:moveTo>
                  <a:pt x="228600" y="0"/>
                </a:moveTo>
                <a:lnTo>
                  <a:pt x="174625" y="174625"/>
                </a:lnTo>
                <a:lnTo>
                  <a:pt x="282575" y="174625"/>
                </a:lnTo>
                <a:lnTo>
                  <a:pt x="228600" y="0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1361" y="6172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174625"/>
                </a:moveTo>
                <a:lnTo>
                  <a:pt x="174625" y="174625"/>
                </a:lnTo>
                <a:lnTo>
                  <a:pt x="228600" y="0"/>
                </a:lnTo>
                <a:lnTo>
                  <a:pt x="282575" y="174625"/>
                </a:lnTo>
                <a:lnTo>
                  <a:pt x="457200" y="174625"/>
                </a:lnTo>
                <a:lnTo>
                  <a:pt x="315976" y="282575"/>
                </a:lnTo>
                <a:lnTo>
                  <a:pt x="369824" y="457200"/>
                </a:lnTo>
                <a:lnTo>
                  <a:pt x="228600" y="349250"/>
                </a:lnTo>
                <a:lnTo>
                  <a:pt x="87376" y="457200"/>
                </a:lnTo>
                <a:lnTo>
                  <a:pt x="141224" y="282575"/>
                </a:lnTo>
                <a:lnTo>
                  <a:pt x="0" y="174625"/>
                </a:lnTo>
                <a:close/>
              </a:path>
            </a:pathLst>
          </a:custGeom>
          <a:ln w="25908">
            <a:solidFill>
              <a:srgbClr val="87A2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9361" y="1143761"/>
            <a:ext cx="2667000" cy="1295400"/>
          </a:xfrm>
          <a:custGeom>
            <a:avLst/>
            <a:gdLst/>
            <a:ahLst/>
            <a:cxnLst/>
            <a:rect l="l" t="t" r="r" b="b"/>
            <a:pathLst>
              <a:path w="2667000" h="1295400">
                <a:moveTo>
                  <a:pt x="0" y="215900"/>
                </a:moveTo>
                <a:lnTo>
                  <a:pt x="5701" y="166391"/>
                </a:lnTo>
                <a:lnTo>
                  <a:pt x="21943" y="120946"/>
                </a:lnTo>
                <a:lnTo>
                  <a:pt x="47430" y="80859"/>
                </a:lnTo>
                <a:lnTo>
                  <a:pt x="80864" y="47426"/>
                </a:lnTo>
                <a:lnTo>
                  <a:pt x="120951" y="21941"/>
                </a:lnTo>
                <a:lnTo>
                  <a:pt x="166395" y="5701"/>
                </a:lnTo>
                <a:lnTo>
                  <a:pt x="215900" y="0"/>
                </a:lnTo>
                <a:lnTo>
                  <a:pt x="2451100" y="0"/>
                </a:lnTo>
                <a:lnTo>
                  <a:pt x="2500608" y="5701"/>
                </a:lnTo>
                <a:lnTo>
                  <a:pt x="2546053" y="21941"/>
                </a:lnTo>
                <a:lnTo>
                  <a:pt x="2586140" y="47426"/>
                </a:lnTo>
                <a:lnTo>
                  <a:pt x="2619573" y="80859"/>
                </a:lnTo>
                <a:lnTo>
                  <a:pt x="2645058" y="120946"/>
                </a:lnTo>
                <a:lnTo>
                  <a:pt x="2661298" y="166391"/>
                </a:lnTo>
                <a:lnTo>
                  <a:pt x="2667000" y="215900"/>
                </a:lnTo>
                <a:lnTo>
                  <a:pt x="2667000" y="1079500"/>
                </a:lnTo>
                <a:lnTo>
                  <a:pt x="2661298" y="1129008"/>
                </a:lnTo>
                <a:lnTo>
                  <a:pt x="2645058" y="1174453"/>
                </a:lnTo>
                <a:lnTo>
                  <a:pt x="2619573" y="1214540"/>
                </a:lnTo>
                <a:lnTo>
                  <a:pt x="2586140" y="1247973"/>
                </a:lnTo>
                <a:lnTo>
                  <a:pt x="2546053" y="1273458"/>
                </a:lnTo>
                <a:lnTo>
                  <a:pt x="2500608" y="1289698"/>
                </a:lnTo>
                <a:lnTo>
                  <a:pt x="2451100" y="1295400"/>
                </a:lnTo>
                <a:lnTo>
                  <a:pt x="215900" y="1295400"/>
                </a:lnTo>
                <a:lnTo>
                  <a:pt x="166395" y="1289698"/>
                </a:lnTo>
                <a:lnTo>
                  <a:pt x="120951" y="1273458"/>
                </a:lnTo>
                <a:lnTo>
                  <a:pt x="80864" y="1247973"/>
                </a:lnTo>
                <a:lnTo>
                  <a:pt x="47430" y="1214540"/>
                </a:lnTo>
                <a:lnTo>
                  <a:pt x="21943" y="1174453"/>
                </a:lnTo>
                <a:lnTo>
                  <a:pt x="5701" y="1129008"/>
                </a:lnTo>
                <a:lnTo>
                  <a:pt x="0" y="1079500"/>
                </a:lnTo>
                <a:lnTo>
                  <a:pt x="0" y="215900"/>
                </a:lnTo>
                <a:close/>
              </a:path>
            </a:pathLst>
          </a:custGeom>
          <a:ln w="25908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67861" y="2515361"/>
            <a:ext cx="2590800" cy="1371600"/>
          </a:xfrm>
          <a:custGeom>
            <a:avLst/>
            <a:gdLst/>
            <a:ahLst/>
            <a:cxnLst/>
            <a:rect l="l" t="t" r="r" b="b"/>
            <a:pathLst>
              <a:path w="2590800" h="13716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362200" y="0"/>
                </a:lnTo>
                <a:lnTo>
                  <a:pt x="2408266" y="4644"/>
                </a:lnTo>
                <a:lnTo>
                  <a:pt x="2451175" y="17966"/>
                </a:lnTo>
                <a:lnTo>
                  <a:pt x="2490006" y="39045"/>
                </a:lnTo>
                <a:lnTo>
                  <a:pt x="2523839" y="66960"/>
                </a:lnTo>
                <a:lnTo>
                  <a:pt x="2551754" y="100793"/>
                </a:lnTo>
                <a:lnTo>
                  <a:pt x="2572833" y="139624"/>
                </a:lnTo>
                <a:lnTo>
                  <a:pt x="2586155" y="182533"/>
                </a:lnTo>
                <a:lnTo>
                  <a:pt x="2590800" y="228600"/>
                </a:lnTo>
                <a:lnTo>
                  <a:pt x="2590800" y="1143000"/>
                </a:lnTo>
                <a:lnTo>
                  <a:pt x="2586155" y="1189066"/>
                </a:lnTo>
                <a:lnTo>
                  <a:pt x="2572833" y="1231975"/>
                </a:lnTo>
                <a:lnTo>
                  <a:pt x="2551754" y="1270806"/>
                </a:lnTo>
                <a:lnTo>
                  <a:pt x="2523839" y="1304639"/>
                </a:lnTo>
                <a:lnTo>
                  <a:pt x="2490006" y="1332554"/>
                </a:lnTo>
                <a:lnTo>
                  <a:pt x="2451175" y="1353633"/>
                </a:lnTo>
                <a:lnTo>
                  <a:pt x="2408266" y="1366955"/>
                </a:lnTo>
                <a:lnTo>
                  <a:pt x="2362200" y="1371600"/>
                </a:lnTo>
                <a:lnTo>
                  <a:pt x="228600" y="1371600"/>
                </a:lnTo>
                <a:lnTo>
                  <a:pt x="182533" y="1366955"/>
                </a:lnTo>
                <a:lnTo>
                  <a:pt x="139624" y="1353633"/>
                </a:lnTo>
                <a:lnTo>
                  <a:pt x="100793" y="1332554"/>
                </a:lnTo>
                <a:lnTo>
                  <a:pt x="66960" y="1304639"/>
                </a:lnTo>
                <a:lnTo>
                  <a:pt x="39045" y="1270806"/>
                </a:lnTo>
                <a:lnTo>
                  <a:pt x="17966" y="1231975"/>
                </a:lnTo>
                <a:lnTo>
                  <a:pt x="4644" y="1189066"/>
                </a:lnTo>
                <a:lnTo>
                  <a:pt x="0" y="1143000"/>
                </a:lnTo>
                <a:lnTo>
                  <a:pt x="0" y="228600"/>
                </a:lnTo>
                <a:close/>
              </a:path>
            </a:pathLst>
          </a:custGeom>
          <a:ln w="25908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29761" y="4039361"/>
            <a:ext cx="2628900" cy="457200"/>
          </a:xfrm>
          <a:custGeom>
            <a:avLst/>
            <a:gdLst/>
            <a:ahLst/>
            <a:cxnLst/>
            <a:rect l="l" t="t" r="r" b="b"/>
            <a:pathLst>
              <a:path w="2628900" h="457200">
                <a:moveTo>
                  <a:pt x="0" y="76200"/>
                </a:moveTo>
                <a:lnTo>
                  <a:pt x="5994" y="46559"/>
                </a:lnTo>
                <a:lnTo>
                  <a:pt x="22336" y="22336"/>
                </a:lnTo>
                <a:lnTo>
                  <a:pt x="46559" y="5994"/>
                </a:lnTo>
                <a:lnTo>
                  <a:pt x="76200" y="0"/>
                </a:lnTo>
                <a:lnTo>
                  <a:pt x="2552700" y="0"/>
                </a:lnTo>
                <a:lnTo>
                  <a:pt x="2582340" y="5994"/>
                </a:lnTo>
                <a:lnTo>
                  <a:pt x="2606563" y="22336"/>
                </a:lnTo>
                <a:lnTo>
                  <a:pt x="2622905" y="46559"/>
                </a:lnTo>
                <a:lnTo>
                  <a:pt x="2628900" y="76200"/>
                </a:lnTo>
                <a:lnTo>
                  <a:pt x="2628900" y="381000"/>
                </a:lnTo>
                <a:lnTo>
                  <a:pt x="2622905" y="410640"/>
                </a:lnTo>
                <a:lnTo>
                  <a:pt x="2606563" y="434863"/>
                </a:lnTo>
                <a:lnTo>
                  <a:pt x="2582340" y="451205"/>
                </a:lnTo>
                <a:lnTo>
                  <a:pt x="2552700" y="457200"/>
                </a:lnTo>
                <a:lnTo>
                  <a:pt x="76200" y="457200"/>
                </a:lnTo>
                <a:lnTo>
                  <a:pt x="46559" y="451205"/>
                </a:lnTo>
                <a:lnTo>
                  <a:pt x="22336" y="434863"/>
                </a:lnTo>
                <a:lnTo>
                  <a:pt x="5994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67861" y="4648961"/>
            <a:ext cx="2578735" cy="1524000"/>
          </a:xfrm>
          <a:custGeom>
            <a:avLst/>
            <a:gdLst/>
            <a:ahLst/>
            <a:cxnLst/>
            <a:rect l="l" t="t" r="r" b="b"/>
            <a:pathLst>
              <a:path w="2578735" h="1524000">
                <a:moveTo>
                  <a:pt x="0" y="254000"/>
                </a:moveTo>
                <a:lnTo>
                  <a:pt x="4090" y="208328"/>
                </a:lnTo>
                <a:lnTo>
                  <a:pt x="15884" y="165349"/>
                </a:lnTo>
                <a:lnTo>
                  <a:pt x="34666" y="125777"/>
                </a:lnTo>
                <a:lnTo>
                  <a:pt x="59719" y="90328"/>
                </a:lnTo>
                <a:lnTo>
                  <a:pt x="90328" y="59719"/>
                </a:lnTo>
                <a:lnTo>
                  <a:pt x="125777" y="34666"/>
                </a:lnTo>
                <a:lnTo>
                  <a:pt x="165349" y="15884"/>
                </a:lnTo>
                <a:lnTo>
                  <a:pt x="208328" y="4090"/>
                </a:lnTo>
                <a:lnTo>
                  <a:pt x="254000" y="0"/>
                </a:lnTo>
                <a:lnTo>
                  <a:pt x="2324608" y="0"/>
                </a:lnTo>
                <a:lnTo>
                  <a:pt x="2370279" y="4090"/>
                </a:lnTo>
                <a:lnTo>
                  <a:pt x="2413258" y="15884"/>
                </a:lnTo>
                <a:lnTo>
                  <a:pt x="2452830" y="34666"/>
                </a:lnTo>
                <a:lnTo>
                  <a:pt x="2488279" y="59719"/>
                </a:lnTo>
                <a:lnTo>
                  <a:pt x="2518888" y="90328"/>
                </a:lnTo>
                <a:lnTo>
                  <a:pt x="2543941" y="125777"/>
                </a:lnTo>
                <a:lnTo>
                  <a:pt x="2562723" y="165349"/>
                </a:lnTo>
                <a:lnTo>
                  <a:pt x="2574517" y="208328"/>
                </a:lnTo>
                <a:lnTo>
                  <a:pt x="2578608" y="254000"/>
                </a:lnTo>
                <a:lnTo>
                  <a:pt x="2578608" y="1269987"/>
                </a:lnTo>
                <a:lnTo>
                  <a:pt x="2574517" y="1315645"/>
                </a:lnTo>
                <a:lnTo>
                  <a:pt x="2562723" y="1358619"/>
                </a:lnTo>
                <a:lnTo>
                  <a:pt x="2543941" y="1398190"/>
                </a:lnTo>
                <a:lnTo>
                  <a:pt x="2518888" y="1433643"/>
                </a:lnTo>
                <a:lnTo>
                  <a:pt x="2488279" y="1464258"/>
                </a:lnTo>
                <a:lnTo>
                  <a:pt x="2452830" y="1489319"/>
                </a:lnTo>
                <a:lnTo>
                  <a:pt x="2413258" y="1508107"/>
                </a:lnTo>
                <a:lnTo>
                  <a:pt x="2370279" y="1519907"/>
                </a:lnTo>
                <a:lnTo>
                  <a:pt x="2324608" y="1524000"/>
                </a:lnTo>
                <a:lnTo>
                  <a:pt x="254000" y="1524000"/>
                </a:lnTo>
                <a:lnTo>
                  <a:pt x="208328" y="1519907"/>
                </a:lnTo>
                <a:lnTo>
                  <a:pt x="165349" y="1508107"/>
                </a:lnTo>
                <a:lnTo>
                  <a:pt x="125777" y="1489319"/>
                </a:lnTo>
                <a:lnTo>
                  <a:pt x="90328" y="1464258"/>
                </a:lnTo>
                <a:lnTo>
                  <a:pt x="59719" y="1433643"/>
                </a:lnTo>
                <a:lnTo>
                  <a:pt x="34666" y="1398190"/>
                </a:lnTo>
                <a:lnTo>
                  <a:pt x="15884" y="1358619"/>
                </a:lnTo>
                <a:lnTo>
                  <a:pt x="4090" y="1315645"/>
                </a:lnTo>
                <a:lnTo>
                  <a:pt x="0" y="1269987"/>
                </a:lnTo>
                <a:lnTo>
                  <a:pt x="0" y="254000"/>
                </a:lnTo>
                <a:close/>
              </a:path>
            </a:pathLst>
          </a:custGeom>
          <a:ln w="25908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37553" y="4648961"/>
            <a:ext cx="2578735" cy="1527175"/>
          </a:xfrm>
          <a:custGeom>
            <a:avLst/>
            <a:gdLst/>
            <a:ahLst/>
            <a:cxnLst/>
            <a:rect l="l" t="t" r="r" b="b"/>
            <a:pathLst>
              <a:path w="2578734" h="1527175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2324100" y="0"/>
                </a:lnTo>
                <a:lnTo>
                  <a:pt x="2369855" y="4099"/>
                </a:lnTo>
                <a:lnTo>
                  <a:pt x="2412917" y="15919"/>
                </a:lnTo>
                <a:lnTo>
                  <a:pt x="2452567" y="34741"/>
                </a:lnTo>
                <a:lnTo>
                  <a:pt x="2488087" y="59847"/>
                </a:lnTo>
                <a:lnTo>
                  <a:pt x="2518760" y="90520"/>
                </a:lnTo>
                <a:lnTo>
                  <a:pt x="2543866" y="126040"/>
                </a:lnTo>
                <a:lnTo>
                  <a:pt x="2562688" y="165690"/>
                </a:lnTo>
                <a:lnTo>
                  <a:pt x="2574508" y="208752"/>
                </a:lnTo>
                <a:lnTo>
                  <a:pt x="2578607" y="254507"/>
                </a:lnTo>
                <a:lnTo>
                  <a:pt x="2578607" y="1272540"/>
                </a:lnTo>
                <a:lnTo>
                  <a:pt x="2574508" y="1318288"/>
                </a:lnTo>
                <a:lnTo>
                  <a:pt x="2562688" y="1361347"/>
                </a:lnTo>
                <a:lnTo>
                  <a:pt x="2543866" y="1400996"/>
                </a:lnTo>
                <a:lnTo>
                  <a:pt x="2518760" y="1436517"/>
                </a:lnTo>
                <a:lnTo>
                  <a:pt x="2488087" y="1467191"/>
                </a:lnTo>
                <a:lnTo>
                  <a:pt x="2452567" y="1492300"/>
                </a:lnTo>
                <a:lnTo>
                  <a:pt x="2412917" y="1511125"/>
                </a:lnTo>
                <a:lnTo>
                  <a:pt x="2369855" y="1522947"/>
                </a:lnTo>
                <a:lnTo>
                  <a:pt x="2324100" y="1527048"/>
                </a:lnTo>
                <a:lnTo>
                  <a:pt x="254507" y="1527048"/>
                </a:lnTo>
                <a:lnTo>
                  <a:pt x="208752" y="1522947"/>
                </a:lnTo>
                <a:lnTo>
                  <a:pt x="165690" y="1511125"/>
                </a:lnTo>
                <a:lnTo>
                  <a:pt x="126040" y="1492300"/>
                </a:lnTo>
                <a:lnTo>
                  <a:pt x="90520" y="1467191"/>
                </a:lnTo>
                <a:lnTo>
                  <a:pt x="59847" y="1436517"/>
                </a:lnTo>
                <a:lnTo>
                  <a:pt x="34741" y="1400996"/>
                </a:lnTo>
                <a:lnTo>
                  <a:pt x="15919" y="1361347"/>
                </a:lnTo>
                <a:lnTo>
                  <a:pt x="4099" y="1318288"/>
                </a:lnTo>
                <a:lnTo>
                  <a:pt x="0" y="1272540"/>
                </a:lnTo>
                <a:lnTo>
                  <a:pt x="0" y="254507"/>
                </a:lnTo>
                <a:close/>
              </a:path>
            </a:pathLst>
          </a:custGeom>
          <a:ln w="25908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59740" y="1322577"/>
            <a:ext cx="10223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Arial"/>
                <a:cs typeface="Arial"/>
              </a:rPr>
              <a:t>Probe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XBee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40826" y="1295400"/>
            <a:ext cx="935645" cy="1096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63729" y="4876800"/>
            <a:ext cx="934370" cy="1096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613275" y="4750689"/>
            <a:ext cx="9055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GCS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XBee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98875" y="4139565"/>
            <a:ext cx="21031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latin typeface="Arial"/>
                <a:cs typeface="Arial"/>
              </a:rPr>
              <a:t>SMA </a:t>
            </a:r>
            <a:r>
              <a:rPr sz="1400" b="1" dirty="0">
                <a:latin typeface="Arial"/>
                <a:cs typeface="Arial"/>
              </a:rPr>
              <a:t>to RP-SMA</a:t>
            </a:r>
            <a:r>
              <a:rPr sz="1400" b="1" spc="-1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Adapter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12179" y="4761991"/>
            <a:ext cx="10998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Laptop</a:t>
            </a:r>
            <a:r>
              <a:rPr sz="1400" b="1" spc="-9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(GUI)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783624" y="2157602"/>
            <a:ext cx="713143" cy="7138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91850" y="2823972"/>
            <a:ext cx="1132549" cy="7661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740402" y="2745105"/>
            <a:ext cx="11004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2.4 </a:t>
            </a:r>
            <a:r>
              <a:rPr sz="1400" b="1" spc="-5" dirty="0">
                <a:latin typeface="Arial"/>
                <a:cs typeface="Arial"/>
              </a:rPr>
              <a:t>GHz</a:t>
            </a:r>
            <a:r>
              <a:rPr sz="1400" b="1" spc="-9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Yagi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03953" y="3885438"/>
            <a:ext cx="102488" cy="1531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97984" y="4495291"/>
            <a:ext cx="103124" cy="1529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45708" y="5359527"/>
            <a:ext cx="292100" cy="103505"/>
          </a:xfrm>
          <a:custGeom>
            <a:avLst/>
            <a:gdLst/>
            <a:ahLst/>
            <a:cxnLst/>
            <a:rect l="l" t="t" r="r" b="b"/>
            <a:pathLst>
              <a:path w="292100" h="103504">
                <a:moveTo>
                  <a:pt x="255557" y="58302"/>
                </a:moveTo>
                <a:lnTo>
                  <a:pt x="196341" y="92456"/>
                </a:lnTo>
                <a:lnTo>
                  <a:pt x="195325" y="96266"/>
                </a:lnTo>
                <a:lnTo>
                  <a:pt x="198881" y="102362"/>
                </a:lnTo>
                <a:lnTo>
                  <a:pt x="202691" y="103378"/>
                </a:lnTo>
                <a:lnTo>
                  <a:pt x="205739" y="101727"/>
                </a:lnTo>
                <a:lnTo>
                  <a:pt x="280805" y="58420"/>
                </a:lnTo>
                <a:lnTo>
                  <a:pt x="255557" y="58302"/>
                </a:lnTo>
                <a:close/>
              </a:path>
              <a:path w="292100" h="103504">
                <a:moveTo>
                  <a:pt x="266379" y="52064"/>
                </a:moveTo>
                <a:lnTo>
                  <a:pt x="255557" y="58302"/>
                </a:lnTo>
                <a:lnTo>
                  <a:pt x="279018" y="58420"/>
                </a:lnTo>
                <a:lnTo>
                  <a:pt x="279018" y="57658"/>
                </a:lnTo>
                <a:lnTo>
                  <a:pt x="275843" y="57658"/>
                </a:lnTo>
                <a:lnTo>
                  <a:pt x="266379" y="52064"/>
                </a:lnTo>
                <a:close/>
              </a:path>
              <a:path w="292100" h="103504">
                <a:moveTo>
                  <a:pt x="203200" y="0"/>
                </a:moveTo>
                <a:lnTo>
                  <a:pt x="199389" y="1016"/>
                </a:lnTo>
                <a:lnTo>
                  <a:pt x="195833" y="7112"/>
                </a:lnTo>
                <a:lnTo>
                  <a:pt x="196850" y="10922"/>
                </a:lnTo>
                <a:lnTo>
                  <a:pt x="199770" y="12700"/>
                </a:lnTo>
                <a:lnTo>
                  <a:pt x="255444" y="45601"/>
                </a:lnTo>
                <a:lnTo>
                  <a:pt x="279018" y="45720"/>
                </a:lnTo>
                <a:lnTo>
                  <a:pt x="279018" y="58420"/>
                </a:lnTo>
                <a:lnTo>
                  <a:pt x="280805" y="58420"/>
                </a:lnTo>
                <a:lnTo>
                  <a:pt x="291591" y="52197"/>
                </a:lnTo>
                <a:lnTo>
                  <a:pt x="203200" y="0"/>
                </a:lnTo>
                <a:close/>
              </a:path>
              <a:path w="292100" h="103504">
                <a:moveTo>
                  <a:pt x="0" y="44323"/>
                </a:moveTo>
                <a:lnTo>
                  <a:pt x="0" y="57023"/>
                </a:lnTo>
                <a:lnTo>
                  <a:pt x="255557" y="58302"/>
                </a:lnTo>
                <a:lnTo>
                  <a:pt x="266379" y="52064"/>
                </a:lnTo>
                <a:lnTo>
                  <a:pt x="255444" y="45601"/>
                </a:lnTo>
                <a:lnTo>
                  <a:pt x="0" y="44323"/>
                </a:lnTo>
                <a:close/>
              </a:path>
              <a:path w="292100" h="103504">
                <a:moveTo>
                  <a:pt x="275843" y="46609"/>
                </a:moveTo>
                <a:lnTo>
                  <a:pt x="266379" y="52064"/>
                </a:lnTo>
                <a:lnTo>
                  <a:pt x="275843" y="57658"/>
                </a:lnTo>
                <a:lnTo>
                  <a:pt x="275843" y="46609"/>
                </a:lnTo>
                <a:close/>
              </a:path>
              <a:path w="292100" h="103504">
                <a:moveTo>
                  <a:pt x="279018" y="46609"/>
                </a:moveTo>
                <a:lnTo>
                  <a:pt x="275843" y="46609"/>
                </a:lnTo>
                <a:lnTo>
                  <a:pt x="275843" y="57658"/>
                </a:lnTo>
                <a:lnTo>
                  <a:pt x="279018" y="57658"/>
                </a:lnTo>
                <a:lnTo>
                  <a:pt x="279018" y="46609"/>
                </a:lnTo>
                <a:close/>
              </a:path>
              <a:path w="292100" h="103504">
                <a:moveTo>
                  <a:pt x="255444" y="45601"/>
                </a:moveTo>
                <a:lnTo>
                  <a:pt x="266379" y="52064"/>
                </a:lnTo>
                <a:lnTo>
                  <a:pt x="275843" y="46609"/>
                </a:lnTo>
                <a:lnTo>
                  <a:pt x="279018" y="46609"/>
                </a:lnTo>
                <a:lnTo>
                  <a:pt x="279018" y="45720"/>
                </a:lnTo>
                <a:lnTo>
                  <a:pt x="255444" y="45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34200" y="5088635"/>
            <a:ext cx="1513331" cy="9311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98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081" y="131784"/>
            <a:ext cx="902335" cy="536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Team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Logo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Here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(If </a:t>
            </a:r>
            <a:r>
              <a:rPr sz="1200" spc="-5" dirty="0">
                <a:latin typeface="Arial"/>
                <a:cs typeface="Arial"/>
              </a:rPr>
              <a:t>You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Want)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7728" y="9144"/>
            <a:ext cx="1915318" cy="93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54161" y="305561"/>
            <a:ext cx="533400" cy="304800"/>
          </a:xfrm>
          <a:custGeom>
            <a:avLst/>
            <a:gdLst/>
            <a:ahLst/>
            <a:cxnLst/>
            <a:rect l="l" t="t" r="r" b="b"/>
            <a:pathLst>
              <a:path w="533400" h="304800">
                <a:moveTo>
                  <a:pt x="0" y="304800"/>
                </a:moveTo>
                <a:lnTo>
                  <a:pt x="533400" y="304800"/>
                </a:lnTo>
                <a:lnTo>
                  <a:pt x="533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27" y="71627"/>
            <a:ext cx="145694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54161" y="229361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0" y="381000"/>
                </a:moveTo>
                <a:lnTo>
                  <a:pt x="533400" y="381000"/>
                </a:lnTo>
                <a:lnTo>
                  <a:pt x="533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17347"/>
            <a:ext cx="1399032" cy="77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79194" y="291795"/>
            <a:ext cx="28022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GCS</a:t>
            </a:r>
            <a:r>
              <a:rPr spc="-45" dirty="0"/>
              <a:t> </a:t>
            </a:r>
            <a:r>
              <a:rPr spc="-5" dirty="0"/>
              <a:t>Requirements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359393" y="6504323"/>
            <a:ext cx="26162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000" spc="-5" dirty="0">
                <a:latin typeface="Arial"/>
                <a:cs typeface="Arial"/>
              </a:rPr>
              <a:pPr marL="25400">
                <a:lnSpc>
                  <a:spcPct val="100000"/>
                </a:lnSpc>
              </a:pPr>
              <a:t>99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CanSat 2017 PDR: Team 5002 Manchester CanSat</a:t>
            </a:r>
            <a:r>
              <a:rPr spc="-45" dirty="0"/>
              <a:t> </a:t>
            </a:r>
            <a:r>
              <a:rPr spc="-5" dirty="0"/>
              <a:t>Project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6547" y="6522307"/>
            <a:ext cx="260159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Presenter: Lawrence </a:t>
            </a:r>
            <a:r>
              <a:rPr sz="1000" spc="-10" dirty="0">
                <a:latin typeface="Arial"/>
                <a:cs typeface="Arial"/>
              </a:rPr>
              <a:t>Allegranza </a:t>
            </a:r>
            <a:r>
              <a:rPr sz="1000" spc="-5" dirty="0">
                <a:latin typeface="Arial"/>
                <a:cs typeface="Arial"/>
              </a:rPr>
              <a:t>France (LAF)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01152" y="1202689"/>
          <a:ext cx="8928734" cy="3465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335"/>
                <a:gridCol w="6715759"/>
                <a:gridCol w="355600"/>
                <a:gridCol w="355600"/>
                <a:gridCol w="426720"/>
                <a:gridCol w="426720"/>
              </a:tblGrid>
              <a:tr h="214629">
                <a:tc rowSpan="2"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400" b="1" spc="5" dirty="0">
                          <a:latin typeface="Arial"/>
                          <a:cs typeface="Arial"/>
                        </a:rPr>
                        <a:t>ID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28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Requirement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28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 marL="330200">
                        <a:lnSpc>
                          <a:spcPts val="1350"/>
                        </a:lnSpc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Verification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46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28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28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35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135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135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ts val="135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338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RE26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54985" marR="15875" indent="-30257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During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descent, the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probe shall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transmit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all telemetry.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Telemetry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can be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transmitted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continuously or  in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bursts.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6510">
                        <a:lnSpc>
                          <a:spcPts val="1285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7145">
                        <a:lnSpc>
                          <a:spcPts val="1285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274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RE28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1545" marR="188595" indent="-19983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XBEE radios shall be used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telemetry. 2.4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GHz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Series 1 and 2 radios are allowed. 900 MHz  XBEE Pro radios are also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allowed.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6510">
                        <a:lnSpc>
                          <a:spcPts val="1285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RE30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XBEE radios shall not use broadcast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mode.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ts val="1285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ts val="1285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ts val="1285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338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RE31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02940" marR="13335" indent="-317690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Cost of the CanSat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shall be under $1000. Ground support and analysis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tools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are not included in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  cost.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6510">
                        <a:lnSpc>
                          <a:spcPts val="1285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6510">
                        <a:lnSpc>
                          <a:spcPts val="1285"/>
                        </a:lnSpc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RE32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Each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shall develop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their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own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ground</a:t>
                      </a:r>
                      <a:r>
                        <a:rPr sz="12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station.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ts val="128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RE33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All telemetry shall be displayed in real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during</a:t>
                      </a:r>
                      <a:r>
                        <a:rPr sz="12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descent.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ts val="128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ts val="128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RE34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All telemetry shall be displayed in engineering units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(meters, meters/sec,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Celsius,</a:t>
                      </a:r>
                      <a:r>
                        <a:rPr sz="12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etc.)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ts val="128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ts val="128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4629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RE35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Teams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shall plot each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telemetry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data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field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 real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time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during</a:t>
                      </a:r>
                      <a:r>
                        <a:rPr sz="12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flight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ts val="1285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145">
                        <a:lnSpc>
                          <a:spcPts val="1285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37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RE36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7200" marR="238760" indent="-14744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ground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station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shall include one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laptop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computer with 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minimum of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two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hours of battery 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operation, XBEE radio and 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hand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held</a:t>
                      </a:r>
                      <a:r>
                        <a:rPr sz="12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antenna.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510">
                        <a:lnSpc>
                          <a:spcPts val="1285"/>
                        </a:lnSpc>
                        <a:spcBef>
                          <a:spcPts val="665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2037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RE37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215" marR="40640" indent="-26987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ground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station must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be portable so the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team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can be positioned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at the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ground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station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operation 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site along the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flight line. AC power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will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not be available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at the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ground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station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operation</a:t>
                      </a:r>
                      <a:r>
                        <a:rPr sz="12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site.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510">
                        <a:lnSpc>
                          <a:spcPts val="1280"/>
                        </a:lnSpc>
                        <a:spcBef>
                          <a:spcPts val="670"/>
                        </a:spcBef>
                      </a:pPr>
                      <a:r>
                        <a:rPr sz="1100" dirty="0">
                          <a:latin typeface="Trebuchet MS"/>
                          <a:cs typeface="Trebuchet MS"/>
                        </a:rPr>
                        <a:t>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99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19922</Words>
  <Application>Microsoft Office PowerPoint</Application>
  <PresentationFormat>On-screen Show (4:3)</PresentationFormat>
  <Paragraphs>5032</Paragraphs>
  <Slides>136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37" baseType="lpstr">
      <vt:lpstr>Office Theme</vt:lpstr>
      <vt:lpstr>CanSat 2018  Preliminary Design Review (PDR) Outline</vt:lpstr>
      <vt:lpstr>Presentation Outline</vt:lpstr>
      <vt:lpstr>Team Organization</vt:lpstr>
      <vt:lpstr>Acronyms</vt:lpstr>
      <vt:lpstr>Systems Overview</vt:lpstr>
      <vt:lpstr>Mission Summary</vt:lpstr>
      <vt:lpstr>System Requirement Summary</vt:lpstr>
      <vt:lpstr>System Requirement Summary</vt:lpstr>
      <vt:lpstr>System Requirement Summary</vt:lpstr>
      <vt:lpstr>System Level CanSat Configuration  Trade &amp; Selection</vt:lpstr>
      <vt:lpstr>System Level CanSat Configuration  Trade &amp; Selection</vt:lpstr>
      <vt:lpstr>System Level CanSat Configuration  Trade &amp; Selection</vt:lpstr>
      <vt:lpstr>Physical Layout</vt:lpstr>
      <vt:lpstr>Physical Layout</vt:lpstr>
      <vt:lpstr>System Concept of Operations</vt:lpstr>
      <vt:lpstr>System Concept of Operations</vt:lpstr>
      <vt:lpstr>System Concept of Operations</vt:lpstr>
      <vt:lpstr>Launch Vehicle Compatibility</vt:lpstr>
      <vt:lpstr>Sensor Subsystem Design</vt:lpstr>
      <vt:lpstr>Sensor Subsystem Overview</vt:lpstr>
      <vt:lpstr>Sensor Subsystem Requirements</vt:lpstr>
      <vt:lpstr>Probe Air Pressure Sensor  Trade &amp; Selection</vt:lpstr>
      <vt:lpstr>Probe Air Temperature Sensor  Trade &amp; Selection</vt:lpstr>
      <vt:lpstr>GPS Sensor  Trade &amp; Selection</vt:lpstr>
      <vt:lpstr>Probe Power Voltage Sensor  Trade &amp; Selection</vt:lpstr>
      <vt:lpstr>Tilt Sensor Sensor  Trade &amp; Selection</vt:lpstr>
      <vt:lpstr>Bonus Camera Trade &amp; Selection</vt:lpstr>
      <vt:lpstr>Bonus Wind Sensor</vt:lpstr>
      <vt:lpstr>Bonus Wind Sensor</vt:lpstr>
      <vt:lpstr>Bonus Wind Sensor</vt:lpstr>
      <vt:lpstr>Slide 31</vt:lpstr>
      <vt:lpstr>Descent Control Overview</vt:lpstr>
      <vt:lpstr>Descent Control Requirements</vt:lpstr>
      <vt:lpstr>Descent Control Requirements</vt:lpstr>
      <vt:lpstr>Descent Stability Control Strategy  Selection and Trade</vt:lpstr>
      <vt:lpstr>Descent Rate Estimates</vt:lpstr>
      <vt:lpstr>Descent Rate Estimates</vt:lpstr>
      <vt:lpstr>Descent Rate Estimates</vt:lpstr>
      <vt:lpstr>Descent Rate Estimates</vt:lpstr>
      <vt:lpstr>Mechanical Subsystem Design</vt:lpstr>
      <vt:lpstr>Mechanical Subsystem Overview</vt:lpstr>
      <vt:lpstr>Mechanical Sub-System  Requirements</vt:lpstr>
      <vt:lpstr>Mechanical Sub-System  Requirements</vt:lpstr>
      <vt:lpstr>Probe Mechanical Layout of  Components Trade &amp; Selection</vt:lpstr>
      <vt:lpstr>Probe Mechanical Layout of  Components Trade &amp; Selection</vt:lpstr>
      <vt:lpstr>Probe Mechanical Layout of  Components Trade &amp; Selection</vt:lpstr>
      <vt:lpstr>Probe Mechanical Layout of  Components Trade &amp; Selection</vt:lpstr>
      <vt:lpstr>Probe Mechanical Layout of  Components Trade &amp; Selection</vt:lpstr>
      <vt:lpstr>Probe Mechanical Layout of  Components Trade &amp; Selection</vt:lpstr>
      <vt:lpstr>Probe Mechanical Layout of  Components Trade &amp; Selection</vt:lpstr>
      <vt:lpstr>Probe Mechanical Layout of  Components Trade &amp; Selection</vt:lpstr>
      <vt:lpstr>Payload Pre Deployment  Configuration Trade &amp; Selection</vt:lpstr>
      <vt:lpstr>Heat shield Deployment  Configuration Trade &amp; Selection</vt:lpstr>
      <vt:lpstr>Heat shield Mechanical Layout of  Components Trade &amp; Selection</vt:lpstr>
      <vt:lpstr>Heat shield Mechanical Layout of  Components Trade &amp; Selection</vt:lpstr>
      <vt:lpstr>Heat shield Release Mechanism</vt:lpstr>
      <vt:lpstr>Probe Parachute Release Mechanism</vt:lpstr>
      <vt:lpstr>Egg Protection Structure</vt:lpstr>
      <vt:lpstr>Egg Protection Structure</vt:lpstr>
      <vt:lpstr>Egg Protection Structure</vt:lpstr>
      <vt:lpstr>Egg Protection Structure</vt:lpstr>
      <vt:lpstr>Electronics Structural Integrity</vt:lpstr>
      <vt:lpstr>Electronics Structural Integrity</vt:lpstr>
      <vt:lpstr>Mass Budget</vt:lpstr>
      <vt:lpstr>Mass Budget</vt:lpstr>
      <vt:lpstr>Mass Budget</vt:lpstr>
      <vt:lpstr>Mass Budget</vt:lpstr>
      <vt:lpstr>Mass Budget</vt:lpstr>
      <vt:lpstr>Communication and Data Handling  (CDH) Subsystem Design</vt:lpstr>
      <vt:lpstr>CDH Overview</vt:lpstr>
      <vt:lpstr>CDH Requirements</vt:lpstr>
      <vt:lpstr>CDH Requirements</vt:lpstr>
      <vt:lpstr>Probe Processor &amp; Memory  Trade &amp; Selection</vt:lpstr>
      <vt:lpstr>Probe Real-Time Clock</vt:lpstr>
      <vt:lpstr>Probe Antenna Trade &amp; Selection</vt:lpstr>
      <vt:lpstr>Probe Radio Configuration</vt:lpstr>
      <vt:lpstr>Probe Telemetry Format</vt:lpstr>
      <vt:lpstr>Probe Telemetry Format</vt:lpstr>
      <vt:lpstr>Electrical Power Subsystem (EPS)  Design</vt:lpstr>
      <vt:lpstr>EPS Overview</vt:lpstr>
      <vt:lpstr>EPS Overview</vt:lpstr>
      <vt:lpstr>EPS Requirements</vt:lpstr>
      <vt:lpstr>EPS Requirements</vt:lpstr>
      <vt:lpstr>Probe Electrical Block Diagram</vt:lpstr>
      <vt:lpstr>Probe Power Trade &amp; Selection</vt:lpstr>
      <vt:lpstr>Probe Power Trade &amp; Selection</vt:lpstr>
      <vt:lpstr>Probe Power Trade &amp; Selection</vt:lpstr>
      <vt:lpstr>Probe Power Budget</vt:lpstr>
      <vt:lpstr>Probe Power Budget</vt:lpstr>
      <vt:lpstr>Flight Software (FSW) Design</vt:lpstr>
      <vt:lpstr>FSW Overview</vt:lpstr>
      <vt:lpstr>FSW Requirements</vt:lpstr>
      <vt:lpstr>Probe FSW State Diagram</vt:lpstr>
      <vt:lpstr>Software Development Plan</vt:lpstr>
      <vt:lpstr>Software Development Plan</vt:lpstr>
      <vt:lpstr>Software Development Plan</vt:lpstr>
      <vt:lpstr>Ground Control System (GCS) Design</vt:lpstr>
      <vt:lpstr>GCS Overview</vt:lpstr>
      <vt:lpstr>GCS Requirements</vt:lpstr>
      <vt:lpstr>GCS Design</vt:lpstr>
      <vt:lpstr>GCS Antenna Trade &amp; Selection</vt:lpstr>
      <vt:lpstr>GCS Software</vt:lpstr>
      <vt:lpstr>GCS Software</vt:lpstr>
      <vt:lpstr>GCS Bonus Wind Sensor</vt:lpstr>
      <vt:lpstr>CanSat Integration and Test</vt:lpstr>
      <vt:lpstr>CanSat Integration and Test  Overview</vt:lpstr>
      <vt:lpstr>CanSat Integration and Test  Overview</vt:lpstr>
      <vt:lpstr>CanSat Integration and Test  Overview</vt:lpstr>
      <vt:lpstr>Subsystem Level Testing Plan</vt:lpstr>
      <vt:lpstr>Subsystem Level Testing Plan</vt:lpstr>
      <vt:lpstr>Subsystem Level Testing Plan</vt:lpstr>
      <vt:lpstr>Integrated Level Functional Test Plan</vt:lpstr>
      <vt:lpstr>Integrated Level Functional Test Plan</vt:lpstr>
      <vt:lpstr>Environmental Test Plan</vt:lpstr>
      <vt:lpstr>Slide 115</vt:lpstr>
      <vt:lpstr>Overview of Mission Sequence of  Events</vt:lpstr>
      <vt:lpstr>Overview of Mission Sequence of  Events</vt:lpstr>
      <vt:lpstr>Mission Operations Manual  Development Plan</vt:lpstr>
      <vt:lpstr>CanSat Location and Recovery</vt:lpstr>
      <vt:lpstr>Requirements Compliance</vt:lpstr>
      <vt:lpstr>Requirements Compliance Overview</vt:lpstr>
      <vt:lpstr>Requirements Compliance  (multiple slides, as needed)</vt:lpstr>
      <vt:lpstr>Requirements Compliance  (multiple slides, as needed)</vt:lpstr>
      <vt:lpstr>Requirements Compliance  (multiple slides, as needed)</vt:lpstr>
      <vt:lpstr>Slide 125</vt:lpstr>
      <vt:lpstr>CanSat Budget – Hardware Overview</vt:lpstr>
      <vt:lpstr>CanSat Budget – Hardware</vt:lpstr>
      <vt:lpstr>CanSat Budget – Hardware</vt:lpstr>
      <vt:lpstr>CanSat Budget – Hardware</vt:lpstr>
      <vt:lpstr>CanSat Budget – Hardware</vt:lpstr>
      <vt:lpstr>CanSat Budget – Other Costs</vt:lpstr>
      <vt:lpstr>CanSat Budget – Other Costs</vt:lpstr>
      <vt:lpstr>Program Schedule: Gantt Chart</vt:lpstr>
      <vt:lpstr>Program Schedule: Gantt Chart</vt:lpstr>
      <vt:lpstr>Program Schedule: Gantt Chart –  Task List</vt:lpstr>
      <vt:lpstr>Conclusions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CanSat 2018  Preliminary Design Review (PDR) Outline  Version 1.0</dc:title>
  <dc:creator>Zair Chaudhry</dc:creator>
  <cp:lastModifiedBy>Shikhar M</cp:lastModifiedBy>
  <cp:revision>1</cp:revision>
  <dcterms:created xsi:type="dcterms:W3CDTF">2019-01-03T06:01:44Z</dcterms:created>
  <dcterms:modified xsi:type="dcterms:W3CDTF">2019-01-03T06:11:09Z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2018-02-01T00:00:00Z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2019-01-03T00:00:00Z</vt:filetime>
  </property>
</Properties>
</file>